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0"/>
  </p:notesMasterIdLst>
  <p:sldIdLst>
    <p:sldId id="266" r:id="rId2"/>
    <p:sldId id="257" r:id="rId3"/>
    <p:sldId id="258" r:id="rId4"/>
    <p:sldId id="259" r:id="rId5"/>
    <p:sldId id="260" r:id="rId6"/>
    <p:sldId id="262" r:id="rId7"/>
    <p:sldId id="263" r:id="rId8"/>
    <p:sldId id="265"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4" autoAdjust="0"/>
    <p:restoredTop sz="94660"/>
  </p:normalViewPr>
  <p:slideViewPr>
    <p:cSldViewPr snapToGrid="0">
      <p:cViewPr varScale="1">
        <p:scale>
          <a:sx n="86" d="100"/>
          <a:sy n="86" d="100"/>
        </p:scale>
        <p:origin x="42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svg"/><Relationship Id="rId1" Type="http://schemas.openxmlformats.org/officeDocument/2006/relationships/image" Target="../media/image10.png"/><Relationship Id="rId6" Type="http://schemas.openxmlformats.org/officeDocument/2006/relationships/image" Target="../media/image9.svg"/><Relationship Id="rId5" Type="http://schemas.openxmlformats.org/officeDocument/2006/relationships/image" Target="../media/image12.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2AD44B-9515-4FB3-934A-A7F02EDF8157}" type="doc">
      <dgm:prSet loTypeId="urn:microsoft.com/office/officeart/2005/8/layout/process4" loCatId="process" qsTypeId="urn:microsoft.com/office/officeart/2005/8/quickstyle/simple4" qsCatId="simple" csTypeId="urn:microsoft.com/office/officeart/2005/8/colors/colorful2" csCatId="colorful"/>
      <dgm:spPr/>
      <dgm:t>
        <a:bodyPr/>
        <a:lstStyle/>
        <a:p>
          <a:endParaRPr lang="en-US"/>
        </a:p>
      </dgm:t>
    </dgm:pt>
    <dgm:pt modelId="{E57049D5-2E53-4381-ABBF-DE16D863FFA5}">
      <dgm:prSet/>
      <dgm:spPr/>
      <dgm:t>
        <a:bodyPr/>
        <a:lstStyle/>
        <a:p>
          <a:r>
            <a:rPr lang="en-US"/>
            <a:t>Good question!  AzAHP is an association of private companies that provide services for the Arizona Health Care Cost Containment System (AHCCCS) operations.  </a:t>
          </a:r>
        </a:p>
      </dgm:t>
    </dgm:pt>
    <dgm:pt modelId="{27C88A8B-4E25-4389-A1CE-78BEE693B124}" type="parTrans" cxnId="{02DD2A0C-5B3E-4260-B9AA-7A776AD9D496}">
      <dgm:prSet/>
      <dgm:spPr/>
      <dgm:t>
        <a:bodyPr/>
        <a:lstStyle/>
        <a:p>
          <a:endParaRPr lang="en-US"/>
        </a:p>
      </dgm:t>
    </dgm:pt>
    <dgm:pt modelId="{335B469E-7400-4445-8973-2A98A5CFFD3B}" type="sibTrans" cxnId="{02DD2A0C-5B3E-4260-B9AA-7A776AD9D496}">
      <dgm:prSet/>
      <dgm:spPr/>
      <dgm:t>
        <a:bodyPr/>
        <a:lstStyle/>
        <a:p>
          <a:endParaRPr lang="en-US"/>
        </a:p>
      </dgm:t>
    </dgm:pt>
    <dgm:pt modelId="{019B5D78-8204-445B-ACC4-FE1A2F205348}">
      <dgm:prSet/>
      <dgm:spPr/>
      <dgm:t>
        <a:bodyPr/>
        <a:lstStyle/>
        <a:p>
          <a:r>
            <a:rPr lang="en-US"/>
            <a:t>The AzAHP health plans contract with AHCCCS to provide highly efficient health care services to Arizona’s Medicaid members</a:t>
          </a:r>
        </a:p>
      </dgm:t>
    </dgm:pt>
    <dgm:pt modelId="{D8B5B24A-060B-4331-A3A1-7C828D09C602}" type="parTrans" cxnId="{DBA091B6-1B0E-485E-9649-5A359DC194D3}">
      <dgm:prSet/>
      <dgm:spPr/>
      <dgm:t>
        <a:bodyPr/>
        <a:lstStyle/>
        <a:p>
          <a:endParaRPr lang="en-US"/>
        </a:p>
      </dgm:t>
    </dgm:pt>
    <dgm:pt modelId="{8C8ACAE8-9021-4969-BC92-DECBED2695B6}" type="sibTrans" cxnId="{DBA091B6-1B0E-485E-9649-5A359DC194D3}">
      <dgm:prSet/>
      <dgm:spPr/>
      <dgm:t>
        <a:bodyPr/>
        <a:lstStyle/>
        <a:p>
          <a:endParaRPr lang="en-US"/>
        </a:p>
      </dgm:t>
    </dgm:pt>
    <dgm:pt modelId="{C1D36D43-742B-4C2B-B884-112F57FBF191}">
      <dgm:prSet/>
      <dgm:spPr/>
      <dgm:t>
        <a:bodyPr/>
        <a:lstStyle/>
        <a:p>
          <a:r>
            <a:rPr lang="en-US"/>
            <a:t>All AHCCCS health plans participate with AzAHP and include:  </a:t>
          </a:r>
        </a:p>
      </dgm:t>
    </dgm:pt>
    <dgm:pt modelId="{54A04C6E-2F3D-47D1-90C6-85B8BF575CEB}" type="parTrans" cxnId="{71C48024-A6D8-4A30-8489-8FBA775250A7}">
      <dgm:prSet/>
      <dgm:spPr/>
      <dgm:t>
        <a:bodyPr/>
        <a:lstStyle/>
        <a:p>
          <a:endParaRPr lang="en-US"/>
        </a:p>
      </dgm:t>
    </dgm:pt>
    <dgm:pt modelId="{202E2367-B486-42B7-A476-7DD9B3705B8E}" type="sibTrans" cxnId="{71C48024-A6D8-4A30-8489-8FBA775250A7}">
      <dgm:prSet/>
      <dgm:spPr/>
      <dgm:t>
        <a:bodyPr/>
        <a:lstStyle/>
        <a:p>
          <a:endParaRPr lang="en-US"/>
        </a:p>
      </dgm:t>
    </dgm:pt>
    <dgm:pt modelId="{8871F950-9C3C-45EC-BDF0-6B86CDB2768E}">
      <dgm:prSet/>
      <dgm:spPr/>
      <dgm:t>
        <a:bodyPr/>
        <a:lstStyle/>
        <a:p>
          <a:r>
            <a:rPr lang="en-US"/>
            <a:t>Arizona Complete Health,  Banner University Family Care, Care1st Health Plan Arizona, Magellan Complete Care of Arizona, Mercy Care, Health Choice Arizona, UnitedHealthcare Community Plan</a:t>
          </a:r>
        </a:p>
      </dgm:t>
    </dgm:pt>
    <dgm:pt modelId="{00F4F60D-4E7E-4846-92B2-977025C923BF}" type="parTrans" cxnId="{0EF24799-EE0F-4F7B-A6DD-0E3FEB29B79E}">
      <dgm:prSet/>
      <dgm:spPr/>
      <dgm:t>
        <a:bodyPr/>
        <a:lstStyle/>
        <a:p>
          <a:endParaRPr lang="en-US"/>
        </a:p>
      </dgm:t>
    </dgm:pt>
    <dgm:pt modelId="{5F81E093-BA91-47DF-B776-D7491B4EF18E}" type="sibTrans" cxnId="{0EF24799-EE0F-4F7B-A6DD-0E3FEB29B79E}">
      <dgm:prSet/>
      <dgm:spPr/>
      <dgm:t>
        <a:bodyPr/>
        <a:lstStyle/>
        <a:p>
          <a:endParaRPr lang="en-US"/>
        </a:p>
      </dgm:t>
    </dgm:pt>
    <dgm:pt modelId="{F4622B76-7104-44DF-980A-B21E0DF4C2A9}" type="pres">
      <dgm:prSet presAssocID="{882AD44B-9515-4FB3-934A-A7F02EDF8157}" presName="Name0" presStyleCnt="0">
        <dgm:presLayoutVars>
          <dgm:dir/>
          <dgm:animLvl val="lvl"/>
          <dgm:resizeHandles val="exact"/>
        </dgm:presLayoutVars>
      </dgm:prSet>
      <dgm:spPr/>
    </dgm:pt>
    <dgm:pt modelId="{4092B51E-B0AE-4B98-ADD5-C6520D4EEE8C}" type="pres">
      <dgm:prSet presAssocID="{C1D36D43-742B-4C2B-B884-112F57FBF191}" presName="boxAndChildren" presStyleCnt="0"/>
      <dgm:spPr/>
    </dgm:pt>
    <dgm:pt modelId="{7F692868-057C-4526-B465-33B3920321DE}" type="pres">
      <dgm:prSet presAssocID="{C1D36D43-742B-4C2B-B884-112F57FBF191}" presName="parentTextBox" presStyleLbl="node1" presStyleIdx="0" presStyleCnt="3"/>
      <dgm:spPr/>
    </dgm:pt>
    <dgm:pt modelId="{0CD57E91-48FA-457F-A31C-7078BEBEB5F2}" type="pres">
      <dgm:prSet presAssocID="{C1D36D43-742B-4C2B-B884-112F57FBF191}" presName="entireBox" presStyleLbl="node1" presStyleIdx="0" presStyleCnt="3"/>
      <dgm:spPr/>
    </dgm:pt>
    <dgm:pt modelId="{33AE4E56-161F-4CB8-850A-7135CE09C9E3}" type="pres">
      <dgm:prSet presAssocID="{C1D36D43-742B-4C2B-B884-112F57FBF191}" presName="descendantBox" presStyleCnt="0"/>
      <dgm:spPr/>
    </dgm:pt>
    <dgm:pt modelId="{A272A5C8-A6C1-4D85-A155-70E8895851A8}" type="pres">
      <dgm:prSet presAssocID="{8871F950-9C3C-45EC-BDF0-6B86CDB2768E}" presName="childTextBox" presStyleLbl="fgAccFollowNode1" presStyleIdx="0" presStyleCnt="1">
        <dgm:presLayoutVars>
          <dgm:bulletEnabled val="1"/>
        </dgm:presLayoutVars>
      </dgm:prSet>
      <dgm:spPr/>
    </dgm:pt>
    <dgm:pt modelId="{143973FC-3AD5-492C-A4BA-6C0F97F2E9BF}" type="pres">
      <dgm:prSet presAssocID="{8C8ACAE8-9021-4969-BC92-DECBED2695B6}" presName="sp" presStyleCnt="0"/>
      <dgm:spPr/>
    </dgm:pt>
    <dgm:pt modelId="{251C5A4E-5277-4332-8387-9989EAF4A5C8}" type="pres">
      <dgm:prSet presAssocID="{019B5D78-8204-445B-ACC4-FE1A2F205348}" presName="arrowAndChildren" presStyleCnt="0"/>
      <dgm:spPr/>
    </dgm:pt>
    <dgm:pt modelId="{2951CCAA-DE23-4886-B4E4-F03B0CD5815F}" type="pres">
      <dgm:prSet presAssocID="{019B5D78-8204-445B-ACC4-FE1A2F205348}" presName="parentTextArrow" presStyleLbl="node1" presStyleIdx="1" presStyleCnt="3"/>
      <dgm:spPr/>
    </dgm:pt>
    <dgm:pt modelId="{E300A7B6-0804-447F-B284-8CF5714151F8}" type="pres">
      <dgm:prSet presAssocID="{335B469E-7400-4445-8973-2A98A5CFFD3B}" presName="sp" presStyleCnt="0"/>
      <dgm:spPr/>
    </dgm:pt>
    <dgm:pt modelId="{23F3F4E7-31C7-4242-B4AE-EA1D146CE00E}" type="pres">
      <dgm:prSet presAssocID="{E57049D5-2E53-4381-ABBF-DE16D863FFA5}" presName="arrowAndChildren" presStyleCnt="0"/>
      <dgm:spPr/>
    </dgm:pt>
    <dgm:pt modelId="{FF55B4A0-2FBC-4EB6-9A87-93348930450B}" type="pres">
      <dgm:prSet presAssocID="{E57049D5-2E53-4381-ABBF-DE16D863FFA5}" presName="parentTextArrow" presStyleLbl="node1" presStyleIdx="2" presStyleCnt="3"/>
      <dgm:spPr/>
    </dgm:pt>
  </dgm:ptLst>
  <dgm:cxnLst>
    <dgm:cxn modelId="{02DD2A0C-5B3E-4260-B9AA-7A776AD9D496}" srcId="{882AD44B-9515-4FB3-934A-A7F02EDF8157}" destId="{E57049D5-2E53-4381-ABBF-DE16D863FFA5}" srcOrd="0" destOrd="0" parTransId="{27C88A8B-4E25-4389-A1CE-78BEE693B124}" sibTransId="{335B469E-7400-4445-8973-2A98A5CFFD3B}"/>
    <dgm:cxn modelId="{F15AFA1C-5169-42E7-8EF1-B878532A7E7B}" type="presOf" srcId="{C1D36D43-742B-4C2B-B884-112F57FBF191}" destId="{0CD57E91-48FA-457F-A31C-7078BEBEB5F2}" srcOrd="1" destOrd="0" presId="urn:microsoft.com/office/officeart/2005/8/layout/process4"/>
    <dgm:cxn modelId="{71C48024-A6D8-4A30-8489-8FBA775250A7}" srcId="{882AD44B-9515-4FB3-934A-A7F02EDF8157}" destId="{C1D36D43-742B-4C2B-B884-112F57FBF191}" srcOrd="2" destOrd="0" parTransId="{54A04C6E-2F3D-47D1-90C6-85B8BF575CEB}" sibTransId="{202E2367-B486-42B7-A476-7DD9B3705B8E}"/>
    <dgm:cxn modelId="{A51B6C6E-D901-4ED0-9EC3-549F51ED8591}" type="presOf" srcId="{019B5D78-8204-445B-ACC4-FE1A2F205348}" destId="{2951CCAA-DE23-4886-B4E4-F03B0CD5815F}" srcOrd="0" destOrd="0" presId="urn:microsoft.com/office/officeart/2005/8/layout/process4"/>
    <dgm:cxn modelId="{45A8CE96-9E35-46EA-A74A-E8873CD9C4CE}" type="presOf" srcId="{C1D36D43-742B-4C2B-B884-112F57FBF191}" destId="{7F692868-057C-4526-B465-33B3920321DE}" srcOrd="0" destOrd="0" presId="urn:microsoft.com/office/officeart/2005/8/layout/process4"/>
    <dgm:cxn modelId="{0EF24799-EE0F-4F7B-A6DD-0E3FEB29B79E}" srcId="{C1D36D43-742B-4C2B-B884-112F57FBF191}" destId="{8871F950-9C3C-45EC-BDF0-6B86CDB2768E}" srcOrd="0" destOrd="0" parTransId="{00F4F60D-4E7E-4846-92B2-977025C923BF}" sibTransId="{5F81E093-BA91-47DF-B776-D7491B4EF18E}"/>
    <dgm:cxn modelId="{DBA091B6-1B0E-485E-9649-5A359DC194D3}" srcId="{882AD44B-9515-4FB3-934A-A7F02EDF8157}" destId="{019B5D78-8204-445B-ACC4-FE1A2F205348}" srcOrd="1" destOrd="0" parTransId="{D8B5B24A-060B-4331-A3A1-7C828D09C602}" sibTransId="{8C8ACAE8-9021-4969-BC92-DECBED2695B6}"/>
    <dgm:cxn modelId="{2815D4C3-2562-425A-9F83-1C3E2B133AD5}" type="presOf" srcId="{E57049D5-2E53-4381-ABBF-DE16D863FFA5}" destId="{FF55B4A0-2FBC-4EB6-9A87-93348930450B}" srcOrd="0" destOrd="0" presId="urn:microsoft.com/office/officeart/2005/8/layout/process4"/>
    <dgm:cxn modelId="{8DC528D4-5BAD-4968-B302-C07A35BBF0F5}" type="presOf" srcId="{8871F950-9C3C-45EC-BDF0-6B86CDB2768E}" destId="{A272A5C8-A6C1-4D85-A155-70E8895851A8}" srcOrd="0" destOrd="0" presId="urn:microsoft.com/office/officeart/2005/8/layout/process4"/>
    <dgm:cxn modelId="{0186A9F4-6833-43D0-8FF7-6E3D0AF9B5D7}" type="presOf" srcId="{882AD44B-9515-4FB3-934A-A7F02EDF8157}" destId="{F4622B76-7104-44DF-980A-B21E0DF4C2A9}" srcOrd="0" destOrd="0" presId="urn:microsoft.com/office/officeart/2005/8/layout/process4"/>
    <dgm:cxn modelId="{B2D9F805-3542-4317-B1FA-43D7372FFC93}" type="presParOf" srcId="{F4622B76-7104-44DF-980A-B21E0DF4C2A9}" destId="{4092B51E-B0AE-4B98-ADD5-C6520D4EEE8C}" srcOrd="0" destOrd="0" presId="urn:microsoft.com/office/officeart/2005/8/layout/process4"/>
    <dgm:cxn modelId="{0A17F851-EF65-4397-A97A-0AB7A127363E}" type="presParOf" srcId="{4092B51E-B0AE-4B98-ADD5-C6520D4EEE8C}" destId="{7F692868-057C-4526-B465-33B3920321DE}" srcOrd="0" destOrd="0" presId="urn:microsoft.com/office/officeart/2005/8/layout/process4"/>
    <dgm:cxn modelId="{11969D8A-715A-4968-8452-81B8ADBBE0DD}" type="presParOf" srcId="{4092B51E-B0AE-4B98-ADD5-C6520D4EEE8C}" destId="{0CD57E91-48FA-457F-A31C-7078BEBEB5F2}" srcOrd="1" destOrd="0" presId="urn:microsoft.com/office/officeart/2005/8/layout/process4"/>
    <dgm:cxn modelId="{C497DD62-4597-49FE-BB69-20A14616B2BE}" type="presParOf" srcId="{4092B51E-B0AE-4B98-ADD5-C6520D4EEE8C}" destId="{33AE4E56-161F-4CB8-850A-7135CE09C9E3}" srcOrd="2" destOrd="0" presId="urn:microsoft.com/office/officeart/2005/8/layout/process4"/>
    <dgm:cxn modelId="{8B7DA9A6-B566-4A86-BC10-016F9E9D8522}" type="presParOf" srcId="{33AE4E56-161F-4CB8-850A-7135CE09C9E3}" destId="{A272A5C8-A6C1-4D85-A155-70E8895851A8}" srcOrd="0" destOrd="0" presId="urn:microsoft.com/office/officeart/2005/8/layout/process4"/>
    <dgm:cxn modelId="{A340BAD3-8B7D-4321-9E8D-9A95AA15BA7A}" type="presParOf" srcId="{F4622B76-7104-44DF-980A-B21E0DF4C2A9}" destId="{143973FC-3AD5-492C-A4BA-6C0F97F2E9BF}" srcOrd="1" destOrd="0" presId="urn:microsoft.com/office/officeart/2005/8/layout/process4"/>
    <dgm:cxn modelId="{5516B46F-98D6-4749-B6C5-E476F0802388}" type="presParOf" srcId="{F4622B76-7104-44DF-980A-B21E0DF4C2A9}" destId="{251C5A4E-5277-4332-8387-9989EAF4A5C8}" srcOrd="2" destOrd="0" presId="urn:microsoft.com/office/officeart/2005/8/layout/process4"/>
    <dgm:cxn modelId="{B23B04E7-3297-4D91-BB5C-28FD811EC920}" type="presParOf" srcId="{251C5A4E-5277-4332-8387-9989EAF4A5C8}" destId="{2951CCAA-DE23-4886-B4E4-F03B0CD5815F}" srcOrd="0" destOrd="0" presId="urn:microsoft.com/office/officeart/2005/8/layout/process4"/>
    <dgm:cxn modelId="{2BFBCDE6-DCCB-4FE6-84CA-EB95E8165651}" type="presParOf" srcId="{F4622B76-7104-44DF-980A-B21E0DF4C2A9}" destId="{E300A7B6-0804-447F-B284-8CF5714151F8}" srcOrd="3" destOrd="0" presId="urn:microsoft.com/office/officeart/2005/8/layout/process4"/>
    <dgm:cxn modelId="{5CDC874D-A356-4342-8162-7877BF232B2A}" type="presParOf" srcId="{F4622B76-7104-44DF-980A-B21E0DF4C2A9}" destId="{23F3F4E7-31C7-4242-B4AE-EA1D146CE00E}" srcOrd="4" destOrd="0" presId="urn:microsoft.com/office/officeart/2005/8/layout/process4"/>
    <dgm:cxn modelId="{1D41187A-2785-4459-BC8E-09D905782BAF}" type="presParOf" srcId="{23F3F4E7-31C7-4242-B4AE-EA1D146CE00E}" destId="{FF55B4A0-2FBC-4EB6-9A87-93348930450B}"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332B29-85D2-4B05-B203-31E210C4D93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E3A21D6-8C6C-4F9B-BCC4-A0D989ED1891}">
      <dgm:prSet/>
      <dgm:spPr/>
      <dgm:t>
        <a:bodyPr/>
        <a:lstStyle/>
        <a:p>
          <a:r>
            <a:rPr lang="en-US"/>
            <a:t>The AHCCCS program works and protects taxpayer dollars because of the unprecedented way we effectively leverage the private sector.</a:t>
          </a:r>
        </a:p>
      </dgm:t>
    </dgm:pt>
    <dgm:pt modelId="{D345D2B3-012E-4BF6-BC35-88FF6F5A7B7F}" type="parTrans" cxnId="{51795047-6E00-429D-BD8C-6A972205EC01}">
      <dgm:prSet/>
      <dgm:spPr/>
      <dgm:t>
        <a:bodyPr/>
        <a:lstStyle/>
        <a:p>
          <a:endParaRPr lang="en-US"/>
        </a:p>
      </dgm:t>
    </dgm:pt>
    <dgm:pt modelId="{28AECD75-C289-4DC6-965A-D5EFF8429122}" type="sibTrans" cxnId="{51795047-6E00-429D-BD8C-6A972205EC01}">
      <dgm:prSet/>
      <dgm:spPr/>
      <dgm:t>
        <a:bodyPr/>
        <a:lstStyle/>
        <a:p>
          <a:endParaRPr lang="en-US"/>
        </a:p>
      </dgm:t>
    </dgm:pt>
    <dgm:pt modelId="{E8B54FB0-D71A-4A7E-85DD-3CD68145F6F5}">
      <dgm:prSet/>
      <dgm:spPr/>
      <dgm:t>
        <a:bodyPr/>
        <a:lstStyle/>
        <a:p>
          <a:r>
            <a:rPr lang="en-US"/>
            <a:t>We provide choices in health plans and doctors for AHCCCS patients.  More than 70,000 Arizona healthcare providers treat AHCCCS patients.  AHCCCS health plans are private companies that employ tens of thousands of Arizonans.</a:t>
          </a:r>
        </a:p>
      </dgm:t>
    </dgm:pt>
    <dgm:pt modelId="{5C4105BB-4C84-4A23-8D7E-9296F4316927}" type="parTrans" cxnId="{81B612AA-04E1-4C59-9865-270C6E4C3919}">
      <dgm:prSet/>
      <dgm:spPr/>
      <dgm:t>
        <a:bodyPr/>
        <a:lstStyle/>
        <a:p>
          <a:endParaRPr lang="en-US"/>
        </a:p>
      </dgm:t>
    </dgm:pt>
    <dgm:pt modelId="{020CB3A8-1F97-414C-8141-E5E5B7966985}" type="sibTrans" cxnId="{81B612AA-04E1-4C59-9865-270C6E4C3919}">
      <dgm:prSet/>
      <dgm:spPr/>
      <dgm:t>
        <a:bodyPr/>
        <a:lstStyle/>
        <a:p>
          <a:endParaRPr lang="en-US"/>
        </a:p>
      </dgm:t>
    </dgm:pt>
    <dgm:pt modelId="{30CE421B-F12D-4B35-8257-0405C85F40AE}">
      <dgm:prSet/>
      <dgm:spPr/>
      <dgm:t>
        <a:bodyPr/>
        <a:lstStyle/>
        <a:p>
          <a:r>
            <a:rPr lang="en-US"/>
            <a:t>AzAHP health plans serve the health care needs of the state’s most vulnerable citizens by advancing innovations and collaborating to implement cost savings measures, even as we complete in a highly regulated industry.</a:t>
          </a:r>
        </a:p>
      </dgm:t>
    </dgm:pt>
    <dgm:pt modelId="{EB8E3F97-7A07-4DB9-978E-BACC0CB33CDA}" type="parTrans" cxnId="{5C7DA01A-5FA6-48CC-8581-105B3C49B5D0}">
      <dgm:prSet/>
      <dgm:spPr/>
      <dgm:t>
        <a:bodyPr/>
        <a:lstStyle/>
        <a:p>
          <a:endParaRPr lang="en-US"/>
        </a:p>
      </dgm:t>
    </dgm:pt>
    <dgm:pt modelId="{8314A6E2-F9E6-4550-B8EB-D131C77EAB9B}" type="sibTrans" cxnId="{5C7DA01A-5FA6-48CC-8581-105B3C49B5D0}">
      <dgm:prSet/>
      <dgm:spPr/>
      <dgm:t>
        <a:bodyPr/>
        <a:lstStyle/>
        <a:p>
          <a:endParaRPr lang="en-US"/>
        </a:p>
      </dgm:t>
    </dgm:pt>
    <dgm:pt modelId="{4F7F423E-9638-44A8-AEBC-8DF14392EDDB}" type="pres">
      <dgm:prSet presAssocID="{10332B29-85D2-4B05-B203-31E210C4D933}" presName="root" presStyleCnt="0">
        <dgm:presLayoutVars>
          <dgm:dir/>
          <dgm:resizeHandles val="exact"/>
        </dgm:presLayoutVars>
      </dgm:prSet>
      <dgm:spPr/>
    </dgm:pt>
    <dgm:pt modelId="{540AF1A6-96A4-40E3-B9B4-3CF91C6F2FD6}" type="pres">
      <dgm:prSet presAssocID="{2E3A21D6-8C6C-4F9B-BCC4-A0D989ED1891}" presName="compNode" presStyleCnt="0"/>
      <dgm:spPr/>
    </dgm:pt>
    <dgm:pt modelId="{2AC7DB52-B7FC-40A4-847D-2F7BC573E438}" type="pres">
      <dgm:prSet presAssocID="{2E3A21D6-8C6C-4F9B-BCC4-A0D989ED1891}" presName="bgRect" presStyleLbl="bgShp" presStyleIdx="0" presStyleCnt="3"/>
      <dgm:spPr/>
    </dgm:pt>
    <dgm:pt modelId="{BF750F8E-D8CB-48AB-8624-3DB32E3FCFD0}" type="pres">
      <dgm:prSet presAssocID="{2E3A21D6-8C6C-4F9B-BCC4-A0D989ED189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itcoin"/>
        </a:ext>
      </dgm:extLst>
    </dgm:pt>
    <dgm:pt modelId="{C13C407C-9131-4F03-8DB2-EE01F93ADE24}" type="pres">
      <dgm:prSet presAssocID="{2E3A21D6-8C6C-4F9B-BCC4-A0D989ED1891}" presName="spaceRect" presStyleCnt="0"/>
      <dgm:spPr/>
    </dgm:pt>
    <dgm:pt modelId="{3A6D62F1-03BD-40F2-AB95-39AEA7B5C346}" type="pres">
      <dgm:prSet presAssocID="{2E3A21D6-8C6C-4F9B-BCC4-A0D989ED1891}" presName="parTx" presStyleLbl="revTx" presStyleIdx="0" presStyleCnt="3">
        <dgm:presLayoutVars>
          <dgm:chMax val="0"/>
          <dgm:chPref val="0"/>
        </dgm:presLayoutVars>
      </dgm:prSet>
      <dgm:spPr/>
    </dgm:pt>
    <dgm:pt modelId="{397E6D4C-B2BA-4C9C-876A-84D657BF13CE}" type="pres">
      <dgm:prSet presAssocID="{28AECD75-C289-4DC6-965A-D5EFF8429122}" presName="sibTrans" presStyleCnt="0"/>
      <dgm:spPr/>
    </dgm:pt>
    <dgm:pt modelId="{520CDB9F-FEAC-4922-AB02-1E3C163324B0}" type="pres">
      <dgm:prSet presAssocID="{E8B54FB0-D71A-4A7E-85DD-3CD68145F6F5}" presName="compNode" presStyleCnt="0"/>
      <dgm:spPr/>
    </dgm:pt>
    <dgm:pt modelId="{F6A95074-A020-40AF-B00F-36B581810EA7}" type="pres">
      <dgm:prSet presAssocID="{E8B54FB0-D71A-4A7E-85DD-3CD68145F6F5}" presName="bgRect" presStyleLbl="bgShp" presStyleIdx="1" presStyleCnt="3"/>
      <dgm:spPr/>
    </dgm:pt>
    <dgm:pt modelId="{FA8EB0FA-4C8B-44C4-BC8A-960DA9189EB6}" type="pres">
      <dgm:prSet presAssocID="{E8B54FB0-D71A-4A7E-85DD-3CD68145F6F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tor"/>
        </a:ext>
      </dgm:extLst>
    </dgm:pt>
    <dgm:pt modelId="{2A9205B4-D744-4E7B-9A08-DF2A26A4124D}" type="pres">
      <dgm:prSet presAssocID="{E8B54FB0-D71A-4A7E-85DD-3CD68145F6F5}" presName="spaceRect" presStyleCnt="0"/>
      <dgm:spPr/>
    </dgm:pt>
    <dgm:pt modelId="{AE24B144-AA5C-48CE-90E4-00FD75C4C04C}" type="pres">
      <dgm:prSet presAssocID="{E8B54FB0-D71A-4A7E-85DD-3CD68145F6F5}" presName="parTx" presStyleLbl="revTx" presStyleIdx="1" presStyleCnt="3">
        <dgm:presLayoutVars>
          <dgm:chMax val="0"/>
          <dgm:chPref val="0"/>
        </dgm:presLayoutVars>
      </dgm:prSet>
      <dgm:spPr/>
    </dgm:pt>
    <dgm:pt modelId="{837FA393-F6E2-43B1-9DA8-CE2D1467FED8}" type="pres">
      <dgm:prSet presAssocID="{020CB3A8-1F97-414C-8141-E5E5B7966985}" presName="sibTrans" presStyleCnt="0"/>
      <dgm:spPr/>
    </dgm:pt>
    <dgm:pt modelId="{58CFF75A-735C-4B15-8157-7821E028CBA1}" type="pres">
      <dgm:prSet presAssocID="{30CE421B-F12D-4B35-8257-0405C85F40AE}" presName="compNode" presStyleCnt="0"/>
      <dgm:spPr/>
    </dgm:pt>
    <dgm:pt modelId="{F1C1D69C-6BBC-471E-81BE-99A9CC46F93D}" type="pres">
      <dgm:prSet presAssocID="{30CE421B-F12D-4B35-8257-0405C85F40AE}" presName="bgRect" presStyleLbl="bgShp" presStyleIdx="2" presStyleCnt="3"/>
      <dgm:spPr/>
    </dgm:pt>
    <dgm:pt modelId="{34FF75C3-22F7-42C0-9D76-E3B5605B96A8}" type="pres">
      <dgm:prSet presAssocID="{30CE421B-F12D-4B35-8257-0405C85F40A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dical"/>
        </a:ext>
      </dgm:extLst>
    </dgm:pt>
    <dgm:pt modelId="{FA8B16C2-2462-4738-9BAD-7223003DF7EE}" type="pres">
      <dgm:prSet presAssocID="{30CE421B-F12D-4B35-8257-0405C85F40AE}" presName="spaceRect" presStyleCnt="0"/>
      <dgm:spPr/>
    </dgm:pt>
    <dgm:pt modelId="{F856C994-1FAC-4F29-979C-7373B40CDE5E}" type="pres">
      <dgm:prSet presAssocID="{30CE421B-F12D-4B35-8257-0405C85F40AE}" presName="parTx" presStyleLbl="revTx" presStyleIdx="2" presStyleCnt="3">
        <dgm:presLayoutVars>
          <dgm:chMax val="0"/>
          <dgm:chPref val="0"/>
        </dgm:presLayoutVars>
      </dgm:prSet>
      <dgm:spPr/>
    </dgm:pt>
  </dgm:ptLst>
  <dgm:cxnLst>
    <dgm:cxn modelId="{9CFD1D03-9ADA-443E-9EB3-D7DDBE727740}" type="presOf" srcId="{E8B54FB0-D71A-4A7E-85DD-3CD68145F6F5}" destId="{AE24B144-AA5C-48CE-90E4-00FD75C4C04C}" srcOrd="0" destOrd="0" presId="urn:microsoft.com/office/officeart/2018/2/layout/IconVerticalSolidList"/>
    <dgm:cxn modelId="{5C7DA01A-5FA6-48CC-8581-105B3C49B5D0}" srcId="{10332B29-85D2-4B05-B203-31E210C4D933}" destId="{30CE421B-F12D-4B35-8257-0405C85F40AE}" srcOrd="2" destOrd="0" parTransId="{EB8E3F97-7A07-4DB9-978E-BACC0CB33CDA}" sibTransId="{8314A6E2-F9E6-4550-B8EB-D131C77EAB9B}"/>
    <dgm:cxn modelId="{A8A68434-7CD5-486F-9409-99AAFBEA948B}" type="presOf" srcId="{2E3A21D6-8C6C-4F9B-BCC4-A0D989ED1891}" destId="{3A6D62F1-03BD-40F2-AB95-39AEA7B5C346}" srcOrd="0" destOrd="0" presId="urn:microsoft.com/office/officeart/2018/2/layout/IconVerticalSolidList"/>
    <dgm:cxn modelId="{DECA1239-ACE8-4DAB-A01B-0A1ABF3EEC74}" type="presOf" srcId="{10332B29-85D2-4B05-B203-31E210C4D933}" destId="{4F7F423E-9638-44A8-AEBC-8DF14392EDDB}" srcOrd="0" destOrd="0" presId="urn:microsoft.com/office/officeart/2018/2/layout/IconVerticalSolidList"/>
    <dgm:cxn modelId="{51795047-6E00-429D-BD8C-6A972205EC01}" srcId="{10332B29-85D2-4B05-B203-31E210C4D933}" destId="{2E3A21D6-8C6C-4F9B-BCC4-A0D989ED1891}" srcOrd="0" destOrd="0" parTransId="{D345D2B3-012E-4BF6-BC35-88FF6F5A7B7F}" sibTransId="{28AECD75-C289-4DC6-965A-D5EFF8429122}"/>
    <dgm:cxn modelId="{81B612AA-04E1-4C59-9865-270C6E4C3919}" srcId="{10332B29-85D2-4B05-B203-31E210C4D933}" destId="{E8B54FB0-D71A-4A7E-85DD-3CD68145F6F5}" srcOrd="1" destOrd="0" parTransId="{5C4105BB-4C84-4A23-8D7E-9296F4316927}" sibTransId="{020CB3A8-1F97-414C-8141-E5E5B7966985}"/>
    <dgm:cxn modelId="{5B58A7F4-A9AB-4461-B5DA-0225767554B4}" type="presOf" srcId="{30CE421B-F12D-4B35-8257-0405C85F40AE}" destId="{F856C994-1FAC-4F29-979C-7373B40CDE5E}" srcOrd="0" destOrd="0" presId="urn:microsoft.com/office/officeart/2018/2/layout/IconVerticalSolidList"/>
    <dgm:cxn modelId="{A1C80911-F07E-4F45-BF9C-B77F629E5D95}" type="presParOf" srcId="{4F7F423E-9638-44A8-AEBC-8DF14392EDDB}" destId="{540AF1A6-96A4-40E3-B9B4-3CF91C6F2FD6}" srcOrd="0" destOrd="0" presId="urn:microsoft.com/office/officeart/2018/2/layout/IconVerticalSolidList"/>
    <dgm:cxn modelId="{A6861E43-0EAD-49A9-9366-8EE5B2BC476D}" type="presParOf" srcId="{540AF1A6-96A4-40E3-B9B4-3CF91C6F2FD6}" destId="{2AC7DB52-B7FC-40A4-847D-2F7BC573E438}" srcOrd="0" destOrd="0" presId="urn:microsoft.com/office/officeart/2018/2/layout/IconVerticalSolidList"/>
    <dgm:cxn modelId="{D92B35DB-B8D8-4316-AEE4-5E60587EC356}" type="presParOf" srcId="{540AF1A6-96A4-40E3-B9B4-3CF91C6F2FD6}" destId="{BF750F8E-D8CB-48AB-8624-3DB32E3FCFD0}" srcOrd="1" destOrd="0" presId="urn:microsoft.com/office/officeart/2018/2/layout/IconVerticalSolidList"/>
    <dgm:cxn modelId="{A0D05F0E-1B81-47A4-8340-3456265476D3}" type="presParOf" srcId="{540AF1A6-96A4-40E3-B9B4-3CF91C6F2FD6}" destId="{C13C407C-9131-4F03-8DB2-EE01F93ADE24}" srcOrd="2" destOrd="0" presId="urn:microsoft.com/office/officeart/2018/2/layout/IconVerticalSolidList"/>
    <dgm:cxn modelId="{A1C07EB6-291F-485D-A0AF-490C1D61416E}" type="presParOf" srcId="{540AF1A6-96A4-40E3-B9B4-3CF91C6F2FD6}" destId="{3A6D62F1-03BD-40F2-AB95-39AEA7B5C346}" srcOrd="3" destOrd="0" presId="urn:microsoft.com/office/officeart/2018/2/layout/IconVerticalSolidList"/>
    <dgm:cxn modelId="{5460279D-CD46-4AD1-B509-0DE33359A6DD}" type="presParOf" srcId="{4F7F423E-9638-44A8-AEBC-8DF14392EDDB}" destId="{397E6D4C-B2BA-4C9C-876A-84D657BF13CE}" srcOrd="1" destOrd="0" presId="urn:microsoft.com/office/officeart/2018/2/layout/IconVerticalSolidList"/>
    <dgm:cxn modelId="{D2B1D2A6-017D-44FE-8114-050875535279}" type="presParOf" srcId="{4F7F423E-9638-44A8-AEBC-8DF14392EDDB}" destId="{520CDB9F-FEAC-4922-AB02-1E3C163324B0}" srcOrd="2" destOrd="0" presId="urn:microsoft.com/office/officeart/2018/2/layout/IconVerticalSolidList"/>
    <dgm:cxn modelId="{DB27AB92-6336-420F-B5D4-8CBAA0E29561}" type="presParOf" srcId="{520CDB9F-FEAC-4922-AB02-1E3C163324B0}" destId="{F6A95074-A020-40AF-B00F-36B581810EA7}" srcOrd="0" destOrd="0" presId="urn:microsoft.com/office/officeart/2018/2/layout/IconVerticalSolidList"/>
    <dgm:cxn modelId="{AEA5BC69-4B9B-44C3-B10F-8EC1D08A0627}" type="presParOf" srcId="{520CDB9F-FEAC-4922-AB02-1E3C163324B0}" destId="{FA8EB0FA-4C8B-44C4-BC8A-960DA9189EB6}" srcOrd="1" destOrd="0" presId="urn:microsoft.com/office/officeart/2018/2/layout/IconVerticalSolidList"/>
    <dgm:cxn modelId="{9B499DCE-D080-4219-A911-C028949ECD1E}" type="presParOf" srcId="{520CDB9F-FEAC-4922-AB02-1E3C163324B0}" destId="{2A9205B4-D744-4E7B-9A08-DF2A26A4124D}" srcOrd="2" destOrd="0" presId="urn:microsoft.com/office/officeart/2018/2/layout/IconVerticalSolidList"/>
    <dgm:cxn modelId="{95A2C2F0-4E7B-4E93-9191-8AC1165C3ED4}" type="presParOf" srcId="{520CDB9F-FEAC-4922-AB02-1E3C163324B0}" destId="{AE24B144-AA5C-48CE-90E4-00FD75C4C04C}" srcOrd="3" destOrd="0" presId="urn:microsoft.com/office/officeart/2018/2/layout/IconVerticalSolidList"/>
    <dgm:cxn modelId="{321AF754-0E54-486F-8FA2-30DCD9A0648A}" type="presParOf" srcId="{4F7F423E-9638-44A8-AEBC-8DF14392EDDB}" destId="{837FA393-F6E2-43B1-9DA8-CE2D1467FED8}" srcOrd="3" destOrd="0" presId="urn:microsoft.com/office/officeart/2018/2/layout/IconVerticalSolidList"/>
    <dgm:cxn modelId="{CBF7553D-5276-4EE0-83E3-D341648439CD}" type="presParOf" srcId="{4F7F423E-9638-44A8-AEBC-8DF14392EDDB}" destId="{58CFF75A-735C-4B15-8157-7821E028CBA1}" srcOrd="4" destOrd="0" presId="urn:microsoft.com/office/officeart/2018/2/layout/IconVerticalSolidList"/>
    <dgm:cxn modelId="{F950F8BC-645D-4745-A4CC-3323A22312E1}" type="presParOf" srcId="{58CFF75A-735C-4B15-8157-7821E028CBA1}" destId="{F1C1D69C-6BBC-471E-81BE-99A9CC46F93D}" srcOrd="0" destOrd="0" presId="urn:microsoft.com/office/officeart/2018/2/layout/IconVerticalSolidList"/>
    <dgm:cxn modelId="{3014E0CC-CDA9-49FF-8E30-D2B0F0598812}" type="presParOf" srcId="{58CFF75A-735C-4B15-8157-7821E028CBA1}" destId="{34FF75C3-22F7-42C0-9D76-E3B5605B96A8}" srcOrd="1" destOrd="0" presId="urn:microsoft.com/office/officeart/2018/2/layout/IconVerticalSolidList"/>
    <dgm:cxn modelId="{6E99CE3A-3A3F-4109-A509-86487446FCA0}" type="presParOf" srcId="{58CFF75A-735C-4B15-8157-7821E028CBA1}" destId="{FA8B16C2-2462-4738-9BAD-7223003DF7EE}" srcOrd="2" destOrd="0" presId="urn:microsoft.com/office/officeart/2018/2/layout/IconVerticalSolidList"/>
    <dgm:cxn modelId="{555A6C37-F299-430B-9736-46CD080DE77C}" type="presParOf" srcId="{58CFF75A-735C-4B15-8157-7821E028CBA1}" destId="{F856C994-1FAC-4F29-979C-7373B40CDE5E}"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2A5398-6AAA-4E58-AD3E-F0D538B0DB58}" type="doc">
      <dgm:prSet loTypeId="urn:microsoft.com/office/officeart/2005/8/layout/list1" loCatId="list" qsTypeId="urn:microsoft.com/office/officeart/2005/8/quickstyle/simple1" qsCatId="simple" csTypeId="urn:microsoft.com/office/officeart/2005/8/colors/colorful1" csCatId="colorful"/>
      <dgm:spPr/>
      <dgm:t>
        <a:bodyPr/>
        <a:lstStyle/>
        <a:p>
          <a:endParaRPr lang="en-US"/>
        </a:p>
      </dgm:t>
    </dgm:pt>
    <dgm:pt modelId="{4286F81A-6887-4790-8060-8D6DA5F1160D}">
      <dgm:prSet/>
      <dgm:spPr/>
      <dgm:t>
        <a:bodyPr/>
        <a:lstStyle/>
        <a:p>
          <a:r>
            <a:rPr lang="en-US"/>
            <a:t>This partnership has allowed for the development of “Alliances” </a:t>
          </a:r>
        </a:p>
      </dgm:t>
    </dgm:pt>
    <dgm:pt modelId="{89F179AB-1478-49AB-A015-43CD6A9CF692}" type="parTrans" cxnId="{AE8F380E-7231-4F85-A6FD-53D9B8CE9263}">
      <dgm:prSet/>
      <dgm:spPr/>
      <dgm:t>
        <a:bodyPr/>
        <a:lstStyle/>
        <a:p>
          <a:endParaRPr lang="en-US"/>
        </a:p>
      </dgm:t>
    </dgm:pt>
    <dgm:pt modelId="{D5155D8C-ED7C-43C7-A624-6575D5093440}" type="sibTrans" cxnId="{AE8F380E-7231-4F85-A6FD-53D9B8CE9263}">
      <dgm:prSet/>
      <dgm:spPr/>
      <dgm:t>
        <a:bodyPr/>
        <a:lstStyle/>
        <a:p>
          <a:endParaRPr lang="en-US"/>
        </a:p>
      </dgm:t>
    </dgm:pt>
    <dgm:pt modelId="{490BFDCA-56E7-4DD5-A49F-11085CCF5A0D}">
      <dgm:prSet/>
      <dgm:spPr/>
      <dgm:t>
        <a:bodyPr/>
        <a:lstStyle/>
        <a:p>
          <a:r>
            <a:rPr lang="en-US"/>
            <a:t>Allows work on specific topics that affect all member health plans</a:t>
          </a:r>
        </a:p>
      </dgm:t>
    </dgm:pt>
    <dgm:pt modelId="{273F4575-A5BF-49B8-8268-BB271A4AC842}" type="parTrans" cxnId="{F48D96CB-5F64-42F8-B6B3-3CDF342CE62E}">
      <dgm:prSet/>
      <dgm:spPr/>
      <dgm:t>
        <a:bodyPr/>
        <a:lstStyle/>
        <a:p>
          <a:endParaRPr lang="en-US"/>
        </a:p>
      </dgm:t>
    </dgm:pt>
    <dgm:pt modelId="{3040A600-E106-4E9F-9953-39EA1FA0F681}" type="sibTrans" cxnId="{F48D96CB-5F64-42F8-B6B3-3CDF342CE62E}">
      <dgm:prSet/>
      <dgm:spPr/>
      <dgm:t>
        <a:bodyPr/>
        <a:lstStyle/>
        <a:p>
          <a:endParaRPr lang="en-US"/>
        </a:p>
      </dgm:t>
    </dgm:pt>
    <dgm:pt modelId="{933C5D26-4B55-4DDD-8928-CC3A196455B8}">
      <dgm:prSet/>
      <dgm:spPr/>
      <dgm:t>
        <a:bodyPr/>
        <a:lstStyle/>
        <a:p>
          <a:r>
            <a:rPr lang="en-US"/>
            <a:t>Improve efficiencies and reduces provider abrasion.</a:t>
          </a:r>
        </a:p>
      </dgm:t>
    </dgm:pt>
    <dgm:pt modelId="{E84A3BB2-8770-4F50-B957-415BEBD8AD46}" type="parTrans" cxnId="{6909CE18-01FE-47FF-88F5-D27180126B13}">
      <dgm:prSet/>
      <dgm:spPr/>
      <dgm:t>
        <a:bodyPr/>
        <a:lstStyle/>
        <a:p>
          <a:endParaRPr lang="en-US"/>
        </a:p>
      </dgm:t>
    </dgm:pt>
    <dgm:pt modelId="{A4963B53-0A0C-4BEA-BB03-09C439A047FD}" type="sibTrans" cxnId="{6909CE18-01FE-47FF-88F5-D27180126B13}">
      <dgm:prSet/>
      <dgm:spPr/>
      <dgm:t>
        <a:bodyPr/>
        <a:lstStyle/>
        <a:p>
          <a:endParaRPr lang="en-US"/>
        </a:p>
      </dgm:t>
    </dgm:pt>
    <dgm:pt modelId="{C64642FE-5D25-4765-AB83-A7D059F13BAF}">
      <dgm:prSet/>
      <dgm:spPr/>
      <dgm:t>
        <a:bodyPr/>
        <a:lstStyle/>
        <a:p>
          <a:r>
            <a:rPr lang="en-US"/>
            <a:t>Currently there are four Alliances:</a:t>
          </a:r>
        </a:p>
      </dgm:t>
    </dgm:pt>
    <dgm:pt modelId="{F86AA0C6-918A-4761-BC23-A73564615028}" type="parTrans" cxnId="{853B59E7-3D34-48F6-B768-961AACE2992E}">
      <dgm:prSet/>
      <dgm:spPr/>
      <dgm:t>
        <a:bodyPr/>
        <a:lstStyle/>
        <a:p>
          <a:endParaRPr lang="en-US"/>
        </a:p>
      </dgm:t>
    </dgm:pt>
    <dgm:pt modelId="{4530F388-80D4-457C-BFC9-07E4F824CBF7}" type="sibTrans" cxnId="{853B59E7-3D34-48F6-B768-961AACE2992E}">
      <dgm:prSet/>
      <dgm:spPr/>
      <dgm:t>
        <a:bodyPr/>
        <a:lstStyle/>
        <a:p>
          <a:endParaRPr lang="en-US"/>
        </a:p>
      </dgm:t>
    </dgm:pt>
    <dgm:pt modelId="{4F315A34-8D96-4515-A7C5-53449BACEE41}">
      <dgm:prSet/>
      <dgm:spPr/>
      <dgm:t>
        <a:bodyPr/>
        <a:lstStyle/>
        <a:p>
          <a:r>
            <a:rPr lang="en-US"/>
            <a:t>Medical Record Reviews</a:t>
          </a:r>
        </a:p>
      </dgm:t>
    </dgm:pt>
    <dgm:pt modelId="{B060B7D0-A248-4872-91A4-4A17A041E4FE}" type="parTrans" cxnId="{4BFA3711-C6DB-40F5-9D3B-6523153518EB}">
      <dgm:prSet/>
      <dgm:spPr/>
      <dgm:t>
        <a:bodyPr/>
        <a:lstStyle/>
        <a:p>
          <a:endParaRPr lang="en-US"/>
        </a:p>
      </dgm:t>
    </dgm:pt>
    <dgm:pt modelId="{E4B856B9-0464-4623-9349-D26CD74C3B86}" type="sibTrans" cxnId="{4BFA3711-C6DB-40F5-9D3B-6523153518EB}">
      <dgm:prSet/>
      <dgm:spPr/>
      <dgm:t>
        <a:bodyPr/>
        <a:lstStyle/>
        <a:p>
          <a:endParaRPr lang="en-US"/>
        </a:p>
      </dgm:t>
    </dgm:pt>
    <dgm:pt modelId="{18954019-1192-4BC2-899F-1D004F59C168}">
      <dgm:prSet/>
      <dgm:spPr/>
      <dgm:t>
        <a:bodyPr/>
        <a:lstStyle/>
        <a:p>
          <a:r>
            <a:rPr lang="en-US"/>
            <a:t>Behavioral Health Record Reviews</a:t>
          </a:r>
        </a:p>
      </dgm:t>
    </dgm:pt>
    <dgm:pt modelId="{9A18247C-CE7B-4A76-B64D-6677CDA6FB71}" type="parTrans" cxnId="{891D7D39-BB25-4B8F-A81E-48B03D652407}">
      <dgm:prSet/>
      <dgm:spPr/>
      <dgm:t>
        <a:bodyPr/>
        <a:lstStyle/>
        <a:p>
          <a:endParaRPr lang="en-US"/>
        </a:p>
      </dgm:t>
    </dgm:pt>
    <dgm:pt modelId="{05B01312-A0B6-4537-9220-5EF032B914D3}" type="sibTrans" cxnId="{891D7D39-BB25-4B8F-A81E-48B03D652407}">
      <dgm:prSet/>
      <dgm:spPr/>
      <dgm:t>
        <a:bodyPr/>
        <a:lstStyle/>
        <a:p>
          <a:endParaRPr lang="en-US"/>
        </a:p>
      </dgm:t>
    </dgm:pt>
    <dgm:pt modelId="{1BA592B6-7149-4581-9945-107C5DD406F0}">
      <dgm:prSet/>
      <dgm:spPr/>
      <dgm:t>
        <a:bodyPr/>
        <a:lstStyle/>
        <a:p>
          <a:r>
            <a:rPr lang="en-US"/>
            <a:t>Workforce Development</a:t>
          </a:r>
        </a:p>
      </dgm:t>
    </dgm:pt>
    <dgm:pt modelId="{A4E3E660-59EC-46DE-85D8-A9EAFBAD7C24}" type="parTrans" cxnId="{651430AC-46E8-42E1-B79F-722A9D3746ED}">
      <dgm:prSet/>
      <dgm:spPr/>
      <dgm:t>
        <a:bodyPr/>
        <a:lstStyle/>
        <a:p>
          <a:endParaRPr lang="en-US"/>
        </a:p>
      </dgm:t>
    </dgm:pt>
    <dgm:pt modelId="{7933CB08-A8CF-4848-B0C3-022441D7FC03}" type="sibTrans" cxnId="{651430AC-46E8-42E1-B79F-722A9D3746ED}">
      <dgm:prSet/>
      <dgm:spPr/>
      <dgm:t>
        <a:bodyPr/>
        <a:lstStyle/>
        <a:p>
          <a:endParaRPr lang="en-US"/>
        </a:p>
      </dgm:t>
    </dgm:pt>
    <dgm:pt modelId="{803A98E5-AC5E-4545-9009-A19B4FBE603E}">
      <dgm:prSet/>
      <dgm:spPr/>
      <dgm:t>
        <a:bodyPr/>
        <a:lstStyle/>
        <a:p>
          <a:r>
            <a:rPr lang="en-US"/>
            <a:t>Credentialing</a:t>
          </a:r>
        </a:p>
      </dgm:t>
    </dgm:pt>
    <dgm:pt modelId="{B6B29B02-CF55-4BD3-9D56-D021BE41E20F}" type="parTrans" cxnId="{7CF82985-8488-4539-863A-CE81903BE524}">
      <dgm:prSet/>
      <dgm:spPr/>
      <dgm:t>
        <a:bodyPr/>
        <a:lstStyle/>
        <a:p>
          <a:endParaRPr lang="en-US"/>
        </a:p>
      </dgm:t>
    </dgm:pt>
    <dgm:pt modelId="{2E6345EA-CF56-4766-9C40-ABE89C93014C}" type="sibTrans" cxnId="{7CF82985-8488-4539-863A-CE81903BE524}">
      <dgm:prSet/>
      <dgm:spPr/>
      <dgm:t>
        <a:bodyPr/>
        <a:lstStyle/>
        <a:p>
          <a:endParaRPr lang="en-US"/>
        </a:p>
      </dgm:t>
    </dgm:pt>
    <dgm:pt modelId="{84B80706-E6C2-4CEB-8736-1D574734C931}" type="pres">
      <dgm:prSet presAssocID="{6C2A5398-6AAA-4E58-AD3E-F0D538B0DB58}" presName="linear" presStyleCnt="0">
        <dgm:presLayoutVars>
          <dgm:dir/>
          <dgm:animLvl val="lvl"/>
          <dgm:resizeHandles val="exact"/>
        </dgm:presLayoutVars>
      </dgm:prSet>
      <dgm:spPr/>
    </dgm:pt>
    <dgm:pt modelId="{39CB3894-3B5E-49AA-A138-E22C10A96CC8}" type="pres">
      <dgm:prSet presAssocID="{4286F81A-6887-4790-8060-8D6DA5F1160D}" presName="parentLin" presStyleCnt="0"/>
      <dgm:spPr/>
    </dgm:pt>
    <dgm:pt modelId="{A962F9E8-4E04-4988-81B5-AFF7D363ACA7}" type="pres">
      <dgm:prSet presAssocID="{4286F81A-6887-4790-8060-8D6DA5F1160D}" presName="parentLeftMargin" presStyleLbl="node1" presStyleIdx="0" presStyleCnt="2"/>
      <dgm:spPr/>
    </dgm:pt>
    <dgm:pt modelId="{0592963F-5793-4316-94CE-FCDEDE7FE8AB}" type="pres">
      <dgm:prSet presAssocID="{4286F81A-6887-4790-8060-8D6DA5F1160D}" presName="parentText" presStyleLbl="node1" presStyleIdx="0" presStyleCnt="2">
        <dgm:presLayoutVars>
          <dgm:chMax val="0"/>
          <dgm:bulletEnabled val="1"/>
        </dgm:presLayoutVars>
      </dgm:prSet>
      <dgm:spPr/>
    </dgm:pt>
    <dgm:pt modelId="{92289807-F832-442D-ADAD-6CBC4DFC16E4}" type="pres">
      <dgm:prSet presAssocID="{4286F81A-6887-4790-8060-8D6DA5F1160D}" presName="negativeSpace" presStyleCnt="0"/>
      <dgm:spPr/>
    </dgm:pt>
    <dgm:pt modelId="{461A2F75-9C42-41FB-BDBC-E77D0309842B}" type="pres">
      <dgm:prSet presAssocID="{4286F81A-6887-4790-8060-8D6DA5F1160D}" presName="childText" presStyleLbl="conFgAcc1" presStyleIdx="0" presStyleCnt="2">
        <dgm:presLayoutVars>
          <dgm:bulletEnabled val="1"/>
        </dgm:presLayoutVars>
      </dgm:prSet>
      <dgm:spPr/>
    </dgm:pt>
    <dgm:pt modelId="{6494F080-7BBC-41D8-8A0E-4D742284FE5F}" type="pres">
      <dgm:prSet presAssocID="{D5155D8C-ED7C-43C7-A624-6575D5093440}" presName="spaceBetweenRectangles" presStyleCnt="0"/>
      <dgm:spPr/>
    </dgm:pt>
    <dgm:pt modelId="{5BC46116-B7C8-46B2-8D4F-6B9A72F9CCB0}" type="pres">
      <dgm:prSet presAssocID="{C64642FE-5D25-4765-AB83-A7D059F13BAF}" presName="parentLin" presStyleCnt="0"/>
      <dgm:spPr/>
    </dgm:pt>
    <dgm:pt modelId="{D0FD5C9E-5573-4571-83DF-73B99EFB66A8}" type="pres">
      <dgm:prSet presAssocID="{C64642FE-5D25-4765-AB83-A7D059F13BAF}" presName="parentLeftMargin" presStyleLbl="node1" presStyleIdx="0" presStyleCnt="2"/>
      <dgm:spPr/>
    </dgm:pt>
    <dgm:pt modelId="{00034EA8-A05B-4177-B5DF-E178DCADC057}" type="pres">
      <dgm:prSet presAssocID="{C64642FE-5D25-4765-AB83-A7D059F13BAF}" presName="parentText" presStyleLbl="node1" presStyleIdx="1" presStyleCnt="2">
        <dgm:presLayoutVars>
          <dgm:chMax val="0"/>
          <dgm:bulletEnabled val="1"/>
        </dgm:presLayoutVars>
      </dgm:prSet>
      <dgm:spPr/>
    </dgm:pt>
    <dgm:pt modelId="{92DC419B-55A3-45E2-A1FA-277A92AC6A5A}" type="pres">
      <dgm:prSet presAssocID="{C64642FE-5D25-4765-AB83-A7D059F13BAF}" presName="negativeSpace" presStyleCnt="0"/>
      <dgm:spPr/>
    </dgm:pt>
    <dgm:pt modelId="{B4C291AB-F3C3-469C-A2B2-A6EB64AB2E96}" type="pres">
      <dgm:prSet presAssocID="{C64642FE-5D25-4765-AB83-A7D059F13BAF}" presName="childText" presStyleLbl="conFgAcc1" presStyleIdx="1" presStyleCnt="2">
        <dgm:presLayoutVars>
          <dgm:bulletEnabled val="1"/>
        </dgm:presLayoutVars>
      </dgm:prSet>
      <dgm:spPr/>
    </dgm:pt>
  </dgm:ptLst>
  <dgm:cxnLst>
    <dgm:cxn modelId="{AE8F380E-7231-4F85-A6FD-53D9B8CE9263}" srcId="{6C2A5398-6AAA-4E58-AD3E-F0D538B0DB58}" destId="{4286F81A-6887-4790-8060-8D6DA5F1160D}" srcOrd="0" destOrd="0" parTransId="{89F179AB-1478-49AB-A015-43CD6A9CF692}" sibTransId="{D5155D8C-ED7C-43C7-A624-6575D5093440}"/>
    <dgm:cxn modelId="{4BFA3711-C6DB-40F5-9D3B-6523153518EB}" srcId="{C64642FE-5D25-4765-AB83-A7D059F13BAF}" destId="{4F315A34-8D96-4515-A7C5-53449BACEE41}" srcOrd="0" destOrd="0" parTransId="{B060B7D0-A248-4872-91A4-4A17A041E4FE}" sibTransId="{E4B856B9-0464-4623-9349-D26CD74C3B86}"/>
    <dgm:cxn modelId="{6909CE18-01FE-47FF-88F5-D27180126B13}" srcId="{4286F81A-6887-4790-8060-8D6DA5F1160D}" destId="{933C5D26-4B55-4DDD-8928-CC3A196455B8}" srcOrd="1" destOrd="0" parTransId="{E84A3BB2-8770-4F50-B957-415BEBD8AD46}" sibTransId="{A4963B53-0A0C-4BEA-BB03-09C439A047FD}"/>
    <dgm:cxn modelId="{7D12EF1B-A358-466A-AB8C-0158372E1FEA}" type="presOf" srcId="{933C5D26-4B55-4DDD-8928-CC3A196455B8}" destId="{461A2F75-9C42-41FB-BDBC-E77D0309842B}" srcOrd="0" destOrd="1" presId="urn:microsoft.com/office/officeart/2005/8/layout/list1"/>
    <dgm:cxn modelId="{8C5AB41E-ECAE-4FC4-BD42-B6B0DB9CBA6B}" type="presOf" srcId="{803A98E5-AC5E-4545-9009-A19B4FBE603E}" destId="{B4C291AB-F3C3-469C-A2B2-A6EB64AB2E96}" srcOrd="0" destOrd="3" presId="urn:microsoft.com/office/officeart/2005/8/layout/list1"/>
    <dgm:cxn modelId="{C8631C36-BBC1-4072-BF0E-5428AACB9511}" type="presOf" srcId="{18954019-1192-4BC2-899F-1D004F59C168}" destId="{B4C291AB-F3C3-469C-A2B2-A6EB64AB2E96}" srcOrd="0" destOrd="1" presId="urn:microsoft.com/office/officeart/2005/8/layout/list1"/>
    <dgm:cxn modelId="{891D7D39-BB25-4B8F-A81E-48B03D652407}" srcId="{C64642FE-5D25-4765-AB83-A7D059F13BAF}" destId="{18954019-1192-4BC2-899F-1D004F59C168}" srcOrd="1" destOrd="0" parTransId="{9A18247C-CE7B-4A76-B64D-6677CDA6FB71}" sibTransId="{05B01312-A0B6-4537-9220-5EF032B914D3}"/>
    <dgm:cxn modelId="{4A2E2F5D-DFC4-49A6-92FF-5EC1386D3B80}" type="presOf" srcId="{4286F81A-6887-4790-8060-8D6DA5F1160D}" destId="{A962F9E8-4E04-4988-81B5-AFF7D363ACA7}" srcOrd="0" destOrd="0" presId="urn:microsoft.com/office/officeart/2005/8/layout/list1"/>
    <dgm:cxn modelId="{1B5F1E46-46A0-4442-8E8C-EFA310944B14}" type="presOf" srcId="{4286F81A-6887-4790-8060-8D6DA5F1160D}" destId="{0592963F-5793-4316-94CE-FCDEDE7FE8AB}" srcOrd="1" destOrd="0" presId="urn:microsoft.com/office/officeart/2005/8/layout/list1"/>
    <dgm:cxn modelId="{617E876D-326E-4209-A82A-D2A2F47FEC5F}" type="presOf" srcId="{C64642FE-5D25-4765-AB83-A7D059F13BAF}" destId="{D0FD5C9E-5573-4571-83DF-73B99EFB66A8}" srcOrd="0" destOrd="0" presId="urn:microsoft.com/office/officeart/2005/8/layout/list1"/>
    <dgm:cxn modelId="{D91DC770-0D17-4DEC-B693-B6C4F9916FE3}" type="presOf" srcId="{4F315A34-8D96-4515-A7C5-53449BACEE41}" destId="{B4C291AB-F3C3-469C-A2B2-A6EB64AB2E96}" srcOrd="0" destOrd="0" presId="urn:microsoft.com/office/officeart/2005/8/layout/list1"/>
    <dgm:cxn modelId="{E105775A-2AA8-4E55-A8AD-DD2B4FEAB7CF}" type="presOf" srcId="{1BA592B6-7149-4581-9945-107C5DD406F0}" destId="{B4C291AB-F3C3-469C-A2B2-A6EB64AB2E96}" srcOrd="0" destOrd="2" presId="urn:microsoft.com/office/officeart/2005/8/layout/list1"/>
    <dgm:cxn modelId="{7CF82985-8488-4539-863A-CE81903BE524}" srcId="{C64642FE-5D25-4765-AB83-A7D059F13BAF}" destId="{803A98E5-AC5E-4545-9009-A19B4FBE603E}" srcOrd="3" destOrd="0" parTransId="{B6B29B02-CF55-4BD3-9D56-D021BE41E20F}" sibTransId="{2E6345EA-CF56-4766-9C40-ABE89C93014C}"/>
    <dgm:cxn modelId="{07F932A1-CF1C-4A0E-9FB3-462B7BA7C1EF}" type="presOf" srcId="{C64642FE-5D25-4765-AB83-A7D059F13BAF}" destId="{00034EA8-A05B-4177-B5DF-E178DCADC057}" srcOrd="1" destOrd="0" presId="urn:microsoft.com/office/officeart/2005/8/layout/list1"/>
    <dgm:cxn modelId="{651430AC-46E8-42E1-B79F-722A9D3746ED}" srcId="{C64642FE-5D25-4765-AB83-A7D059F13BAF}" destId="{1BA592B6-7149-4581-9945-107C5DD406F0}" srcOrd="2" destOrd="0" parTransId="{A4E3E660-59EC-46DE-85D8-A9EAFBAD7C24}" sibTransId="{7933CB08-A8CF-4848-B0C3-022441D7FC03}"/>
    <dgm:cxn modelId="{627793AC-F4C5-466F-837A-9C20127C4377}" type="presOf" srcId="{6C2A5398-6AAA-4E58-AD3E-F0D538B0DB58}" destId="{84B80706-E6C2-4CEB-8736-1D574734C931}" srcOrd="0" destOrd="0" presId="urn:microsoft.com/office/officeart/2005/8/layout/list1"/>
    <dgm:cxn modelId="{F48D96CB-5F64-42F8-B6B3-3CDF342CE62E}" srcId="{4286F81A-6887-4790-8060-8D6DA5F1160D}" destId="{490BFDCA-56E7-4DD5-A49F-11085CCF5A0D}" srcOrd="0" destOrd="0" parTransId="{273F4575-A5BF-49B8-8268-BB271A4AC842}" sibTransId="{3040A600-E106-4E9F-9953-39EA1FA0F681}"/>
    <dgm:cxn modelId="{D5ED3ECE-BF8A-47AD-91DA-E8F94FB79C6F}" type="presOf" srcId="{490BFDCA-56E7-4DD5-A49F-11085CCF5A0D}" destId="{461A2F75-9C42-41FB-BDBC-E77D0309842B}" srcOrd="0" destOrd="0" presId="urn:microsoft.com/office/officeart/2005/8/layout/list1"/>
    <dgm:cxn modelId="{853B59E7-3D34-48F6-B768-961AACE2992E}" srcId="{6C2A5398-6AAA-4E58-AD3E-F0D538B0DB58}" destId="{C64642FE-5D25-4765-AB83-A7D059F13BAF}" srcOrd="1" destOrd="0" parTransId="{F86AA0C6-918A-4761-BC23-A73564615028}" sibTransId="{4530F388-80D4-457C-BFC9-07E4F824CBF7}"/>
    <dgm:cxn modelId="{BAEF34E5-F7D0-4C13-843E-F17063E849F2}" type="presParOf" srcId="{84B80706-E6C2-4CEB-8736-1D574734C931}" destId="{39CB3894-3B5E-49AA-A138-E22C10A96CC8}" srcOrd="0" destOrd="0" presId="urn:microsoft.com/office/officeart/2005/8/layout/list1"/>
    <dgm:cxn modelId="{305D6472-DDDA-475E-8DDC-36EDCC79222A}" type="presParOf" srcId="{39CB3894-3B5E-49AA-A138-E22C10A96CC8}" destId="{A962F9E8-4E04-4988-81B5-AFF7D363ACA7}" srcOrd="0" destOrd="0" presId="urn:microsoft.com/office/officeart/2005/8/layout/list1"/>
    <dgm:cxn modelId="{D1AC1FF7-ACB5-4456-91FF-170A836F5666}" type="presParOf" srcId="{39CB3894-3B5E-49AA-A138-E22C10A96CC8}" destId="{0592963F-5793-4316-94CE-FCDEDE7FE8AB}" srcOrd="1" destOrd="0" presId="urn:microsoft.com/office/officeart/2005/8/layout/list1"/>
    <dgm:cxn modelId="{D85A0B2B-7029-466B-BF7B-C8674F2CDE6B}" type="presParOf" srcId="{84B80706-E6C2-4CEB-8736-1D574734C931}" destId="{92289807-F832-442D-ADAD-6CBC4DFC16E4}" srcOrd="1" destOrd="0" presId="urn:microsoft.com/office/officeart/2005/8/layout/list1"/>
    <dgm:cxn modelId="{3E55C89D-916B-4E78-BD04-52627CB41847}" type="presParOf" srcId="{84B80706-E6C2-4CEB-8736-1D574734C931}" destId="{461A2F75-9C42-41FB-BDBC-E77D0309842B}" srcOrd="2" destOrd="0" presId="urn:microsoft.com/office/officeart/2005/8/layout/list1"/>
    <dgm:cxn modelId="{3F32A078-9E82-49B9-8403-0EAF11F1A509}" type="presParOf" srcId="{84B80706-E6C2-4CEB-8736-1D574734C931}" destId="{6494F080-7BBC-41D8-8A0E-4D742284FE5F}" srcOrd="3" destOrd="0" presId="urn:microsoft.com/office/officeart/2005/8/layout/list1"/>
    <dgm:cxn modelId="{6D2D076F-3FD5-43CD-8751-AAE392260587}" type="presParOf" srcId="{84B80706-E6C2-4CEB-8736-1D574734C931}" destId="{5BC46116-B7C8-46B2-8D4F-6B9A72F9CCB0}" srcOrd="4" destOrd="0" presId="urn:microsoft.com/office/officeart/2005/8/layout/list1"/>
    <dgm:cxn modelId="{DE8E0461-322C-4290-B0BC-F35104D9CACC}" type="presParOf" srcId="{5BC46116-B7C8-46B2-8D4F-6B9A72F9CCB0}" destId="{D0FD5C9E-5573-4571-83DF-73B99EFB66A8}" srcOrd="0" destOrd="0" presId="urn:microsoft.com/office/officeart/2005/8/layout/list1"/>
    <dgm:cxn modelId="{8C30A77B-8DD9-46FC-BF5A-2DA31D8146A7}" type="presParOf" srcId="{5BC46116-B7C8-46B2-8D4F-6B9A72F9CCB0}" destId="{00034EA8-A05B-4177-B5DF-E178DCADC057}" srcOrd="1" destOrd="0" presId="urn:microsoft.com/office/officeart/2005/8/layout/list1"/>
    <dgm:cxn modelId="{EAE46B7E-1C56-4F0F-83FD-8D8EB7A6B62F}" type="presParOf" srcId="{84B80706-E6C2-4CEB-8736-1D574734C931}" destId="{92DC419B-55A3-45E2-A1FA-277A92AC6A5A}" srcOrd="5" destOrd="0" presId="urn:microsoft.com/office/officeart/2005/8/layout/list1"/>
    <dgm:cxn modelId="{80FE652E-A0E5-4168-AA06-48F139318057}" type="presParOf" srcId="{84B80706-E6C2-4CEB-8736-1D574734C931}" destId="{B4C291AB-F3C3-469C-A2B2-A6EB64AB2E96}"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D57E91-48FA-457F-A31C-7078BEBEB5F2}">
      <dsp:nvSpPr>
        <dsp:cNvPr id="0" name=""/>
        <dsp:cNvSpPr/>
      </dsp:nvSpPr>
      <dsp:spPr>
        <a:xfrm>
          <a:off x="0" y="3963077"/>
          <a:ext cx="6832212" cy="1300770"/>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t>All AHCCCS health plans participate with AzAHP and include:  </a:t>
          </a:r>
        </a:p>
      </dsp:txBody>
      <dsp:txXfrm>
        <a:off x="0" y="3963077"/>
        <a:ext cx="6832212" cy="702416"/>
      </dsp:txXfrm>
    </dsp:sp>
    <dsp:sp modelId="{A272A5C8-A6C1-4D85-A155-70E8895851A8}">
      <dsp:nvSpPr>
        <dsp:cNvPr id="0" name=""/>
        <dsp:cNvSpPr/>
      </dsp:nvSpPr>
      <dsp:spPr>
        <a:xfrm>
          <a:off x="0" y="4639478"/>
          <a:ext cx="6832212" cy="598354"/>
        </a:xfrm>
        <a:prstGeom prst="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a:t>Arizona Complete Health,  Banner University Family Care, Care1st Health Plan Arizona, Magellan Complete Care of Arizona, Mercy Care, Health Choice Arizona, UnitedHealthcare Community Plan</a:t>
          </a:r>
        </a:p>
      </dsp:txBody>
      <dsp:txXfrm>
        <a:off x="0" y="4639478"/>
        <a:ext cx="6832212" cy="598354"/>
      </dsp:txXfrm>
    </dsp:sp>
    <dsp:sp modelId="{2951CCAA-DE23-4886-B4E4-F03B0CD5815F}">
      <dsp:nvSpPr>
        <dsp:cNvPr id="0" name=""/>
        <dsp:cNvSpPr/>
      </dsp:nvSpPr>
      <dsp:spPr>
        <a:xfrm rot="10800000">
          <a:off x="0" y="1982004"/>
          <a:ext cx="6832212" cy="2000585"/>
        </a:xfrm>
        <a:prstGeom prst="upArrowCallout">
          <a:avLst/>
        </a:prstGeom>
        <a:gradFill rotWithShape="0">
          <a:gsLst>
            <a:gs pos="0">
              <a:schemeClr val="accent2">
                <a:hueOff val="226582"/>
                <a:satOff val="-23996"/>
                <a:lumOff val="-588"/>
                <a:alphaOff val="0"/>
                <a:tint val="96000"/>
                <a:lumMod val="104000"/>
              </a:schemeClr>
            </a:gs>
            <a:gs pos="100000">
              <a:schemeClr val="accent2">
                <a:hueOff val="226582"/>
                <a:satOff val="-23996"/>
                <a:lumOff val="-588"/>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t>The AzAHP health plans contract with AHCCCS to provide highly efficient health care services to Arizona’s Medicaid members</a:t>
          </a:r>
        </a:p>
      </dsp:txBody>
      <dsp:txXfrm rot="10800000">
        <a:off x="0" y="1982004"/>
        <a:ext cx="6832212" cy="1299920"/>
      </dsp:txXfrm>
    </dsp:sp>
    <dsp:sp modelId="{FF55B4A0-2FBC-4EB6-9A87-93348930450B}">
      <dsp:nvSpPr>
        <dsp:cNvPr id="0" name=""/>
        <dsp:cNvSpPr/>
      </dsp:nvSpPr>
      <dsp:spPr>
        <a:xfrm rot="10800000">
          <a:off x="0" y="930"/>
          <a:ext cx="6832212" cy="2000585"/>
        </a:xfrm>
        <a:prstGeom prst="upArrowCallout">
          <a:avLst/>
        </a:prstGeom>
        <a:gradFill rotWithShape="0">
          <a:gsLst>
            <a:gs pos="0">
              <a:schemeClr val="accent2">
                <a:hueOff val="453165"/>
                <a:satOff val="-47993"/>
                <a:lumOff val="-1176"/>
                <a:alphaOff val="0"/>
                <a:tint val="96000"/>
                <a:lumMod val="104000"/>
              </a:schemeClr>
            </a:gs>
            <a:gs pos="100000">
              <a:schemeClr val="accent2">
                <a:hueOff val="453165"/>
                <a:satOff val="-47993"/>
                <a:lumOff val="-1176"/>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t>Good question!  AzAHP is an association of private companies that provide services for the Arizona Health Care Cost Containment System (AHCCCS) operations.  </a:t>
          </a:r>
        </a:p>
      </dsp:txBody>
      <dsp:txXfrm rot="10800000">
        <a:off x="0" y="930"/>
        <a:ext cx="6832212" cy="12999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C7DB52-B7FC-40A4-847D-2F7BC573E438}">
      <dsp:nvSpPr>
        <dsp:cNvPr id="0" name=""/>
        <dsp:cNvSpPr/>
      </dsp:nvSpPr>
      <dsp:spPr>
        <a:xfrm>
          <a:off x="0" y="642"/>
          <a:ext cx="6832212" cy="150385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750F8E-D8CB-48AB-8624-3DB32E3FCFD0}">
      <dsp:nvSpPr>
        <dsp:cNvPr id="0" name=""/>
        <dsp:cNvSpPr/>
      </dsp:nvSpPr>
      <dsp:spPr>
        <a:xfrm>
          <a:off x="454916" y="339010"/>
          <a:ext cx="827120" cy="8271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A6D62F1-03BD-40F2-AB95-39AEA7B5C346}">
      <dsp:nvSpPr>
        <dsp:cNvPr id="0" name=""/>
        <dsp:cNvSpPr/>
      </dsp:nvSpPr>
      <dsp:spPr>
        <a:xfrm>
          <a:off x="1736952" y="642"/>
          <a:ext cx="5095259" cy="1503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158" tIns="159158" rIns="159158" bIns="159158" numCol="1" spcCol="1270" anchor="ctr" anchorCtr="0">
          <a:noAutofit/>
        </a:bodyPr>
        <a:lstStyle/>
        <a:p>
          <a:pPr marL="0" lvl="0" indent="0" algn="l" defTabSz="666750">
            <a:lnSpc>
              <a:spcPct val="90000"/>
            </a:lnSpc>
            <a:spcBef>
              <a:spcPct val="0"/>
            </a:spcBef>
            <a:spcAft>
              <a:spcPct val="35000"/>
            </a:spcAft>
            <a:buNone/>
          </a:pPr>
          <a:r>
            <a:rPr lang="en-US" sz="1500" kern="1200"/>
            <a:t>The AHCCCS program works and protects taxpayer dollars because of the unprecedented way we effectively leverage the private sector.</a:t>
          </a:r>
        </a:p>
      </dsp:txBody>
      <dsp:txXfrm>
        <a:off x="1736952" y="642"/>
        <a:ext cx="5095259" cy="1503855"/>
      </dsp:txXfrm>
    </dsp:sp>
    <dsp:sp modelId="{F6A95074-A020-40AF-B00F-36B581810EA7}">
      <dsp:nvSpPr>
        <dsp:cNvPr id="0" name=""/>
        <dsp:cNvSpPr/>
      </dsp:nvSpPr>
      <dsp:spPr>
        <a:xfrm>
          <a:off x="0" y="1880461"/>
          <a:ext cx="6832212" cy="150385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8EB0FA-4C8B-44C4-BC8A-960DA9189EB6}">
      <dsp:nvSpPr>
        <dsp:cNvPr id="0" name=""/>
        <dsp:cNvSpPr/>
      </dsp:nvSpPr>
      <dsp:spPr>
        <a:xfrm>
          <a:off x="454916" y="2218829"/>
          <a:ext cx="827120" cy="8271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E24B144-AA5C-48CE-90E4-00FD75C4C04C}">
      <dsp:nvSpPr>
        <dsp:cNvPr id="0" name=""/>
        <dsp:cNvSpPr/>
      </dsp:nvSpPr>
      <dsp:spPr>
        <a:xfrm>
          <a:off x="1736952" y="1880461"/>
          <a:ext cx="5095259" cy="1503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158" tIns="159158" rIns="159158" bIns="159158" numCol="1" spcCol="1270" anchor="ctr" anchorCtr="0">
          <a:noAutofit/>
        </a:bodyPr>
        <a:lstStyle/>
        <a:p>
          <a:pPr marL="0" lvl="0" indent="0" algn="l" defTabSz="666750">
            <a:lnSpc>
              <a:spcPct val="90000"/>
            </a:lnSpc>
            <a:spcBef>
              <a:spcPct val="0"/>
            </a:spcBef>
            <a:spcAft>
              <a:spcPct val="35000"/>
            </a:spcAft>
            <a:buNone/>
          </a:pPr>
          <a:r>
            <a:rPr lang="en-US" sz="1500" kern="1200"/>
            <a:t>We provide choices in health plans and doctors for AHCCCS patients.  More than 70,000 Arizona healthcare providers treat AHCCCS patients.  AHCCCS health plans are private companies that employ tens of thousands of Arizonans.</a:t>
          </a:r>
        </a:p>
      </dsp:txBody>
      <dsp:txXfrm>
        <a:off x="1736952" y="1880461"/>
        <a:ext cx="5095259" cy="1503855"/>
      </dsp:txXfrm>
    </dsp:sp>
    <dsp:sp modelId="{F1C1D69C-6BBC-471E-81BE-99A9CC46F93D}">
      <dsp:nvSpPr>
        <dsp:cNvPr id="0" name=""/>
        <dsp:cNvSpPr/>
      </dsp:nvSpPr>
      <dsp:spPr>
        <a:xfrm>
          <a:off x="0" y="3760280"/>
          <a:ext cx="6832212" cy="150385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FF75C3-22F7-42C0-9D76-E3B5605B96A8}">
      <dsp:nvSpPr>
        <dsp:cNvPr id="0" name=""/>
        <dsp:cNvSpPr/>
      </dsp:nvSpPr>
      <dsp:spPr>
        <a:xfrm>
          <a:off x="454916" y="4098648"/>
          <a:ext cx="827120" cy="8271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856C994-1FAC-4F29-979C-7373B40CDE5E}">
      <dsp:nvSpPr>
        <dsp:cNvPr id="0" name=""/>
        <dsp:cNvSpPr/>
      </dsp:nvSpPr>
      <dsp:spPr>
        <a:xfrm>
          <a:off x="1736952" y="3760280"/>
          <a:ext cx="5095259" cy="1503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158" tIns="159158" rIns="159158" bIns="159158" numCol="1" spcCol="1270" anchor="ctr" anchorCtr="0">
          <a:noAutofit/>
        </a:bodyPr>
        <a:lstStyle/>
        <a:p>
          <a:pPr marL="0" lvl="0" indent="0" algn="l" defTabSz="666750">
            <a:lnSpc>
              <a:spcPct val="90000"/>
            </a:lnSpc>
            <a:spcBef>
              <a:spcPct val="0"/>
            </a:spcBef>
            <a:spcAft>
              <a:spcPct val="35000"/>
            </a:spcAft>
            <a:buNone/>
          </a:pPr>
          <a:r>
            <a:rPr lang="en-US" sz="1500" kern="1200"/>
            <a:t>AzAHP health plans serve the health care needs of the state’s most vulnerable citizens by advancing innovations and collaborating to implement cost savings measures, even as we complete in a highly regulated industry.</a:t>
          </a:r>
        </a:p>
      </dsp:txBody>
      <dsp:txXfrm>
        <a:off x="1736952" y="3760280"/>
        <a:ext cx="5095259" cy="15038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1A2F75-9C42-41FB-BDBC-E77D0309842B}">
      <dsp:nvSpPr>
        <dsp:cNvPr id="0" name=""/>
        <dsp:cNvSpPr/>
      </dsp:nvSpPr>
      <dsp:spPr>
        <a:xfrm>
          <a:off x="0" y="1771089"/>
          <a:ext cx="6832212" cy="658349"/>
        </a:xfrm>
        <a:prstGeom prst="rect">
          <a:avLst/>
        </a:prstGeom>
        <a:solidFill>
          <a:schemeClr val="lt1">
            <a:alpha val="9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0256" tIns="229108" rIns="530256" bIns="78232" numCol="1" spcCol="1270" anchor="t" anchorCtr="0">
          <a:noAutofit/>
        </a:bodyPr>
        <a:lstStyle/>
        <a:p>
          <a:pPr marL="57150" lvl="1" indent="-57150" algn="l" defTabSz="488950">
            <a:lnSpc>
              <a:spcPct val="90000"/>
            </a:lnSpc>
            <a:spcBef>
              <a:spcPct val="0"/>
            </a:spcBef>
            <a:spcAft>
              <a:spcPct val="15000"/>
            </a:spcAft>
            <a:buChar char="•"/>
          </a:pPr>
          <a:r>
            <a:rPr lang="en-US" sz="1100" kern="1200"/>
            <a:t>Allows work on specific topics that affect all member health plans</a:t>
          </a:r>
        </a:p>
        <a:p>
          <a:pPr marL="57150" lvl="1" indent="-57150" algn="l" defTabSz="488950">
            <a:lnSpc>
              <a:spcPct val="90000"/>
            </a:lnSpc>
            <a:spcBef>
              <a:spcPct val="0"/>
            </a:spcBef>
            <a:spcAft>
              <a:spcPct val="15000"/>
            </a:spcAft>
            <a:buChar char="•"/>
          </a:pPr>
          <a:r>
            <a:rPr lang="en-US" sz="1100" kern="1200"/>
            <a:t>Improve efficiencies and reduces provider abrasion.</a:t>
          </a:r>
        </a:p>
      </dsp:txBody>
      <dsp:txXfrm>
        <a:off x="0" y="1771089"/>
        <a:ext cx="6832212" cy="658349"/>
      </dsp:txXfrm>
    </dsp:sp>
    <dsp:sp modelId="{0592963F-5793-4316-94CE-FCDEDE7FE8AB}">
      <dsp:nvSpPr>
        <dsp:cNvPr id="0" name=""/>
        <dsp:cNvSpPr/>
      </dsp:nvSpPr>
      <dsp:spPr>
        <a:xfrm>
          <a:off x="341610" y="1608729"/>
          <a:ext cx="4782548" cy="324720"/>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0769" tIns="0" rIns="180769" bIns="0" numCol="1" spcCol="1270" anchor="ctr" anchorCtr="0">
          <a:noAutofit/>
        </a:bodyPr>
        <a:lstStyle/>
        <a:p>
          <a:pPr marL="0" lvl="0" indent="0" algn="l" defTabSz="488950">
            <a:lnSpc>
              <a:spcPct val="90000"/>
            </a:lnSpc>
            <a:spcBef>
              <a:spcPct val="0"/>
            </a:spcBef>
            <a:spcAft>
              <a:spcPct val="35000"/>
            </a:spcAft>
            <a:buNone/>
          </a:pPr>
          <a:r>
            <a:rPr lang="en-US" sz="1100" kern="1200"/>
            <a:t>This partnership has allowed for the development of “Alliances” </a:t>
          </a:r>
        </a:p>
      </dsp:txBody>
      <dsp:txXfrm>
        <a:off x="357462" y="1624581"/>
        <a:ext cx="4750844" cy="293016"/>
      </dsp:txXfrm>
    </dsp:sp>
    <dsp:sp modelId="{B4C291AB-F3C3-469C-A2B2-A6EB64AB2E96}">
      <dsp:nvSpPr>
        <dsp:cNvPr id="0" name=""/>
        <dsp:cNvSpPr/>
      </dsp:nvSpPr>
      <dsp:spPr>
        <a:xfrm>
          <a:off x="0" y="2651199"/>
          <a:ext cx="6832212" cy="1004850"/>
        </a:xfrm>
        <a:prstGeom prst="rect">
          <a:avLst/>
        </a:prstGeom>
        <a:solidFill>
          <a:schemeClr val="lt1">
            <a:alpha val="90000"/>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0256" tIns="229108" rIns="530256" bIns="78232" numCol="1" spcCol="1270" anchor="t" anchorCtr="0">
          <a:noAutofit/>
        </a:bodyPr>
        <a:lstStyle/>
        <a:p>
          <a:pPr marL="57150" lvl="1" indent="-57150" algn="l" defTabSz="488950">
            <a:lnSpc>
              <a:spcPct val="90000"/>
            </a:lnSpc>
            <a:spcBef>
              <a:spcPct val="0"/>
            </a:spcBef>
            <a:spcAft>
              <a:spcPct val="15000"/>
            </a:spcAft>
            <a:buChar char="•"/>
          </a:pPr>
          <a:r>
            <a:rPr lang="en-US" sz="1100" kern="1200"/>
            <a:t>Medical Record Reviews</a:t>
          </a:r>
        </a:p>
        <a:p>
          <a:pPr marL="57150" lvl="1" indent="-57150" algn="l" defTabSz="488950">
            <a:lnSpc>
              <a:spcPct val="90000"/>
            </a:lnSpc>
            <a:spcBef>
              <a:spcPct val="0"/>
            </a:spcBef>
            <a:spcAft>
              <a:spcPct val="15000"/>
            </a:spcAft>
            <a:buChar char="•"/>
          </a:pPr>
          <a:r>
            <a:rPr lang="en-US" sz="1100" kern="1200"/>
            <a:t>Behavioral Health Record Reviews</a:t>
          </a:r>
        </a:p>
        <a:p>
          <a:pPr marL="57150" lvl="1" indent="-57150" algn="l" defTabSz="488950">
            <a:lnSpc>
              <a:spcPct val="90000"/>
            </a:lnSpc>
            <a:spcBef>
              <a:spcPct val="0"/>
            </a:spcBef>
            <a:spcAft>
              <a:spcPct val="15000"/>
            </a:spcAft>
            <a:buChar char="•"/>
          </a:pPr>
          <a:r>
            <a:rPr lang="en-US" sz="1100" kern="1200"/>
            <a:t>Workforce Development</a:t>
          </a:r>
        </a:p>
        <a:p>
          <a:pPr marL="57150" lvl="1" indent="-57150" algn="l" defTabSz="488950">
            <a:lnSpc>
              <a:spcPct val="90000"/>
            </a:lnSpc>
            <a:spcBef>
              <a:spcPct val="0"/>
            </a:spcBef>
            <a:spcAft>
              <a:spcPct val="15000"/>
            </a:spcAft>
            <a:buChar char="•"/>
          </a:pPr>
          <a:r>
            <a:rPr lang="en-US" sz="1100" kern="1200"/>
            <a:t>Credentialing</a:t>
          </a:r>
        </a:p>
      </dsp:txBody>
      <dsp:txXfrm>
        <a:off x="0" y="2651199"/>
        <a:ext cx="6832212" cy="1004850"/>
      </dsp:txXfrm>
    </dsp:sp>
    <dsp:sp modelId="{00034EA8-A05B-4177-B5DF-E178DCADC057}">
      <dsp:nvSpPr>
        <dsp:cNvPr id="0" name=""/>
        <dsp:cNvSpPr/>
      </dsp:nvSpPr>
      <dsp:spPr>
        <a:xfrm>
          <a:off x="341610" y="2488839"/>
          <a:ext cx="4782548" cy="324720"/>
        </a:xfrm>
        <a:prstGeom prst="round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0769" tIns="0" rIns="180769" bIns="0" numCol="1" spcCol="1270" anchor="ctr" anchorCtr="0">
          <a:noAutofit/>
        </a:bodyPr>
        <a:lstStyle/>
        <a:p>
          <a:pPr marL="0" lvl="0" indent="0" algn="l" defTabSz="488950">
            <a:lnSpc>
              <a:spcPct val="90000"/>
            </a:lnSpc>
            <a:spcBef>
              <a:spcPct val="0"/>
            </a:spcBef>
            <a:spcAft>
              <a:spcPct val="35000"/>
            </a:spcAft>
            <a:buNone/>
          </a:pPr>
          <a:r>
            <a:rPr lang="en-US" sz="1100" kern="1200"/>
            <a:t>Currently there are four Alliances:</a:t>
          </a:r>
        </a:p>
      </dsp:txBody>
      <dsp:txXfrm>
        <a:off x="357462" y="2504691"/>
        <a:ext cx="4750844" cy="293016"/>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5B047B-1FD0-408F-9C7F-B78971BE0B22}" type="datetimeFigureOut">
              <a:rPr lang="en-US" smtClean="0"/>
              <a:t>5/11/2020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2193B2-F813-46F3-8A96-6C55E56876F0}" type="slidenum">
              <a:rPr lang="en-US" smtClean="0"/>
              <a:t>‹#›</a:t>
            </a:fld>
            <a:endParaRPr lang="en-US"/>
          </a:p>
        </p:txBody>
      </p:sp>
    </p:spTree>
    <p:extLst>
      <p:ext uri="{BB962C8B-B14F-4D97-AF65-F5344CB8AC3E}">
        <p14:creationId xmlns:p14="http://schemas.microsoft.com/office/powerpoint/2010/main" val="1278627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5/11/2020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Layout" Target="../slideLayouts/slideLayout2.xml"/><Relationship Id="rId7" Type="http://schemas.openxmlformats.org/officeDocument/2006/relationships/diagramColors" Target="../diagrams/colors1.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slideLayout" Target="../slideLayouts/slideLayout2.xml"/><Relationship Id="rId7" Type="http://schemas.openxmlformats.org/officeDocument/2006/relationships/diagramColors" Target="../diagrams/colors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slideLayout" Target="../slideLayouts/slideLayout2.xml"/><Relationship Id="rId7" Type="http://schemas.openxmlformats.org/officeDocument/2006/relationships/diagramColors" Target="../diagrams/colors3.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2.pn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2.png"/><Relationship Id="rId5" Type="http://schemas.openxmlformats.org/officeDocument/2006/relationships/hyperlink" Target="http://www.azahp.org/" TargetMode="Externa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1" name="Rectangle 9">
            <a:extLst>
              <a:ext uri="{FF2B5EF4-FFF2-40B4-BE49-F238E27FC236}">
                <a16:creationId xmlns:a16="http://schemas.microsoft.com/office/drawing/2014/main" id="{37B5A23F-7276-435D-91DA-09104D7777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35481"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22" name="Rectangle 11">
            <a:extLst>
              <a:ext uri="{FF2B5EF4-FFF2-40B4-BE49-F238E27FC236}">
                <a16:creationId xmlns:a16="http://schemas.microsoft.com/office/drawing/2014/main" id="{2F3ECD7F-BF61-4CB1-AA15-464BB771E7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66F1B29-3A08-4DB7-9F92-4C09B3BCF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bg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44A5AAD1-9616-4E1C-B3AC-E5497A6A3C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E762CF16-B42A-4B3E-AE9B-84FFA2B2A0E5}"/>
              </a:ext>
            </a:extLst>
          </p:cNvPr>
          <p:cNvSpPr>
            <a:spLocks noGrp="1"/>
          </p:cNvSpPr>
          <p:nvPr>
            <p:ph type="title"/>
          </p:nvPr>
        </p:nvSpPr>
        <p:spPr>
          <a:xfrm>
            <a:off x="541867" y="787400"/>
            <a:ext cx="7145866" cy="778933"/>
          </a:xfrm>
        </p:spPr>
        <p:txBody>
          <a:bodyPr anchor="ctr">
            <a:normAutofit fontScale="90000"/>
          </a:bodyPr>
          <a:lstStyle/>
          <a:p>
            <a:pPr>
              <a:lnSpc>
                <a:spcPct val="90000"/>
              </a:lnSpc>
            </a:pPr>
            <a:r>
              <a:rPr lang="en-US" sz="4000" dirty="0">
                <a:solidFill>
                  <a:srgbClr val="FEFFFF"/>
                </a:solidFill>
              </a:rPr>
              <a:t>PROVIDER EDUCATION SERIES</a:t>
            </a:r>
            <a:br>
              <a:rPr lang="en-US" sz="2200" dirty="0">
                <a:solidFill>
                  <a:srgbClr val="FEFFFF"/>
                </a:solidFill>
              </a:rPr>
            </a:br>
            <a:r>
              <a:rPr lang="en-US" sz="2200" dirty="0">
                <a:solidFill>
                  <a:srgbClr val="FEFFFF"/>
                </a:solidFill>
              </a:rPr>
              <a:t>Presented by AzAHP and AHCCCS Health Plans</a:t>
            </a:r>
          </a:p>
        </p:txBody>
      </p:sp>
      <p:sp>
        <p:nvSpPr>
          <p:cNvPr id="3" name="Content Placeholder 2">
            <a:extLst>
              <a:ext uri="{FF2B5EF4-FFF2-40B4-BE49-F238E27FC236}">
                <a16:creationId xmlns:a16="http://schemas.microsoft.com/office/drawing/2014/main" id="{E9F1B1A4-0E2B-4936-ACFF-4D65C32233DF}"/>
              </a:ext>
            </a:extLst>
          </p:cNvPr>
          <p:cNvSpPr>
            <a:spLocks noGrp="1"/>
          </p:cNvSpPr>
          <p:nvPr>
            <p:ph idx="1"/>
          </p:nvPr>
        </p:nvSpPr>
        <p:spPr>
          <a:xfrm>
            <a:off x="541866" y="2032000"/>
            <a:ext cx="7145867" cy="3879222"/>
          </a:xfrm>
        </p:spPr>
        <p:txBody>
          <a:bodyPr>
            <a:normAutofit/>
          </a:bodyPr>
          <a:lstStyle/>
          <a:p>
            <a:pPr marL="0" indent="0">
              <a:buNone/>
            </a:pPr>
            <a:r>
              <a:rPr lang="en-US" sz="2000" dirty="0">
                <a:solidFill>
                  <a:srgbClr val="FEFFFF"/>
                </a:solidFill>
              </a:rPr>
              <a:t>SESSION #1  AzAHP</a:t>
            </a:r>
          </a:p>
          <a:p>
            <a:pPr marL="0" indent="0">
              <a:buNone/>
            </a:pPr>
            <a:endParaRPr lang="en-US" dirty="0">
              <a:solidFill>
                <a:srgbClr val="FEFFFF"/>
              </a:solidFill>
            </a:endParaRPr>
          </a:p>
        </p:txBody>
      </p:sp>
      <p:pic>
        <p:nvPicPr>
          <p:cNvPr id="5" name="Picture 4" descr="A picture containing drawing, clock&#10;&#10;Description automatically generated">
            <a:extLst>
              <a:ext uri="{FF2B5EF4-FFF2-40B4-BE49-F238E27FC236}">
                <a16:creationId xmlns:a16="http://schemas.microsoft.com/office/drawing/2014/main" id="{4079292E-81C7-4E77-8C49-F80BCCB494F0}"/>
              </a:ext>
            </a:extLst>
          </p:cNvPr>
          <p:cNvPicPr>
            <a:picLocks noChangeAspect="1"/>
          </p:cNvPicPr>
          <p:nvPr/>
        </p:nvPicPr>
        <p:blipFill>
          <a:blip r:embed="rId4"/>
          <a:stretch>
            <a:fillRect/>
          </a:stretch>
        </p:blipFill>
        <p:spPr>
          <a:xfrm>
            <a:off x="8713057" y="3610521"/>
            <a:ext cx="3001931" cy="705453"/>
          </a:xfrm>
          <a:prstGeom prst="rect">
            <a:avLst/>
          </a:prstGeom>
        </p:spPr>
      </p:pic>
      <p:pic>
        <p:nvPicPr>
          <p:cNvPr id="23" name="Audio 11">
            <a:hlinkClick r:id="" action="ppaction://media"/>
            <a:extLst>
              <a:ext uri="{FF2B5EF4-FFF2-40B4-BE49-F238E27FC236}">
                <a16:creationId xmlns:a16="http://schemas.microsoft.com/office/drawing/2014/main" id="{7E544274-6F47-4DBA-9555-EC777252AFA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76379" y="6232316"/>
            <a:ext cx="487362" cy="487362"/>
          </a:xfrm>
          <a:prstGeom prst="rect">
            <a:avLst/>
          </a:prstGeom>
        </p:spPr>
      </p:pic>
    </p:spTree>
    <p:extLst>
      <p:ext uri="{BB962C8B-B14F-4D97-AF65-F5344CB8AC3E}">
        <p14:creationId xmlns:p14="http://schemas.microsoft.com/office/powerpoint/2010/main" val="292234589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977"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12DE32-79D0-4EF0-9E0C-2176B7910067}"/>
              </a:ext>
            </a:extLst>
          </p:cNvPr>
          <p:cNvSpPr>
            <a:spLocks noGrp="1"/>
          </p:cNvSpPr>
          <p:nvPr>
            <p:ph type="title"/>
          </p:nvPr>
        </p:nvSpPr>
        <p:spPr>
          <a:xfrm>
            <a:off x="1259893" y="3101093"/>
            <a:ext cx="2454052" cy="3029344"/>
          </a:xfrm>
        </p:spPr>
        <p:txBody>
          <a:bodyPr>
            <a:normAutofit/>
          </a:bodyPr>
          <a:lstStyle/>
          <a:p>
            <a:r>
              <a:rPr lang="en-US" sz="3200" dirty="0">
                <a:solidFill>
                  <a:schemeClr val="bg1"/>
                </a:solidFill>
              </a:rPr>
              <a:t>WHO IS Arizona Association of Health Plans--AzAHP</a:t>
            </a:r>
          </a:p>
        </p:txBody>
      </p:sp>
      <p:sp>
        <p:nvSpPr>
          <p:cNvPr id="32"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4" name="Rectangle 13">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1022A787-CA51-4771-A261-ECDF8C213D33}"/>
              </a:ext>
            </a:extLst>
          </p:cNvPr>
          <p:cNvGraphicFramePr>
            <a:graphicFrameLocks noGrp="1"/>
          </p:cNvGraphicFramePr>
          <p:nvPr>
            <p:ph idx="1"/>
            <p:extLst>
              <p:ext uri="{D42A27DB-BD31-4B8C-83A1-F6EECF244321}">
                <p14:modId xmlns:p14="http://schemas.microsoft.com/office/powerpoint/2010/main" val="2889390789"/>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1" name="Audio 11">
            <a:hlinkClick r:id="" action="ppaction://media"/>
            <a:extLst>
              <a:ext uri="{FF2B5EF4-FFF2-40B4-BE49-F238E27FC236}">
                <a16:creationId xmlns:a16="http://schemas.microsoft.com/office/drawing/2014/main" id="{A60CAFD8-3FF5-4DF3-8B9E-99EA09372CD5}"/>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4190193219"/>
      </p:ext>
    </p:extLst>
  </p:cSld>
  <p:clrMapOvr>
    <a:masterClrMapping/>
  </p:clrMapOvr>
  <mc:AlternateContent xmlns:mc="http://schemas.openxmlformats.org/markup-compatibility/2006" xmlns:p14="http://schemas.microsoft.com/office/powerpoint/2010/main">
    <mc:Choice Requires="p14">
      <p:transition spd="slow" p14:dur="2000" advTm="52629"/>
    </mc:Choice>
    <mc:Fallback xmlns="">
      <p:transition spd="slow" advTm="526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2550" fill="hold"/>
                                        <p:tgtEl>
                                          <p:spTgt spid="3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1"/>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16" name="Picture 4">
            <a:extLst>
              <a:ext uri="{FF2B5EF4-FFF2-40B4-BE49-F238E27FC236}">
                <a16:creationId xmlns:a16="http://schemas.microsoft.com/office/drawing/2014/main" id="{B39D2C54-A9E3-4FA0-AF6E-479BE33FA1F2}"/>
              </a:ext>
            </a:extLst>
          </p:cNvPr>
          <p:cNvPicPr>
            <a:picLocks noChangeAspect="1"/>
          </p:cNvPicPr>
          <p:nvPr/>
        </p:nvPicPr>
        <p:blipFill rotWithShape="1">
          <a:blip r:embed="rId4"/>
          <a:srcRect l="13220" r="12053"/>
          <a:stretch/>
        </p:blipFill>
        <p:spPr>
          <a:xfrm>
            <a:off x="4485557" y="10"/>
            <a:ext cx="7706443" cy="6857990"/>
          </a:xfrm>
          <a:prstGeom prst="rect">
            <a:avLst/>
          </a:prstGeom>
        </p:spPr>
      </p:pic>
      <p:sp useBgFill="1">
        <p:nvSpPr>
          <p:cNvPr id="9" name="Freeform: Shape 8">
            <a:extLst>
              <a:ext uri="{FF2B5EF4-FFF2-40B4-BE49-F238E27FC236}">
                <a16:creationId xmlns:a16="http://schemas.microsoft.com/office/drawing/2014/main" id="{23C7736A-5A08-4021-9AB6-390DFF50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8170246" cy="6858000"/>
          </a:xfrm>
          <a:custGeom>
            <a:avLst/>
            <a:gdLst>
              <a:gd name="connsiteX0" fmla="*/ 4738960 w 8170246"/>
              <a:gd name="connsiteY0" fmla="*/ 0 h 6858000"/>
              <a:gd name="connsiteX1" fmla="*/ 4862151 w 8170246"/>
              <a:gd name="connsiteY1" fmla="*/ 0 h 6858000"/>
              <a:gd name="connsiteX2" fmla="*/ 8088169 w 8170246"/>
              <a:gd name="connsiteY2" fmla="*/ 3226735 h 6858000"/>
              <a:gd name="connsiteX3" fmla="*/ 8088169 w 8170246"/>
              <a:gd name="connsiteY3" fmla="*/ 3626507 h 6858000"/>
              <a:gd name="connsiteX4" fmla="*/ 4857393 w 8170246"/>
              <a:gd name="connsiteY4" fmla="*/ 6858000 h 6858000"/>
              <a:gd name="connsiteX5" fmla="*/ 4783581 w 8170246"/>
              <a:gd name="connsiteY5" fmla="*/ 6858000 h 6858000"/>
              <a:gd name="connsiteX6" fmla="*/ 4734202 w 8170246"/>
              <a:gd name="connsiteY6" fmla="*/ 6858000 h 6858000"/>
              <a:gd name="connsiteX7" fmla="*/ 7964978 w 8170246"/>
              <a:gd name="connsiteY7" fmla="*/ 3626507 h 6858000"/>
              <a:gd name="connsiteX8" fmla="*/ 7964978 w 8170246"/>
              <a:gd name="connsiteY8" fmla="*/ 3226735 h 6858000"/>
              <a:gd name="connsiteX9" fmla="*/ 4738960 w 8170246"/>
              <a:gd name="connsiteY9" fmla="*/ 0 h 6858000"/>
              <a:gd name="connsiteX10" fmla="*/ 0 w 8170246"/>
              <a:gd name="connsiteY10" fmla="*/ 0 h 6858000"/>
              <a:gd name="connsiteX11" fmla="*/ 98791 w 8170246"/>
              <a:gd name="connsiteY11" fmla="*/ 0 h 6858000"/>
              <a:gd name="connsiteX12" fmla="*/ 4456718 w 8170246"/>
              <a:gd name="connsiteY12" fmla="*/ 0 h 6858000"/>
              <a:gd name="connsiteX13" fmla="*/ 4603489 w 8170246"/>
              <a:gd name="connsiteY13" fmla="*/ 0 h 6858000"/>
              <a:gd name="connsiteX14" fmla="*/ 7829507 w 8170246"/>
              <a:gd name="connsiteY14" fmla="*/ 3226735 h 6858000"/>
              <a:gd name="connsiteX15" fmla="*/ 7829507 w 8170246"/>
              <a:gd name="connsiteY15" fmla="*/ 3626507 h 6858000"/>
              <a:gd name="connsiteX16" fmla="*/ 4598731 w 8170246"/>
              <a:gd name="connsiteY16" fmla="*/ 6858000 h 6858000"/>
              <a:gd name="connsiteX17" fmla="*/ 4540663 w 8170246"/>
              <a:gd name="connsiteY17" fmla="*/ 6858000 h 6858000"/>
              <a:gd name="connsiteX18" fmla="*/ 133398 w 8170246"/>
              <a:gd name="connsiteY18" fmla="*/ 6858000 h 6858000"/>
              <a:gd name="connsiteX19" fmla="*/ 0 w 8170246"/>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170246" h="6858000">
                <a:moveTo>
                  <a:pt x="4738960" y="0"/>
                </a:moveTo>
                <a:lnTo>
                  <a:pt x="4862151" y="0"/>
                </a:lnTo>
                <a:cubicBezTo>
                  <a:pt x="4862151" y="0"/>
                  <a:pt x="4862151" y="0"/>
                  <a:pt x="8088169" y="3226735"/>
                </a:cubicBezTo>
                <a:cubicBezTo>
                  <a:pt x="8197606" y="3336196"/>
                  <a:pt x="8197606" y="3517045"/>
                  <a:pt x="8088169" y="3626507"/>
                </a:cubicBezTo>
                <a:cubicBezTo>
                  <a:pt x="8088169" y="3626507"/>
                  <a:pt x="8088169" y="3626507"/>
                  <a:pt x="4857393" y="6858000"/>
                </a:cubicBezTo>
                <a:cubicBezTo>
                  <a:pt x="4857393" y="6858000"/>
                  <a:pt x="4857393" y="6858000"/>
                  <a:pt x="4783581" y="6858000"/>
                </a:cubicBezTo>
                <a:lnTo>
                  <a:pt x="4734202" y="6858000"/>
                </a:lnTo>
                <a:cubicBezTo>
                  <a:pt x="7964978" y="3626507"/>
                  <a:pt x="7964978" y="3626507"/>
                  <a:pt x="7964978" y="3626507"/>
                </a:cubicBezTo>
                <a:cubicBezTo>
                  <a:pt x="8074415" y="3517045"/>
                  <a:pt x="8074415" y="3336196"/>
                  <a:pt x="7964978" y="3226735"/>
                </a:cubicBezTo>
                <a:cubicBezTo>
                  <a:pt x="4738960" y="0"/>
                  <a:pt x="4738960" y="0"/>
                  <a:pt x="4738960" y="0"/>
                </a:cubicBezTo>
                <a:close/>
                <a:moveTo>
                  <a:pt x="0" y="0"/>
                </a:moveTo>
                <a:lnTo>
                  <a:pt x="98791" y="0"/>
                </a:lnTo>
                <a:cubicBezTo>
                  <a:pt x="1075904" y="0"/>
                  <a:pt x="2469401" y="0"/>
                  <a:pt x="4456718" y="0"/>
                </a:cubicBezTo>
                <a:lnTo>
                  <a:pt x="4603489" y="0"/>
                </a:lnTo>
                <a:cubicBezTo>
                  <a:pt x="4603489" y="0"/>
                  <a:pt x="4603489" y="0"/>
                  <a:pt x="7829507" y="3226735"/>
                </a:cubicBezTo>
                <a:cubicBezTo>
                  <a:pt x="7938944" y="3336196"/>
                  <a:pt x="7938944" y="3517045"/>
                  <a:pt x="7829507" y="3626507"/>
                </a:cubicBezTo>
                <a:cubicBezTo>
                  <a:pt x="7829507" y="3626507"/>
                  <a:pt x="7829507" y="3626507"/>
                  <a:pt x="4598731" y="6858000"/>
                </a:cubicBezTo>
                <a:lnTo>
                  <a:pt x="4540663" y="6858000"/>
                </a:lnTo>
                <a:cubicBezTo>
                  <a:pt x="4077749" y="6858000"/>
                  <a:pt x="2938270" y="6858000"/>
                  <a:pt x="133398" y="6858000"/>
                </a:cubicBezTo>
                <a:lnTo>
                  <a:pt x="0" y="6858000"/>
                </a:lnTo>
                <a:close/>
              </a:path>
            </a:pathLst>
          </a:custGeom>
          <a:ln>
            <a:noFill/>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noAutofit/>
          </a:bodyPr>
          <a:lstStyle/>
          <a:p>
            <a:endParaRPr lang="en-US" dirty="0"/>
          </a:p>
        </p:txBody>
      </p:sp>
      <p:sp>
        <p:nvSpPr>
          <p:cNvPr id="2" name="Title 1">
            <a:extLst>
              <a:ext uri="{FF2B5EF4-FFF2-40B4-BE49-F238E27FC236}">
                <a16:creationId xmlns:a16="http://schemas.microsoft.com/office/drawing/2014/main" id="{23452096-6782-4030-BC46-30D382CE9C6D}"/>
              </a:ext>
            </a:extLst>
          </p:cNvPr>
          <p:cNvSpPr>
            <a:spLocks noGrp="1"/>
          </p:cNvSpPr>
          <p:nvPr>
            <p:ph type="title"/>
          </p:nvPr>
        </p:nvSpPr>
        <p:spPr>
          <a:xfrm>
            <a:off x="535525" y="624110"/>
            <a:ext cx="4623955" cy="1280890"/>
          </a:xfrm>
        </p:spPr>
        <p:txBody>
          <a:bodyPr>
            <a:normAutofit/>
          </a:bodyPr>
          <a:lstStyle/>
          <a:p>
            <a:r>
              <a:rPr lang="en-US"/>
              <a:t>WHAT does AzAHP do</a:t>
            </a:r>
          </a:p>
        </p:txBody>
      </p:sp>
      <p:sp>
        <p:nvSpPr>
          <p:cNvPr id="11" name="Rectangle 10">
            <a:extLst>
              <a:ext uri="{FF2B5EF4-FFF2-40B4-BE49-F238E27FC236}">
                <a16:creationId xmlns:a16="http://schemas.microsoft.com/office/drawing/2014/main" id="{433DF4D3-8A35-461A-ABE0-F56B78A13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01A22347-61CD-40D3-98DF-205E57C3B61F}"/>
              </a:ext>
            </a:extLst>
          </p:cNvPr>
          <p:cNvSpPr>
            <a:spLocks noGrp="1"/>
          </p:cNvSpPr>
          <p:nvPr>
            <p:ph idx="1"/>
          </p:nvPr>
        </p:nvSpPr>
        <p:spPr>
          <a:xfrm>
            <a:off x="531812" y="2133600"/>
            <a:ext cx="4625882" cy="3777622"/>
          </a:xfrm>
        </p:spPr>
        <p:txBody>
          <a:bodyPr>
            <a:normAutofit/>
          </a:bodyPr>
          <a:lstStyle/>
          <a:p>
            <a:r>
              <a:rPr lang="en-US"/>
              <a:t>We are the private half of the public-private partnership model that makes AHCCCS one of the most successful managed care programs in the U.S.</a:t>
            </a:r>
          </a:p>
          <a:p>
            <a:r>
              <a:rPr lang="en-US"/>
              <a:t>Our mission is to provide quality health care to the greatest number of people in need, in the most responsible and cost-efficient way possible</a:t>
            </a:r>
            <a:endParaRPr lang="en-US" dirty="0"/>
          </a:p>
        </p:txBody>
      </p:sp>
      <p:pic>
        <p:nvPicPr>
          <p:cNvPr id="15" name="Audio 6">
            <a:hlinkClick r:id="" action="ppaction://media"/>
            <a:extLst>
              <a:ext uri="{FF2B5EF4-FFF2-40B4-BE49-F238E27FC236}">
                <a16:creationId xmlns:a16="http://schemas.microsoft.com/office/drawing/2014/main" id="{C454E787-D12D-4D73-8116-B617477031A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2297485998"/>
      </p:ext>
    </p:extLst>
  </p:cSld>
  <p:clrMapOvr>
    <a:masterClrMapping/>
  </p:clrMapOvr>
  <mc:AlternateContent xmlns:mc="http://schemas.openxmlformats.org/markup-compatibility/2006" xmlns:p14="http://schemas.microsoft.com/office/powerpoint/2010/main">
    <mc:Choice Requires="p14">
      <p:transition spd="slow" p14:dur="2000" advTm="23307"/>
    </mc:Choice>
    <mc:Fallback xmlns="">
      <p:transition spd="slow" advTm="233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200"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7" name="Rectangle 9">
            <a:extLst>
              <a:ext uri="{FF2B5EF4-FFF2-40B4-BE49-F238E27FC236}">
                <a16:creationId xmlns:a16="http://schemas.microsoft.com/office/drawing/2014/main" id="{6065F8A9-9499-4A44-BDAD-F706130FD8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1">
            <a:extLst>
              <a:ext uri="{FF2B5EF4-FFF2-40B4-BE49-F238E27FC236}">
                <a16:creationId xmlns:a16="http://schemas.microsoft.com/office/drawing/2014/main" id="{38132C2D-AFE4-478D-A86B-81059C205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3">
            <a:extLst>
              <a:ext uri="{FF2B5EF4-FFF2-40B4-BE49-F238E27FC236}">
                <a16:creationId xmlns:a16="http://schemas.microsoft.com/office/drawing/2014/main" id="{205BFD52-DD96-4666-8D77-C636870FD0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92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F05C4D-0650-4198-884B-29BC3C360056}"/>
              </a:ext>
            </a:extLst>
          </p:cNvPr>
          <p:cNvSpPr>
            <a:spLocks noGrp="1"/>
          </p:cNvSpPr>
          <p:nvPr>
            <p:ph type="title"/>
          </p:nvPr>
        </p:nvSpPr>
        <p:spPr>
          <a:xfrm>
            <a:off x="9392813" y="3101093"/>
            <a:ext cx="2454052" cy="3029344"/>
          </a:xfrm>
        </p:spPr>
        <p:txBody>
          <a:bodyPr>
            <a:normAutofit/>
          </a:bodyPr>
          <a:lstStyle/>
          <a:p>
            <a:r>
              <a:rPr lang="en-US" sz="3200">
                <a:solidFill>
                  <a:schemeClr val="bg1"/>
                </a:solidFill>
              </a:rPr>
              <a:t>WHY does AzAHP matter</a:t>
            </a:r>
          </a:p>
        </p:txBody>
      </p:sp>
      <p:sp>
        <p:nvSpPr>
          <p:cNvPr id="16" name="Freeform: Shape 15">
            <a:extLst>
              <a:ext uri="{FF2B5EF4-FFF2-40B4-BE49-F238E27FC236}">
                <a16:creationId xmlns:a16="http://schemas.microsoft.com/office/drawing/2014/main" id="{1941746C-2C12-4564-8342-A3055D836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8132921" y="3187343"/>
            <a:ext cx="1105119" cy="506624"/>
          </a:xfrm>
          <a:custGeom>
            <a:avLst/>
            <a:gdLst>
              <a:gd name="connsiteX0" fmla="*/ 0 w 1105119"/>
              <a:gd name="connsiteY0" fmla="*/ 506624 h 506624"/>
              <a:gd name="connsiteX1" fmla="*/ 759132 w 1105119"/>
              <a:gd name="connsiteY1" fmla="*/ 505572 h 506624"/>
              <a:gd name="connsiteX2" fmla="*/ 849827 w 1105119"/>
              <a:gd name="connsiteY2" fmla="*/ 505572 h 506624"/>
              <a:gd name="connsiteX3" fmla="*/ 864083 w 1105119"/>
              <a:gd name="connsiteY3" fmla="*/ 500804 h 506624"/>
              <a:gd name="connsiteX4" fmla="*/ 869065 w 1105119"/>
              <a:gd name="connsiteY4" fmla="*/ 496035 h 506624"/>
              <a:gd name="connsiteX5" fmla="*/ 1098034 w 1105119"/>
              <a:gd name="connsiteY5" fmla="*/ 267092 h 506624"/>
              <a:gd name="connsiteX6" fmla="*/ 1098034 w 1105119"/>
              <a:gd name="connsiteY6" fmla="*/ 238480 h 506624"/>
              <a:gd name="connsiteX7" fmla="*/ 869065 w 1105119"/>
              <a:gd name="connsiteY7" fmla="*/ 9537 h 506624"/>
              <a:gd name="connsiteX8" fmla="*/ 864083 w 1105119"/>
              <a:gd name="connsiteY8" fmla="*/ 4769 h 506624"/>
              <a:gd name="connsiteX9" fmla="*/ 849827 w 1105119"/>
              <a:gd name="connsiteY9" fmla="*/ 0 h 506624"/>
              <a:gd name="connsiteX10" fmla="*/ 759132 w 1105119"/>
              <a:gd name="connsiteY10" fmla="*/ 0 h 506624"/>
              <a:gd name="connsiteX11" fmla="*/ 0 w 1105119"/>
              <a:gd name="connsiteY11" fmla="*/ 2157 h 506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5119" h="506624">
                <a:moveTo>
                  <a:pt x="0" y="506624"/>
                </a:moveTo>
                <a:lnTo>
                  <a:pt x="759132" y="505572"/>
                </a:lnTo>
                <a:lnTo>
                  <a:pt x="849827" y="505572"/>
                </a:lnTo>
                <a:cubicBezTo>
                  <a:pt x="854636" y="505572"/>
                  <a:pt x="859446" y="500804"/>
                  <a:pt x="864083" y="500804"/>
                </a:cubicBezTo>
                <a:cubicBezTo>
                  <a:pt x="864083" y="496035"/>
                  <a:pt x="869065" y="496035"/>
                  <a:pt x="869065" y="496035"/>
                </a:cubicBezTo>
                <a:lnTo>
                  <a:pt x="1098034" y="267092"/>
                </a:lnTo>
                <a:cubicBezTo>
                  <a:pt x="1107481" y="257555"/>
                  <a:pt x="1107481" y="248018"/>
                  <a:pt x="1098034" y="238480"/>
                </a:cubicBezTo>
                <a:lnTo>
                  <a:pt x="869065" y="9537"/>
                </a:lnTo>
                <a:cubicBezTo>
                  <a:pt x="867519" y="7914"/>
                  <a:pt x="865629" y="6392"/>
                  <a:pt x="864083" y="4769"/>
                </a:cubicBezTo>
                <a:cubicBezTo>
                  <a:pt x="859446" y="0"/>
                  <a:pt x="854636" y="0"/>
                  <a:pt x="849827" y="0"/>
                </a:cubicBezTo>
                <a:lnTo>
                  <a:pt x="759132" y="0"/>
                </a:lnTo>
                <a:lnTo>
                  <a:pt x="0" y="2157"/>
                </a:lnTo>
                <a:close/>
              </a:path>
            </a:pathLst>
          </a:custGeom>
          <a:solidFill>
            <a:schemeClr val="accent1"/>
          </a:solidFill>
          <a:ln>
            <a:noFill/>
          </a:ln>
        </p:spPr>
      </p:sp>
      <p:graphicFrame>
        <p:nvGraphicFramePr>
          <p:cNvPr id="20" name="Content Placeholder 2">
            <a:extLst>
              <a:ext uri="{FF2B5EF4-FFF2-40B4-BE49-F238E27FC236}">
                <a16:creationId xmlns:a16="http://schemas.microsoft.com/office/drawing/2014/main" id="{048C4609-CF4E-4C49-895D-86CFA42F90F2}"/>
              </a:ext>
            </a:extLst>
          </p:cNvPr>
          <p:cNvGraphicFramePr>
            <a:graphicFrameLocks noGrp="1"/>
          </p:cNvGraphicFramePr>
          <p:nvPr>
            <p:ph idx="1"/>
            <p:extLst>
              <p:ext uri="{D42A27DB-BD31-4B8C-83A1-F6EECF244321}">
                <p14:modId xmlns:p14="http://schemas.microsoft.com/office/powerpoint/2010/main" val="4149499061"/>
              </p:ext>
            </p:extLst>
          </p:nvPr>
        </p:nvGraphicFramePr>
        <p:xfrm>
          <a:off x="616444" y="641551"/>
          <a:ext cx="6832212" cy="52647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9" name="Audio 6">
            <a:hlinkClick r:id="" action="ppaction://media"/>
            <a:extLst>
              <a:ext uri="{FF2B5EF4-FFF2-40B4-BE49-F238E27FC236}">
                <a16:creationId xmlns:a16="http://schemas.microsoft.com/office/drawing/2014/main" id="{ECA9D09D-0F04-45C1-93C3-E2AC8189F790}"/>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1736063622"/>
      </p:ext>
    </p:extLst>
  </p:cSld>
  <p:clrMapOvr>
    <a:masterClrMapping/>
  </p:clrMapOvr>
  <mc:AlternateContent xmlns:mc="http://schemas.openxmlformats.org/markup-compatibility/2006" xmlns:p14="http://schemas.microsoft.com/office/powerpoint/2010/main">
    <mc:Choice Requires="p14">
      <p:transition spd="slow" p14:dur="2000" advTm="50666"/>
    </mc:Choice>
    <mc:Fallback xmlns="">
      <p:transition spd="slow" advTm="506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0530" fill="hold"/>
                                        <p:tgtEl>
                                          <p:spTgt spid="2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065F8A9-9499-4A44-BDAD-F706130FD8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38132C2D-AFE4-478D-A86B-81059C205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05BFD52-DD96-4666-8D77-C636870FD0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92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37ADEB-17E1-40B5-A86F-BE033A9495A4}"/>
              </a:ext>
            </a:extLst>
          </p:cNvPr>
          <p:cNvSpPr>
            <a:spLocks noGrp="1"/>
          </p:cNvSpPr>
          <p:nvPr>
            <p:ph type="title"/>
          </p:nvPr>
        </p:nvSpPr>
        <p:spPr>
          <a:xfrm>
            <a:off x="9392813" y="3101093"/>
            <a:ext cx="2454052" cy="3029344"/>
          </a:xfrm>
        </p:spPr>
        <p:txBody>
          <a:bodyPr>
            <a:normAutofit/>
          </a:bodyPr>
          <a:lstStyle/>
          <a:p>
            <a:r>
              <a:rPr lang="en-US" sz="3200">
                <a:solidFill>
                  <a:schemeClr val="bg1"/>
                </a:solidFill>
              </a:rPr>
              <a:t>AzAHP Alliances</a:t>
            </a:r>
          </a:p>
        </p:txBody>
      </p:sp>
      <p:sp>
        <p:nvSpPr>
          <p:cNvPr id="21" name="Freeform: Shape 15">
            <a:extLst>
              <a:ext uri="{FF2B5EF4-FFF2-40B4-BE49-F238E27FC236}">
                <a16:creationId xmlns:a16="http://schemas.microsoft.com/office/drawing/2014/main" id="{1941746C-2C12-4564-8342-A3055D836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8132921" y="3187343"/>
            <a:ext cx="1105119" cy="506624"/>
          </a:xfrm>
          <a:custGeom>
            <a:avLst/>
            <a:gdLst>
              <a:gd name="connsiteX0" fmla="*/ 0 w 1105119"/>
              <a:gd name="connsiteY0" fmla="*/ 506624 h 506624"/>
              <a:gd name="connsiteX1" fmla="*/ 759132 w 1105119"/>
              <a:gd name="connsiteY1" fmla="*/ 505572 h 506624"/>
              <a:gd name="connsiteX2" fmla="*/ 849827 w 1105119"/>
              <a:gd name="connsiteY2" fmla="*/ 505572 h 506624"/>
              <a:gd name="connsiteX3" fmla="*/ 864083 w 1105119"/>
              <a:gd name="connsiteY3" fmla="*/ 500804 h 506624"/>
              <a:gd name="connsiteX4" fmla="*/ 869065 w 1105119"/>
              <a:gd name="connsiteY4" fmla="*/ 496035 h 506624"/>
              <a:gd name="connsiteX5" fmla="*/ 1098034 w 1105119"/>
              <a:gd name="connsiteY5" fmla="*/ 267092 h 506624"/>
              <a:gd name="connsiteX6" fmla="*/ 1098034 w 1105119"/>
              <a:gd name="connsiteY6" fmla="*/ 238480 h 506624"/>
              <a:gd name="connsiteX7" fmla="*/ 869065 w 1105119"/>
              <a:gd name="connsiteY7" fmla="*/ 9537 h 506624"/>
              <a:gd name="connsiteX8" fmla="*/ 864083 w 1105119"/>
              <a:gd name="connsiteY8" fmla="*/ 4769 h 506624"/>
              <a:gd name="connsiteX9" fmla="*/ 849827 w 1105119"/>
              <a:gd name="connsiteY9" fmla="*/ 0 h 506624"/>
              <a:gd name="connsiteX10" fmla="*/ 759132 w 1105119"/>
              <a:gd name="connsiteY10" fmla="*/ 0 h 506624"/>
              <a:gd name="connsiteX11" fmla="*/ 0 w 1105119"/>
              <a:gd name="connsiteY11" fmla="*/ 2157 h 506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5119" h="506624">
                <a:moveTo>
                  <a:pt x="0" y="506624"/>
                </a:moveTo>
                <a:lnTo>
                  <a:pt x="759132" y="505572"/>
                </a:lnTo>
                <a:lnTo>
                  <a:pt x="849827" y="505572"/>
                </a:lnTo>
                <a:cubicBezTo>
                  <a:pt x="854636" y="505572"/>
                  <a:pt x="859446" y="500804"/>
                  <a:pt x="864083" y="500804"/>
                </a:cubicBezTo>
                <a:cubicBezTo>
                  <a:pt x="864083" y="496035"/>
                  <a:pt x="869065" y="496035"/>
                  <a:pt x="869065" y="496035"/>
                </a:cubicBezTo>
                <a:lnTo>
                  <a:pt x="1098034" y="267092"/>
                </a:lnTo>
                <a:cubicBezTo>
                  <a:pt x="1107481" y="257555"/>
                  <a:pt x="1107481" y="248018"/>
                  <a:pt x="1098034" y="238480"/>
                </a:cubicBezTo>
                <a:lnTo>
                  <a:pt x="869065" y="9537"/>
                </a:lnTo>
                <a:cubicBezTo>
                  <a:pt x="867519" y="7914"/>
                  <a:pt x="865629" y="6392"/>
                  <a:pt x="864083" y="4769"/>
                </a:cubicBezTo>
                <a:cubicBezTo>
                  <a:pt x="859446" y="0"/>
                  <a:pt x="854636" y="0"/>
                  <a:pt x="849827" y="0"/>
                </a:cubicBezTo>
                <a:lnTo>
                  <a:pt x="759132" y="0"/>
                </a:lnTo>
                <a:lnTo>
                  <a:pt x="0" y="2157"/>
                </a:lnTo>
                <a:close/>
              </a:path>
            </a:pathLst>
          </a:custGeom>
          <a:solidFill>
            <a:schemeClr val="accent1"/>
          </a:solidFill>
          <a:ln>
            <a:noFill/>
          </a:ln>
        </p:spPr>
      </p:sp>
      <p:graphicFrame>
        <p:nvGraphicFramePr>
          <p:cNvPr id="5" name="Content Placeholder 2">
            <a:extLst>
              <a:ext uri="{FF2B5EF4-FFF2-40B4-BE49-F238E27FC236}">
                <a16:creationId xmlns:a16="http://schemas.microsoft.com/office/drawing/2014/main" id="{70E6D9C0-9CB3-4A6A-88DE-D18C5A3F6D78}"/>
              </a:ext>
            </a:extLst>
          </p:cNvPr>
          <p:cNvGraphicFramePr>
            <a:graphicFrameLocks noGrp="1"/>
          </p:cNvGraphicFramePr>
          <p:nvPr>
            <p:ph idx="1"/>
            <p:extLst>
              <p:ext uri="{D42A27DB-BD31-4B8C-83A1-F6EECF244321}">
                <p14:modId xmlns:p14="http://schemas.microsoft.com/office/powerpoint/2010/main" val="3963469549"/>
              </p:ext>
            </p:extLst>
          </p:nvPr>
        </p:nvGraphicFramePr>
        <p:xfrm>
          <a:off x="616444" y="641551"/>
          <a:ext cx="6832212" cy="52647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5" name="Audio 5">
            <a:hlinkClick r:id="" action="ppaction://media"/>
            <a:extLst>
              <a:ext uri="{FF2B5EF4-FFF2-40B4-BE49-F238E27FC236}">
                <a16:creationId xmlns:a16="http://schemas.microsoft.com/office/drawing/2014/main" id="{03C3D385-D077-4D9F-ACD6-E0D081630B72}"/>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2317018990"/>
      </p:ext>
    </p:extLst>
  </p:cSld>
  <p:clrMapOvr>
    <a:masterClrMapping/>
  </p:clrMapOvr>
  <mc:AlternateContent xmlns:mc="http://schemas.openxmlformats.org/markup-compatibility/2006" xmlns:p14="http://schemas.microsoft.com/office/powerpoint/2010/main">
    <mc:Choice Requires="p14">
      <p:transition spd="slow" p14:dur="2000" advTm="32419"/>
    </mc:Choice>
    <mc:Fallback xmlns="">
      <p:transition spd="slow" advTm="324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325"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86B3F1-70BB-4FE6-8E2E-FA5B3F154112}"/>
              </a:ext>
            </a:extLst>
          </p:cNvPr>
          <p:cNvPicPr>
            <a:picLocks noChangeAspect="1"/>
          </p:cNvPicPr>
          <p:nvPr/>
        </p:nvPicPr>
        <p:blipFill rotWithShape="1">
          <a:blip r:embed="rId4"/>
          <a:srcRect l="24992" r="-1" b="-1"/>
          <a:stretch/>
        </p:blipFill>
        <p:spPr>
          <a:xfrm>
            <a:off x="4485557" y="10"/>
            <a:ext cx="7706443" cy="6857990"/>
          </a:xfrm>
          <a:prstGeom prst="rect">
            <a:avLst/>
          </a:prstGeom>
        </p:spPr>
      </p:pic>
      <p:sp useBgFill="1">
        <p:nvSpPr>
          <p:cNvPr id="9" name="Freeform: Shape 8">
            <a:extLst>
              <a:ext uri="{FF2B5EF4-FFF2-40B4-BE49-F238E27FC236}">
                <a16:creationId xmlns:a16="http://schemas.microsoft.com/office/drawing/2014/main" id="{23C7736A-5A08-4021-9AB6-390DFF50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8170246" cy="6858000"/>
          </a:xfrm>
          <a:custGeom>
            <a:avLst/>
            <a:gdLst>
              <a:gd name="connsiteX0" fmla="*/ 4738960 w 8170246"/>
              <a:gd name="connsiteY0" fmla="*/ 0 h 6858000"/>
              <a:gd name="connsiteX1" fmla="*/ 4862151 w 8170246"/>
              <a:gd name="connsiteY1" fmla="*/ 0 h 6858000"/>
              <a:gd name="connsiteX2" fmla="*/ 8088169 w 8170246"/>
              <a:gd name="connsiteY2" fmla="*/ 3226735 h 6858000"/>
              <a:gd name="connsiteX3" fmla="*/ 8088169 w 8170246"/>
              <a:gd name="connsiteY3" fmla="*/ 3626507 h 6858000"/>
              <a:gd name="connsiteX4" fmla="*/ 4857393 w 8170246"/>
              <a:gd name="connsiteY4" fmla="*/ 6858000 h 6858000"/>
              <a:gd name="connsiteX5" fmla="*/ 4783581 w 8170246"/>
              <a:gd name="connsiteY5" fmla="*/ 6858000 h 6858000"/>
              <a:gd name="connsiteX6" fmla="*/ 4734202 w 8170246"/>
              <a:gd name="connsiteY6" fmla="*/ 6858000 h 6858000"/>
              <a:gd name="connsiteX7" fmla="*/ 7964978 w 8170246"/>
              <a:gd name="connsiteY7" fmla="*/ 3626507 h 6858000"/>
              <a:gd name="connsiteX8" fmla="*/ 7964978 w 8170246"/>
              <a:gd name="connsiteY8" fmla="*/ 3226735 h 6858000"/>
              <a:gd name="connsiteX9" fmla="*/ 4738960 w 8170246"/>
              <a:gd name="connsiteY9" fmla="*/ 0 h 6858000"/>
              <a:gd name="connsiteX10" fmla="*/ 0 w 8170246"/>
              <a:gd name="connsiteY10" fmla="*/ 0 h 6858000"/>
              <a:gd name="connsiteX11" fmla="*/ 98791 w 8170246"/>
              <a:gd name="connsiteY11" fmla="*/ 0 h 6858000"/>
              <a:gd name="connsiteX12" fmla="*/ 4456718 w 8170246"/>
              <a:gd name="connsiteY12" fmla="*/ 0 h 6858000"/>
              <a:gd name="connsiteX13" fmla="*/ 4603489 w 8170246"/>
              <a:gd name="connsiteY13" fmla="*/ 0 h 6858000"/>
              <a:gd name="connsiteX14" fmla="*/ 7829507 w 8170246"/>
              <a:gd name="connsiteY14" fmla="*/ 3226735 h 6858000"/>
              <a:gd name="connsiteX15" fmla="*/ 7829507 w 8170246"/>
              <a:gd name="connsiteY15" fmla="*/ 3626507 h 6858000"/>
              <a:gd name="connsiteX16" fmla="*/ 4598731 w 8170246"/>
              <a:gd name="connsiteY16" fmla="*/ 6858000 h 6858000"/>
              <a:gd name="connsiteX17" fmla="*/ 4540663 w 8170246"/>
              <a:gd name="connsiteY17" fmla="*/ 6858000 h 6858000"/>
              <a:gd name="connsiteX18" fmla="*/ 133398 w 8170246"/>
              <a:gd name="connsiteY18" fmla="*/ 6858000 h 6858000"/>
              <a:gd name="connsiteX19" fmla="*/ 0 w 8170246"/>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170246" h="6858000">
                <a:moveTo>
                  <a:pt x="4738960" y="0"/>
                </a:moveTo>
                <a:lnTo>
                  <a:pt x="4862151" y="0"/>
                </a:lnTo>
                <a:cubicBezTo>
                  <a:pt x="4862151" y="0"/>
                  <a:pt x="4862151" y="0"/>
                  <a:pt x="8088169" y="3226735"/>
                </a:cubicBezTo>
                <a:cubicBezTo>
                  <a:pt x="8197606" y="3336196"/>
                  <a:pt x="8197606" y="3517045"/>
                  <a:pt x="8088169" y="3626507"/>
                </a:cubicBezTo>
                <a:cubicBezTo>
                  <a:pt x="8088169" y="3626507"/>
                  <a:pt x="8088169" y="3626507"/>
                  <a:pt x="4857393" y="6858000"/>
                </a:cubicBezTo>
                <a:cubicBezTo>
                  <a:pt x="4857393" y="6858000"/>
                  <a:pt x="4857393" y="6858000"/>
                  <a:pt x="4783581" y="6858000"/>
                </a:cubicBezTo>
                <a:lnTo>
                  <a:pt x="4734202" y="6858000"/>
                </a:lnTo>
                <a:cubicBezTo>
                  <a:pt x="7964978" y="3626507"/>
                  <a:pt x="7964978" y="3626507"/>
                  <a:pt x="7964978" y="3626507"/>
                </a:cubicBezTo>
                <a:cubicBezTo>
                  <a:pt x="8074415" y="3517045"/>
                  <a:pt x="8074415" y="3336196"/>
                  <a:pt x="7964978" y="3226735"/>
                </a:cubicBezTo>
                <a:cubicBezTo>
                  <a:pt x="4738960" y="0"/>
                  <a:pt x="4738960" y="0"/>
                  <a:pt x="4738960" y="0"/>
                </a:cubicBezTo>
                <a:close/>
                <a:moveTo>
                  <a:pt x="0" y="0"/>
                </a:moveTo>
                <a:lnTo>
                  <a:pt x="98791" y="0"/>
                </a:lnTo>
                <a:cubicBezTo>
                  <a:pt x="1075904" y="0"/>
                  <a:pt x="2469401" y="0"/>
                  <a:pt x="4456718" y="0"/>
                </a:cubicBezTo>
                <a:lnTo>
                  <a:pt x="4603489" y="0"/>
                </a:lnTo>
                <a:cubicBezTo>
                  <a:pt x="4603489" y="0"/>
                  <a:pt x="4603489" y="0"/>
                  <a:pt x="7829507" y="3226735"/>
                </a:cubicBezTo>
                <a:cubicBezTo>
                  <a:pt x="7938944" y="3336196"/>
                  <a:pt x="7938944" y="3517045"/>
                  <a:pt x="7829507" y="3626507"/>
                </a:cubicBezTo>
                <a:cubicBezTo>
                  <a:pt x="7829507" y="3626507"/>
                  <a:pt x="7829507" y="3626507"/>
                  <a:pt x="4598731" y="6858000"/>
                </a:cubicBezTo>
                <a:lnTo>
                  <a:pt x="4540663" y="6858000"/>
                </a:lnTo>
                <a:cubicBezTo>
                  <a:pt x="4077749" y="6858000"/>
                  <a:pt x="2938270" y="6858000"/>
                  <a:pt x="133398" y="6858000"/>
                </a:cubicBezTo>
                <a:lnTo>
                  <a:pt x="0" y="6858000"/>
                </a:lnTo>
                <a:close/>
              </a:path>
            </a:pathLst>
          </a:custGeom>
          <a:ln>
            <a:noFill/>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noAutofit/>
          </a:bodyPr>
          <a:lstStyle/>
          <a:p>
            <a:endParaRPr lang="en-US" dirty="0"/>
          </a:p>
        </p:txBody>
      </p:sp>
      <p:sp>
        <p:nvSpPr>
          <p:cNvPr id="2" name="Title 1">
            <a:extLst>
              <a:ext uri="{FF2B5EF4-FFF2-40B4-BE49-F238E27FC236}">
                <a16:creationId xmlns:a16="http://schemas.microsoft.com/office/drawing/2014/main" id="{16A751F0-6352-4D6B-954C-07F9807694ED}"/>
              </a:ext>
            </a:extLst>
          </p:cNvPr>
          <p:cNvSpPr>
            <a:spLocks noGrp="1"/>
          </p:cNvSpPr>
          <p:nvPr>
            <p:ph type="title"/>
          </p:nvPr>
        </p:nvSpPr>
        <p:spPr>
          <a:xfrm>
            <a:off x="535525" y="624110"/>
            <a:ext cx="4623955" cy="1280890"/>
          </a:xfrm>
        </p:spPr>
        <p:txBody>
          <a:bodyPr>
            <a:normAutofit/>
          </a:bodyPr>
          <a:lstStyle/>
          <a:p>
            <a:r>
              <a:rPr lang="en-US"/>
              <a:t>Credentialing Alliance</a:t>
            </a:r>
          </a:p>
        </p:txBody>
      </p:sp>
      <p:sp>
        <p:nvSpPr>
          <p:cNvPr id="11" name="Rectangle 10">
            <a:extLst>
              <a:ext uri="{FF2B5EF4-FFF2-40B4-BE49-F238E27FC236}">
                <a16:creationId xmlns:a16="http://schemas.microsoft.com/office/drawing/2014/main" id="{433DF4D3-8A35-461A-ABE0-F56B78A13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29C78ACA-4252-431E-A9E4-8275C57CDB92}"/>
              </a:ext>
            </a:extLst>
          </p:cNvPr>
          <p:cNvSpPr>
            <a:spLocks noGrp="1"/>
          </p:cNvSpPr>
          <p:nvPr>
            <p:ph idx="1"/>
          </p:nvPr>
        </p:nvSpPr>
        <p:spPr>
          <a:xfrm>
            <a:off x="531812" y="2133600"/>
            <a:ext cx="4625882" cy="3777622"/>
          </a:xfrm>
        </p:spPr>
        <p:txBody>
          <a:bodyPr>
            <a:normAutofit/>
          </a:bodyPr>
          <a:lstStyle/>
          <a:p>
            <a:pPr>
              <a:lnSpc>
                <a:spcPct val="90000"/>
              </a:lnSpc>
            </a:pPr>
            <a:r>
              <a:rPr lang="en-US" sz="1400"/>
              <a:t>Credentialing Alliance collectively, worked to make it easier for our providers to get their credentials verified, a critical step in joining a health plan’s network.  </a:t>
            </a:r>
          </a:p>
          <a:p>
            <a:pPr>
              <a:lnSpc>
                <a:spcPct val="90000"/>
              </a:lnSpc>
            </a:pPr>
            <a:r>
              <a:rPr lang="en-US" sz="1400"/>
              <a:t>All AHCCCS health plans must participate with the Alliance</a:t>
            </a:r>
          </a:p>
          <a:p>
            <a:pPr>
              <a:lnSpc>
                <a:spcPct val="90000"/>
              </a:lnSpc>
            </a:pPr>
            <a:r>
              <a:rPr lang="en-US" sz="1400"/>
              <a:t>The Alliance continually works to standardize the Credentialing process across all health plans</a:t>
            </a:r>
          </a:p>
          <a:p>
            <a:pPr>
              <a:lnSpc>
                <a:spcPct val="90000"/>
              </a:lnSpc>
            </a:pPr>
            <a:r>
              <a:rPr lang="en-US" sz="1400"/>
              <a:t>The Alliance works with a Credentialing Verification Organization (CVO)</a:t>
            </a:r>
          </a:p>
          <a:p>
            <a:pPr>
              <a:lnSpc>
                <a:spcPct val="90000"/>
              </a:lnSpc>
            </a:pPr>
            <a:r>
              <a:rPr lang="en-US" sz="1400"/>
              <a:t>The CVO ‘Aligns” providers across all health plans</a:t>
            </a:r>
          </a:p>
          <a:p>
            <a:pPr lvl="1">
              <a:lnSpc>
                <a:spcPct val="90000"/>
              </a:lnSpc>
            </a:pPr>
            <a:r>
              <a:rPr lang="en-US" sz="1400"/>
              <a:t>Eliminates multiple credentialing events.  </a:t>
            </a:r>
          </a:p>
          <a:p>
            <a:pPr marL="0" indent="0">
              <a:lnSpc>
                <a:spcPct val="90000"/>
              </a:lnSpc>
              <a:buNone/>
            </a:pPr>
            <a:r>
              <a:rPr lang="en-US" sz="1400"/>
              <a:t> </a:t>
            </a:r>
          </a:p>
        </p:txBody>
      </p:sp>
      <p:pic>
        <p:nvPicPr>
          <p:cNvPr id="15" name="Audio 5">
            <a:hlinkClick r:id="" action="ppaction://media"/>
            <a:extLst>
              <a:ext uri="{FF2B5EF4-FFF2-40B4-BE49-F238E27FC236}">
                <a16:creationId xmlns:a16="http://schemas.microsoft.com/office/drawing/2014/main" id="{9BA33074-68DB-40BD-8E8D-800B42EE92A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215265562"/>
      </p:ext>
    </p:extLst>
  </p:cSld>
  <p:clrMapOvr>
    <a:masterClrMapping/>
  </p:clrMapOvr>
  <mc:AlternateContent xmlns:mc="http://schemas.openxmlformats.org/markup-compatibility/2006" xmlns:p14="http://schemas.microsoft.com/office/powerpoint/2010/main">
    <mc:Choice Requires="p14">
      <p:transition spd="slow" p14:dur="2000" advTm="44241"/>
    </mc:Choice>
    <mc:Fallback xmlns="">
      <p:transition spd="slow" advTm="442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4098"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6AFD431-09B7-42CA-BF39-9FE5DBE53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9711C96E-3D2D-48C8-AAB9-C1CB02D1D5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accent1">
              <a:alpha val="30000"/>
            </a:schemeClr>
          </a:solidFill>
        </p:grpSpPr>
        <p:sp>
          <p:nvSpPr>
            <p:cNvPr id="11" name="Freeform 11">
              <a:extLst>
                <a:ext uri="{FF2B5EF4-FFF2-40B4-BE49-F238E27FC236}">
                  <a16:creationId xmlns:a16="http://schemas.microsoft.com/office/drawing/2014/main" id="{0D18AF42-7CD5-4754-91D4-1BE53B5D1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2" name="Freeform 12">
              <a:extLst>
                <a:ext uri="{FF2B5EF4-FFF2-40B4-BE49-F238E27FC236}">
                  <a16:creationId xmlns:a16="http://schemas.microsoft.com/office/drawing/2014/main" id="{A28C8F1A-9407-4D67-8250-D8923BC6DD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3" name="Freeform 13">
              <a:extLst>
                <a:ext uri="{FF2B5EF4-FFF2-40B4-BE49-F238E27FC236}">
                  <a16:creationId xmlns:a16="http://schemas.microsoft.com/office/drawing/2014/main" id="{5CE0A2B0-F7F1-442C-A287-CD6F729E28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4" name="Freeform 14">
              <a:extLst>
                <a:ext uri="{FF2B5EF4-FFF2-40B4-BE49-F238E27FC236}">
                  <a16:creationId xmlns:a16="http://schemas.microsoft.com/office/drawing/2014/main" id="{9E69CFA3-AE12-4EAF-A3A1-564BEEFEF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5" name="Freeform 15">
              <a:extLst>
                <a:ext uri="{FF2B5EF4-FFF2-40B4-BE49-F238E27FC236}">
                  <a16:creationId xmlns:a16="http://schemas.microsoft.com/office/drawing/2014/main" id="{ECB64037-2AE8-4CA9-AD8E-7ACC8618F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6" name="Freeform 16">
              <a:extLst>
                <a:ext uri="{FF2B5EF4-FFF2-40B4-BE49-F238E27FC236}">
                  <a16:creationId xmlns:a16="http://schemas.microsoft.com/office/drawing/2014/main" id="{8D319B10-EE8E-453F-A137-D7EEFA2089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7" name="Freeform 17">
              <a:extLst>
                <a:ext uri="{FF2B5EF4-FFF2-40B4-BE49-F238E27FC236}">
                  <a16:creationId xmlns:a16="http://schemas.microsoft.com/office/drawing/2014/main" id="{3283F486-509C-4A42-8EED-794A991D2F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18" name="Freeform 18">
              <a:extLst>
                <a:ext uri="{FF2B5EF4-FFF2-40B4-BE49-F238E27FC236}">
                  <a16:creationId xmlns:a16="http://schemas.microsoft.com/office/drawing/2014/main" id="{EBBFBB12-E756-4386-9C17-CA57438389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19" name="Freeform 19">
              <a:extLst>
                <a:ext uri="{FF2B5EF4-FFF2-40B4-BE49-F238E27FC236}">
                  <a16:creationId xmlns:a16="http://schemas.microsoft.com/office/drawing/2014/main" id="{7ADD0E7E-F4A6-4B3F-8A2F-BCBFAFBA23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0" name="Freeform 20">
              <a:extLst>
                <a:ext uri="{FF2B5EF4-FFF2-40B4-BE49-F238E27FC236}">
                  <a16:creationId xmlns:a16="http://schemas.microsoft.com/office/drawing/2014/main" id="{C19FCFB7-5E71-4197-8EC7-2ACB6DB028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1" name="Freeform 21">
              <a:extLst>
                <a:ext uri="{FF2B5EF4-FFF2-40B4-BE49-F238E27FC236}">
                  <a16:creationId xmlns:a16="http://schemas.microsoft.com/office/drawing/2014/main" id="{EAA533FE-4903-48DD-A921-421A9C44AF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2" name="Freeform 22">
              <a:extLst>
                <a:ext uri="{FF2B5EF4-FFF2-40B4-BE49-F238E27FC236}">
                  <a16:creationId xmlns:a16="http://schemas.microsoft.com/office/drawing/2014/main" id="{54CC5D8E-0D6C-4021-B84E-5D6182C0E1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2" name="Title 1">
            <a:extLst>
              <a:ext uri="{FF2B5EF4-FFF2-40B4-BE49-F238E27FC236}">
                <a16:creationId xmlns:a16="http://schemas.microsoft.com/office/drawing/2014/main" id="{3B706946-7D58-4E80-9816-A7359CE39A4A}"/>
              </a:ext>
            </a:extLst>
          </p:cNvPr>
          <p:cNvSpPr>
            <a:spLocks noGrp="1"/>
          </p:cNvSpPr>
          <p:nvPr>
            <p:ph type="title"/>
          </p:nvPr>
        </p:nvSpPr>
        <p:spPr>
          <a:xfrm>
            <a:off x="7839756" y="1159566"/>
            <a:ext cx="3662939" cy="4568264"/>
          </a:xfrm>
        </p:spPr>
        <p:txBody>
          <a:bodyPr anchor="ctr">
            <a:normAutofit/>
          </a:bodyPr>
          <a:lstStyle/>
          <a:p>
            <a:r>
              <a:rPr lang="en-US">
                <a:solidFill>
                  <a:schemeClr val="tx1"/>
                </a:solidFill>
              </a:rPr>
              <a:t>AzAHP Data Form</a:t>
            </a:r>
          </a:p>
        </p:txBody>
      </p:sp>
      <p:sp>
        <p:nvSpPr>
          <p:cNvPr id="24" name="Freeform 6">
            <a:extLst>
              <a:ext uri="{FF2B5EF4-FFF2-40B4-BE49-F238E27FC236}">
                <a16:creationId xmlns:a16="http://schemas.microsoft.com/office/drawing/2014/main" id="{E7D63BAB-D0DB-4F66-92F9-4D2E0A2E5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643468"/>
            <a:ext cx="7560245" cy="5571066"/>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p>
      <p:sp>
        <p:nvSpPr>
          <p:cNvPr id="3" name="Content Placeholder 2">
            <a:extLst>
              <a:ext uri="{FF2B5EF4-FFF2-40B4-BE49-F238E27FC236}">
                <a16:creationId xmlns:a16="http://schemas.microsoft.com/office/drawing/2014/main" id="{6EAD5F7A-9092-4E5B-95F0-1F367E45A5B9}"/>
              </a:ext>
            </a:extLst>
          </p:cNvPr>
          <p:cNvSpPr>
            <a:spLocks noGrp="1"/>
          </p:cNvSpPr>
          <p:nvPr>
            <p:ph idx="1"/>
          </p:nvPr>
        </p:nvSpPr>
        <p:spPr>
          <a:xfrm>
            <a:off x="637310" y="1286934"/>
            <a:ext cx="5292436" cy="4284134"/>
          </a:xfrm>
        </p:spPr>
        <p:txBody>
          <a:bodyPr anchor="ctr">
            <a:normAutofit/>
          </a:bodyPr>
          <a:lstStyle/>
          <a:p>
            <a:r>
              <a:rPr lang="en-US">
                <a:solidFill>
                  <a:srgbClr val="FFFFFF"/>
                </a:solidFill>
              </a:rPr>
              <a:t>The AzAHP form (AzAHP Provider Data Form) is used by all health plans</a:t>
            </a:r>
          </a:p>
          <a:p>
            <a:pPr lvl="1"/>
            <a:r>
              <a:rPr lang="en-US">
                <a:solidFill>
                  <a:srgbClr val="FFFFFF"/>
                </a:solidFill>
              </a:rPr>
              <a:t>You only need to fill out ONE AzAHP form</a:t>
            </a:r>
          </a:p>
          <a:p>
            <a:pPr lvl="1"/>
            <a:r>
              <a:rPr lang="en-US">
                <a:solidFill>
                  <a:srgbClr val="FFFFFF"/>
                </a:solidFill>
              </a:rPr>
              <a:t>The form can be submitted to any and all health plans  </a:t>
            </a:r>
          </a:p>
          <a:p>
            <a:pPr lvl="1"/>
            <a:r>
              <a:rPr lang="en-US">
                <a:solidFill>
                  <a:srgbClr val="FFFFFF"/>
                </a:solidFill>
              </a:rPr>
              <a:t>The AzAHP form can be found on any health plan’s webpage and also on www.azahp.org</a:t>
            </a:r>
          </a:p>
          <a:p>
            <a:pPr lvl="1"/>
            <a:r>
              <a:rPr lang="en-US">
                <a:solidFill>
                  <a:srgbClr val="FFFFFF"/>
                </a:solidFill>
              </a:rPr>
              <a:t>More information about the Credentialing process can be found in Session #2 Credentialing Process Tutorial</a:t>
            </a:r>
          </a:p>
          <a:p>
            <a:pPr lvl="1"/>
            <a:r>
              <a:rPr lang="en-US">
                <a:solidFill>
                  <a:srgbClr val="FFFFFF"/>
                </a:solidFill>
              </a:rPr>
              <a:t>More information about the AzAHP Form can be found in Session #3 AzAHP Form</a:t>
            </a:r>
          </a:p>
        </p:txBody>
      </p:sp>
      <p:pic>
        <p:nvPicPr>
          <p:cNvPr id="23" name="Audio 5">
            <a:hlinkClick r:id="" action="ppaction://media"/>
            <a:extLst>
              <a:ext uri="{FF2B5EF4-FFF2-40B4-BE49-F238E27FC236}">
                <a16:creationId xmlns:a16="http://schemas.microsoft.com/office/drawing/2014/main" id="{7964316B-9ED4-45A7-938F-064153A4969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14124745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36926"/>
    </mc:Choice>
    <mc:Fallback xmlns="">
      <p:transition spd="slow" advTm="369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830"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1"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2"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3"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4"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5"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6"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7"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8"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9"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0"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1"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3" name="Group 22">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4"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5"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6"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7"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8"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9"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0"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1"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2"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3"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4"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5"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7" name="Rectangle 36">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9" name="Freeform 6">
            <a:extLst>
              <a:ext uri="{FF2B5EF4-FFF2-40B4-BE49-F238E27FC236}">
                <a16:creationId xmlns:a16="http://schemas.microsoft.com/office/drawing/2014/main" id="{7BD08880-457D-4C62-A3B5-6A9B0878C7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1" name="Rectangle 40">
            <a:extLst>
              <a:ext uri="{FF2B5EF4-FFF2-40B4-BE49-F238E27FC236}">
                <a16:creationId xmlns:a16="http://schemas.microsoft.com/office/drawing/2014/main" id="{1FF9CEF5-A50D-4B8B-9852-D76F703786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D222F87-FF57-4850-9D37-A08431BA8E1E}"/>
              </a:ext>
            </a:extLst>
          </p:cNvPr>
          <p:cNvPicPr>
            <a:picLocks noChangeAspect="1"/>
          </p:cNvPicPr>
          <p:nvPr/>
        </p:nvPicPr>
        <p:blipFill rotWithShape="1">
          <a:blip r:embed="rId4">
            <a:alphaModFix amt="40000"/>
          </a:blip>
          <a:srcRect b="15730"/>
          <a:stretch/>
        </p:blipFill>
        <p:spPr>
          <a:xfrm>
            <a:off x="20" y="10"/>
            <a:ext cx="12191980" cy="6857990"/>
          </a:xfrm>
          <a:prstGeom prst="rect">
            <a:avLst/>
          </a:prstGeom>
        </p:spPr>
      </p:pic>
      <p:sp>
        <p:nvSpPr>
          <p:cNvPr id="2" name="TextBox 1">
            <a:extLst>
              <a:ext uri="{FF2B5EF4-FFF2-40B4-BE49-F238E27FC236}">
                <a16:creationId xmlns:a16="http://schemas.microsoft.com/office/drawing/2014/main" id="{B58214F8-3191-4D3E-878E-FF347A0B6246}"/>
              </a:ext>
            </a:extLst>
          </p:cNvPr>
          <p:cNvSpPr txBox="1"/>
          <p:nvPr/>
        </p:nvSpPr>
        <p:spPr>
          <a:xfrm>
            <a:off x="2589213" y="2514600"/>
            <a:ext cx="8915399" cy="2262781"/>
          </a:xfrm>
          <a:prstGeom prst="rect">
            <a:avLst/>
          </a:prstGeom>
        </p:spPr>
        <p:txBody>
          <a:bodyPr vert="horz" lIns="91440" tIns="45720" rIns="91440" bIns="45720" rtlCol="0" anchor="b">
            <a:normAutofit fontScale="92500" lnSpcReduction="20000"/>
          </a:bodyPr>
          <a:lstStyle/>
          <a:p>
            <a:pPr>
              <a:lnSpc>
                <a:spcPct val="90000"/>
              </a:lnSpc>
              <a:spcBef>
                <a:spcPct val="0"/>
              </a:spcBef>
              <a:spcAft>
                <a:spcPts val="600"/>
              </a:spcAft>
            </a:pPr>
            <a:r>
              <a:rPr lang="en-US" sz="3000" dirty="0">
                <a:latin typeface="+mj-lt"/>
                <a:ea typeface="+mj-ea"/>
                <a:cs typeface="+mj-cs"/>
              </a:rPr>
              <a:t>Thank you for taking time to listen to Session #1 AzAHP.  </a:t>
            </a:r>
          </a:p>
          <a:p>
            <a:pPr>
              <a:lnSpc>
                <a:spcPct val="90000"/>
              </a:lnSpc>
              <a:spcBef>
                <a:spcPct val="0"/>
              </a:spcBef>
              <a:spcAft>
                <a:spcPts val="600"/>
              </a:spcAft>
            </a:pPr>
            <a:endParaRPr lang="en-US" sz="3000" dirty="0">
              <a:latin typeface="+mj-lt"/>
              <a:ea typeface="+mj-ea"/>
              <a:cs typeface="+mj-cs"/>
            </a:endParaRPr>
          </a:p>
          <a:p>
            <a:pPr>
              <a:lnSpc>
                <a:spcPct val="90000"/>
              </a:lnSpc>
              <a:spcBef>
                <a:spcPct val="0"/>
              </a:spcBef>
              <a:spcAft>
                <a:spcPts val="600"/>
              </a:spcAft>
            </a:pPr>
            <a:r>
              <a:rPr lang="en-US" sz="3000" dirty="0">
                <a:latin typeface="+mj-lt"/>
                <a:ea typeface="+mj-ea"/>
                <a:cs typeface="+mj-cs"/>
              </a:rPr>
              <a:t>If you have additional questions, please go to </a:t>
            </a:r>
            <a:r>
              <a:rPr lang="en-US" sz="3000" dirty="0">
                <a:latin typeface="+mj-lt"/>
                <a:ea typeface="+mj-ea"/>
                <a:cs typeface="+mj-cs"/>
                <a:hlinkClick r:id="rId5"/>
              </a:rPr>
              <a:t>www.azahp.org</a:t>
            </a:r>
            <a:r>
              <a:rPr lang="en-US" sz="3000" dirty="0">
                <a:latin typeface="+mj-lt"/>
                <a:ea typeface="+mj-ea"/>
                <a:cs typeface="+mj-cs"/>
              </a:rPr>
              <a:t>, click on AzAHP Credentialing Alliance and click on “Ask Pat”</a:t>
            </a:r>
          </a:p>
        </p:txBody>
      </p:sp>
      <p:sp>
        <p:nvSpPr>
          <p:cNvPr id="43" name="Rectangle 42">
            <a:extLst>
              <a:ext uri="{FF2B5EF4-FFF2-40B4-BE49-F238E27FC236}">
                <a16:creationId xmlns:a16="http://schemas.microsoft.com/office/drawing/2014/main" id="{30684D86-C9D1-40C3-A9B6-EC935C7312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sp>
      <p:sp>
        <p:nvSpPr>
          <p:cNvPr id="45" name="Freeform 33">
            <a:extLst>
              <a:ext uri="{FF2B5EF4-FFF2-40B4-BE49-F238E27FC236}">
                <a16:creationId xmlns:a16="http://schemas.microsoft.com/office/drawing/2014/main" id="{1EDF7896-F56A-49DA-90F3-F5CE8B983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3" name="TextBox 2">
            <a:extLst>
              <a:ext uri="{FF2B5EF4-FFF2-40B4-BE49-F238E27FC236}">
                <a16:creationId xmlns:a16="http://schemas.microsoft.com/office/drawing/2014/main" id="{1EE7F2BC-BDDB-4FAB-8B17-A8A1EF819216}"/>
              </a:ext>
            </a:extLst>
          </p:cNvPr>
          <p:cNvSpPr txBox="1"/>
          <p:nvPr/>
        </p:nvSpPr>
        <p:spPr>
          <a:xfrm>
            <a:off x="1873188" y="4882718"/>
            <a:ext cx="9294920" cy="646331"/>
          </a:xfrm>
          <a:prstGeom prst="rect">
            <a:avLst/>
          </a:prstGeom>
          <a:noFill/>
        </p:spPr>
        <p:txBody>
          <a:bodyPr wrap="square" rtlCol="0">
            <a:spAutoFit/>
          </a:bodyPr>
          <a:lstStyle/>
          <a:p>
            <a:pPr>
              <a:spcAft>
                <a:spcPts val="600"/>
              </a:spcAft>
            </a:pPr>
            <a:r>
              <a:rPr lang="en-US" dirty="0"/>
              <a:t>AzAHP wishes to thank all the AHCCCS Health Plans for their assistance in developing the Provider Education Series.  </a:t>
            </a:r>
            <a:endParaRPr lang="en-US"/>
          </a:p>
        </p:txBody>
      </p:sp>
      <p:pic>
        <p:nvPicPr>
          <p:cNvPr id="38" name="Audio 5">
            <a:hlinkClick r:id="" action="ppaction://media"/>
            <a:extLst>
              <a:ext uri="{FF2B5EF4-FFF2-40B4-BE49-F238E27FC236}">
                <a16:creationId xmlns:a16="http://schemas.microsoft.com/office/drawing/2014/main" id="{C9DF6F61-E0C0-432F-809D-C03D5668373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345749590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31158"/>
    </mc:Choice>
    <mc:Fallback xmlns="">
      <p:transition spd="slow" advTm="311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071" fill="hold"/>
                                        <p:tgtEl>
                                          <p:spTgt spid="3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8"/>
                </p:tgtEl>
              </p:cMediaNode>
            </p:audio>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532</Words>
  <Application>Microsoft Office PowerPoint</Application>
  <PresentationFormat>Widescreen</PresentationFormat>
  <Paragraphs>42</Paragraphs>
  <Slides>8</Slides>
  <Notes>0</Notes>
  <HiddenSlides>0</HiddenSlides>
  <MMClips>8</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Century Gothic</vt:lpstr>
      <vt:lpstr>Wingdings 3</vt:lpstr>
      <vt:lpstr>Wisp</vt:lpstr>
      <vt:lpstr>PROVIDER EDUCATION SERIES Presented by AzAHP and AHCCCS Health Plans</vt:lpstr>
      <vt:lpstr>WHO IS Arizona Association of Health Plans--AzAHP</vt:lpstr>
      <vt:lpstr>WHAT does AzAHP do</vt:lpstr>
      <vt:lpstr>WHY does AzAHP matter</vt:lpstr>
      <vt:lpstr>AzAHP Alliances</vt:lpstr>
      <vt:lpstr>Credentialing Alliance</vt:lpstr>
      <vt:lpstr>AzAHP Data Form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PROVIDER EDUCATION SERIES Presented by AzAHP and AHCCCS Health Plans</dc:title>
  <dc:creator>Ryan Ouimette</dc:creator>
  <cp:lastModifiedBy>Pats Seabert</cp:lastModifiedBy>
  <cp:revision>2</cp:revision>
  <dcterms:created xsi:type="dcterms:W3CDTF">2020-05-11T17:48:35Z</dcterms:created>
  <dcterms:modified xsi:type="dcterms:W3CDTF">2020-05-11T19:33:52Z</dcterms:modified>
</cp:coreProperties>
</file>