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67" r:id="rId2"/>
    <p:sldId id="257" r:id="rId3"/>
    <p:sldId id="258" r:id="rId4"/>
    <p:sldId id="259" r:id="rId5"/>
    <p:sldId id="260" r:id="rId6"/>
    <p:sldId id="268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69" y="10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73DA5-4EC6-4C81-B18B-65FD685D1994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06E74-9CEA-4DB2-96DE-85A80F8F7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88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EE475-94FC-4DF7-B829-3DA5F5BF2C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11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hyperlink" Target="http://www.azahp.org/" TargetMode="Externa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hyperlink" Target="mailto:PRNotice@azahcccs.gov" TargetMode="Externa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2CB889-EA1B-4237-A6DC-219CD63528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8D9027-C8D6-4E22-ABA3-8BB282CA0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4304" y="1466306"/>
            <a:ext cx="8915399" cy="22627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dirty="0"/>
              <a:t>Provider Education Series</a:t>
            </a:r>
            <a:br>
              <a:rPr lang="en-US" sz="5000" dirty="0"/>
            </a:br>
            <a:r>
              <a:rPr lang="en-US" sz="2400" dirty="0"/>
              <a:t>Presented by AzAHP and AHCCCS Health Plans</a:t>
            </a:r>
            <a:endParaRPr lang="en-US" sz="5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E8D308-EAA1-422E-9930-BBDD9A86E8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4303" y="4056060"/>
            <a:ext cx="8915399" cy="112628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1"/>
                </a:solidFill>
              </a:rPr>
              <a:t>Session # 6 Terminations and Other Changes with Your Credentialing and/or Contract</a:t>
            </a:r>
          </a:p>
        </p:txBody>
      </p:sp>
      <p:pic>
        <p:nvPicPr>
          <p:cNvPr id="6" name="Picture 5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5AF27601-7E52-442D-85BD-C5DFB94D1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4624" y="1461558"/>
            <a:ext cx="3917808" cy="918335"/>
          </a:xfrm>
          <a:prstGeom prst="rect">
            <a:avLst/>
          </a:prstGeom>
        </p:spPr>
      </p:pic>
      <p:pic>
        <p:nvPicPr>
          <p:cNvPr id="33" name="Audio 14">
            <a:hlinkClick r:id="" action="ppaction://media"/>
            <a:extLst>
              <a:ext uri="{FF2B5EF4-FFF2-40B4-BE49-F238E27FC236}">
                <a16:creationId xmlns:a16="http://schemas.microsoft.com/office/drawing/2014/main" id="{BE519587-793B-447D-BF5D-D008251A5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3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5879851-1A1D-4246-AAA1-C484E858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2FB9A612-B41E-4F61-BF65-1180B095CA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15730"/>
          <a:stretch/>
        </p:blipFill>
        <p:spPr>
          <a:xfrm>
            <a:off x="-8825" y="-561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26DC7-9D92-41C8-B30E-CFE60A77D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1851" y="2753153"/>
            <a:ext cx="8915400" cy="37776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Thank you for taking time to listen to Session #6</a:t>
            </a:r>
          </a:p>
          <a:p>
            <a:r>
              <a:rPr lang="en-US" dirty="0"/>
              <a:t>If you have additional general questions, please go to </a:t>
            </a:r>
            <a:r>
              <a:rPr lang="en-US" dirty="0">
                <a:hlinkClick r:id="rId5"/>
              </a:rPr>
              <a:t>www.azahp.org</a:t>
            </a:r>
            <a:endParaRPr lang="en-US" dirty="0"/>
          </a:p>
          <a:p>
            <a:pPr lvl="1"/>
            <a:r>
              <a:rPr lang="en-US" sz="1800" dirty="0"/>
              <a:t>Click on AzAHP Credentialing Alliance and click on “Ask Pat”</a:t>
            </a:r>
          </a:p>
          <a:p>
            <a:pPr lvl="2"/>
            <a:r>
              <a:rPr lang="en-US" sz="1800" dirty="0"/>
              <a:t>Please note,  I cannot answer specific questions regarding your credentialing status with any plan.</a:t>
            </a:r>
          </a:p>
          <a:p>
            <a:r>
              <a:rPr lang="en-US" dirty="0"/>
              <a:t>AzAHP wishes to thank all the AHCCCS Health Plans for their assistance in developing the Provider Education Series. </a:t>
            </a:r>
          </a:p>
          <a:p>
            <a:endParaRPr lang="en-US" dirty="0"/>
          </a:p>
        </p:txBody>
      </p:sp>
      <p:pic>
        <p:nvPicPr>
          <p:cNvPr id="43" name="Audio 5">
            <a:hlinkClick r:id="" action="ppaction://media"/>
            <a:extLst>
              <a:ext uri="{FF2B5EF4-FFF2-40B4-BE49-F238E27FC236}">
                <a16:creationId xmlns:a16="http://schemas.microsoft.com/office/drawing/2014/main" id="{49F5DC89-F249-49BE-83C2-77EA5B1BD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11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5070"/>
    </mc:Choice>
    <mc:Fallback xmlns="">
      <p:transition spd="slow" advTm="35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5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5FFA5E0-4C70-431D-A19D-18415F6C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ond of water&#10;&#10;Description automatically generated">
            <a:extLst>
              <a:ext uri="{FF2B5EF4-FFF2-40B4-BE49-F238E27FC236}">
                <a16:creationId xmlns:a16="http://schemas.microsoft.com/office/drawing/2014/main" id="{EB4DD560-62F9-4B7A-AC4B-CFACC3D2EC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21" b="18967"/>
          <a:stretch/>
        </p:blipFill>
        <p:spPr>
          <a:xfrm>
            <a:off x="-3028" y="10"/>
            <a:ext cx="12191980" cy="6857990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BBE55C11-4C41-45E4-A00F-83DEE6BB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3632297"/>
            <a:ext cx="7527616" cy="2170389"/>
          </a:xfrm>
          <a:custGeom>
            <a:avLst/>
            <a:gdLst>
              <a:gd name="connsiteX0" fmla="*/ 0 w 7527616"/>
              <a:gd name="connsiteY0" fmla="*/ 0 h 2170389"/>
              <a:gd name="connsiteX1" fmla="*/ 85411 w 7527616"/>
              <a:gd name="connsiteY1" fmla="*/ 0 h 2170389"/>
              <a:gd name="connsiteX2" fmla="*/ 926533 w 7527616"/>
              <a:gd name="connsiteY2" fmla="*/ 0 h 2170389"/>
              <a:gd name="connsiteX3" fmla="*/ 1114264 w 7527616"/>
              <a:gd name="connsiteY3" fmla="*/ 0 h 2170389"/>
              <a:gd name="connsiteX4" fmla="*/ 6544376 w 7527616"/>
              <a:gd name="connsiteY4" fmla="*/ 0 h 2170389"/>
              <a:gd name="connsiteX5" fmla="*/ 6610082 w 7527616"/>
              <a:gd name="connsiteY5" fmla="*/ 26276 h 2170389"/>
              <a:gd name="connsiteX6" fmla="*/ 6619468 w 7527616"/>
              <a:gd name="connsiteY6" fmla="*/ 36786 h 2170389"/>
              <a:gd name="connsiteX7" fmla="*/ 7506496 w 7527616"/>
              <a:gd name="connsiteY7" fmla="*/ 1024760 h 2170389"/>
              <a:gd name="connsiteX8" fmla="*/ 7506496 w 7527616"/>
              <a:gd name="connsiteY8" fmla="*/ 1140374 h 2170389"/>
              <a:gd name="connsiteX9" fmla="*/ 6619468 w 7527616"/>
              <a:gd name="connsiteY9" fmla="*/ 2133603 h 2170389"/>
              <a:gd name="connsiteX10" fmla="*/ 6610082 w 7527616"/>
              <a:gd name="connsiteY10" fmla="*/ 2144113 h 2170389"/>
              <a:gd name="connsiteX11" fmla="*/ 6544376 w 7527616"/>
              <a:gd name="connsiteY11" fmla="*/ 2170389 h 2170389"/>
              <a:gd name="connsiteX12" fmla="*/ 1114264 w 7527616"/>
              <a:gd name="connsiteY12" fmla="*/ 2170389 h 2170389"/>
              <a:gd name="connsiteX13" fmla="*/ 926533 w 7527616"/>
              <a:gd name="connsiteY13" fmla="*/ 2170389 h 2170389"/>
              <a:gd name="connsiteX14" fmla="*/ 146150 w 7527616"/>
              <a:gd name="connsiteY14" fmla="*/ 2170389 h 2170389"/>
              <a:gd name="connsiteX15" fmla="*/ 0 w 7527616"/>
              <a:gd name="connsiteY15" fmla="*/ 2170389 h 217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27616" h="2170389">
                <a:moveTo>
                  <a:pt x="0" y="0"/>
                </a:moveTo>
                <a:lnTo>
                  <a:pt x="85411" y="0"/>
                </a:lnTo>
                <a:cubicBezTo>
                  <a:pt x="290008" y="0"/>
                  <a:pt x="562804" y="0"/>
                  <a:pt x="926533" y="0"/>
                </a:cubicBezTo>
                <a:cubicBezTo>
                  <a:pt x="926533" y="0"/>
                  <a:pt x="926533" y="0"/>
                  <a:pt x="1114264" y="0"/>
                </a:cubicBezTo>
                <a:cubicBezTo>
                  <a:pt x="1114264" y="0"/>
                  <a:pt x="1114264" y="0"/>
                  <a:pt x="6544376" y="0"/>
                </a:cubicBezTo>
                <a:cubicBezTo>
                  <a:pt x="6567842" y="0"/>
                  <a:pt x="6591309" y="10510"/>
                  <a:pt x="6610082" y="26276"/>
                </a:cubicBezTo>
                <a:cubicBezTo>
                  <a:pt x="6614775" y="26276"/>
                  <a:pt x="6619468" y="31531"/>
                  <a:pt x="6619468" y="36786"/>
                </a:cubicBezTo>
                <a:cubicBezTo>
                  <a:pt x="6619468" y="36786"/>
                  <a:pt x="6619468" y="36786"/>
                  <a:pt x="7506496" y="1024760"/>
                </a:cubicBezTo>
                <a:cubicBezTo>
                  <a:pt x="7534656" y="1056291"/>
                  <a:pt x="7534656" y="1108843"/>
                  <a:pt x="7506496" y="1140374"/>
                </a:cubicBezTo>
                <a:cubicBezTo>
                  <a:pt x="7506496" y="1140374"/>
                  <a:pt x="7506496" y="1140374"/>
                  <a:pt x="6619468" y="2133603"/>
                </a:cubicBezTo>
                <a:cubicBezTo>
                  <a:pt x="6619468" y="2133603"/>
                  <a:pt x="6614775" y="2138858"/>
                  <a:pt x="6610082" y="2144113"/>
                </a:cubicBezTo>
                <a:cubicBezTo>
                  <a:pt x="6591309" y="2159879"/>
                  <a:pt x="6567842" y="2170389"/>
                  <a:pt x="6544376" y="2170389"/>
                </a:cubicBezTo>
                <a:cubicBezTo>
                  <a:pt x="6544376" y="2170389"/>
                  <a:pt x="6544376" y="2170389"/>
                  <a:pt x="1114264" y="2170389"/>
                </a:cubicBezTo>
                <a:cubicBezTo>
                  <a:pt x="1114264" y="2170389"/>
                  <a:pt x="1114264" y="2170389"/>
                  <a:pt x="926533" y="2170389"/>
                </a:cubicBezTo>
                <a:cubicBezTo>
                  <a:pt x="926533" y="2170389"/>
                  <a:pt x="926533" y="2170389"/>
                  <a:pt x="146150" y="2170389"/>
                </a:cubicBezTo>
                <a:lnTo>
                  <a:pt x="0" y="2170389"/>
                </a:lnTo>
                <a:close/>
              </a:path>
            </a:pathLst>
          </a:custGeom>
          <a:solidFill>
            <a:srgbClr val="546E68">
              <a:alpha val="87843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023474F-91B4-4798-99C1-7D0F33782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3" y="3889218"/>
            <a:ext cx="5478432" cy="103209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FEFFFF"/>
                </a:solidFill>
              </a:rPr>
              <a:t>TERMINATIONS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946E7-C47C-4D11-B3E8-B0C33A752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3733" y="4944531"/>
            <a:ext cx="5454227" cy="5249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i="1" dirty="0">
                <a:solidFill>
                  <a:srgbClr val="FEFFFF"/>
                </a:solidFill>
              </a:rPr>
              <a:t>SOUNDS SO OMINOUS!</a:t>
            </a:r>
          </a:p>
        </p:txBody>
      </p:sp>
      <p:pic>
        <p:nvPicPr>
          <p:cNvPr id="53" name="Audio 11">
            <a:hlinkClick r:id="" action="ppaction://media"/>
            <a:extLst>
              <a:ext uri="{FF2B5EF4-FFF2-40B4-BE49-F238E27FC236}">
                <a16:creationId xmlns:a16="http://schemas.microsoft.com/office/drawing/2014/main" id="{A1F6698A-5ED6-46DA-AFE7-5491F3249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29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140"/>
    </mc:Choice>
    <mc:Fallback xmlns="">
      <p:transition spd="slow" advTm="4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60E10D8A-C529-4238-9F03-2EF3529A17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4" r="10618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24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5C9370-B3C0-413B-A83A-1500B1AF6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rgbClr val="FEFFFF"/>
                </a:solidFill>
              </a:rPr>
              <a:t>General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F4748-37AF-4C9B-AA00-4398C0AE0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EFFFF"/>
                </a:solidFill>
              </a:rPr>
              <a:t>Health Plan’s term for when your contract or credentialing becomes invalid.</a:t>
            </a:r>
          </a:p>
          <a:p>
            <a:pPr lvl="1"/>
            <a:r>
              <a:rPr lang="en-US" dirty="0">
                <a:solidFill>
                  <a:srgbClr val="FEFFFF"/>
                </a:solidFill>
              </a:rPr>
              <a:t>Terminations result when the Health Plans have not been kept updated to any changes in where you are providing services, group practice arrangements, etc. </a:t>
            </a:r>
          </a:p>
          <a:p>
            <a:pPr lvl="1"/>
            <a:r>
              <a:rPr lang="en-US" dirty="0">
                <a:solidFill>
                  <a:srgbClr val="FEFFFF"/>
                </a:solidFill>
              </a:rPr>
              <a:t>Terminations initiated by provider/office -- ending the relationship</a:t>
            </a:r>
          </a:p>
          <a:p>
            <a:pPr lvl="1"/>
            <a:r>
              <a:rPr lang="en-US" dirty="0">
                <a:solidFill>
                  <a:srgbClr val="FEFFFF"/>
                </a:solidFill>
              </a:rPr>
              <a:t>Keeping the plans updated ensures you maintain your contract correctly which results in accurate reimbursement for services you provide to the member</a:t>
            </a:r>
          </a:p>
        </p:txBody>
      </p:sp>
      <p:pic>
        <p:nvPicPr>
          <p:cNvPr id="16" name="Audio 13">
            <a:hlinkClick r:id="" action="ppaction://media"/>
            <a:extLst>
              <a:ext uri="{FF2B5EF4-FFF2-40B4-BE49-F238E27FC236}">
                <a16:creationId xmlns:a16="http://schemas.microsoft.com/office/drawing/2014/main" id="{7E7970F5-7E80-44FC-8741-3A5A0E73F2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405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7162"/>
    </mc:Choice>
    <mc:Fallback xmlns="">
      <p:transition spd="slow" advTm="37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56B132-88B7-4F86-BE09-73F85DA1EC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10" r="5281" b="-1"/>
          <a:stretch/>
        </p:blipFill>
        <p:spPr>
          <a:xfrm>
            <a:off x="4485557" y="10"/>
            <a:ext cx="7706443" cy="6857990"/>
          </a:xfrm>
          <a:prstGeom prst="rect">
            <a:avLst/>
          </a:prstGeom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38FF0D-6A9C-48BB-9206-A2695CF38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25" y="624110"/>
            <a:ext cx="4623955" cy="1280890"/>
          </a:xfrm>
        </p:spPr>
        <p:txBody>
          <a:bodyPr>
            <a:normAutofit/>
          </a:bodyPr>
          <a:lstStyle/>
          <a:p>
            <a:r>
              <a:rPr lang="en-US" b="1" dirty="0"/>
              <a:t>Examples</a:t>
            </a:r>
          </a:p>
        </p:txBody>
      </p:sp>
      <p:sp>
        <p:nvSpPr>
          <p:cNvPr id="25" name="Rectangle 22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78A06-A105-4332-A658-452A991BA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2" y="2133600"/>
            <a:ext cx="4625882" cy="3777622"/>
          </a:xfrm>
        </p:spPr>
        <p:txBody>
          <a:bodyPr>
            <a:normAutofit/>
          </a:bodyPr>
          <a:lstStyle/>
          <a:p>
            <a:r>
              <a:rPr lang="en-US" dirty="0"/>
              <a:t>Leaving a practice</a:t>
            </a:r>
          </a:p>
          <a:p>
            <a:r>
              <a:rPr lang="en-US" dirty="0"/>
              <a:t>Changing your provider type, i.e., pediatrician to hospitalist</a:t>
            </a:r>
          </a:p>
          <a:p>
            <a:r>
              <a:rPr lang="en-US" dirty="0"/>
              <a:t>Closing an office location</a:t>
            </a:r>
          </a:p>
          <a:p>
            <a:r>
              <a:rPr lang="en-US" dirty="0"/>
              <a:t>Ownership changes—bought or acquired by another group</a:t>
            </a:r>
          </a:p>
          <a:p>
            <a:r>
              <a:rPr lang="en-US" dirty="0"/>
              <a:t>Bought or acquired by a delegated group but don’t cancel the old/original agreement</a:t>
            </a:r>
          </a:p>
          <a:p>
            <a:endParaRPr lang="en-US" dirty="0"/>
          </a:p>
        </p:txBody>
      </p:sp>
      <p:pic>
        <p:nvPicPr>
          <p:cNvPr id="15" name="Audio 8">
            <a:hlinkClick r:id="" action="ppaction://media"/>
            <a:extLst>
              <a:ext uri="{FF2B5EF4-FFF2-40B4-BE49-F238E27FC236}">
                <a16:creationId xmlns:a16="http://schemas.microsoft.com/office/drawing/2014/main" id="{0450CC71-B315-4B4E-9561-D90CB6D6C6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0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47"/>
    </mc:Choice>
    <mc:Fallback xmlns="">
      <p:transition spd="slow" advTm="29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kitchen, sitting, refrigerator, table&#10;&#10;Description automatically generated">
            <a:extLst>
              <a:ext uri="{FF2B5EF4-FFF2-40B4-BE49-F238E27FC236}">
                <a16:creationId xmlns:a16="http://schemas.microsoft.com/office/drawing/2014/main" id="{38428D99-CB0D-4DB7-8389-51F54364F0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52" r="5923" b="-1"/>
          <a:stretch/>
        </p:blipFill>
        <p:spPr>
          <a:xfrm>
            <a:off x="1" y="10"/>
            <a:ext cx="757444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2C687CA-9A2A-4599-8F5F-92573D662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rgbClr val="FEFFFF"/>
                </a:solidFill>
              </a:rPr>
              <a:t>Examples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FF3F5-9349-4060-8AC6-460D0CC85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770" y="2017668"/>
            <a:ext cx="4346471" cy="385781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Adding a location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Death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License Suspension or restrictions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Leave of absence, maternity leave or sabbatical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Retirement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Name changes due to marriage, divorce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Temporary closures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Change in Health Plan’s Network need</a:t>
            </a:r>
          </a:p>
        </p:txBody>
      </p:sp>
      <p:pic>
        <p:nvPicPr>
          <p:cNvPr id="9" name="Audio 6">
            <a:hlinkClick r:id="" action="ppaction://media"/>
            <a:extLst>
              <a:ext uri="{FF2B5EF4-FFF2-40B4-BE49-F238E27FC236}">
                <a16:creationId xmlns:a16="http://schemas.microsoft.com/office/drawing/2014/main" id="{220DAA7F-E13E-4E00-8114-9FE51ABA3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37309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68"/>
    </mc:Choice>
    <mc:Fallback xmlns="">
      <p:transition spd="slow" advTm="24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5879851-1A1D-4246-AAA1-C484E858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F03D350F-6B9A-4E7B-BFE8-5335A59396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16357"/>
          <a:stretch/>
        </p:blipFill>
        <p:spPr>
          <a:xfrm>
            <a:off x="-4189" y="-2642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82593D-A0A6-4DFC-9175-D4DD56763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331" y="604976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Why does it matter?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E01D534-9566-40F7-AFBD-61B2108F3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2472" y="2053824"/>
            <a:ext cx="9181322" cy="3777622"/>
          </a:xfrm>
        </p:spPr>
        <p:txBody>
          <a:bodyPr>
            <a:normAutofit/>
          </a:bodyPr>
          <a:lstStyle/>
          <a:p>
            <a:pPr lvl="1"/>
            <a:r>
              <a:rPr lang="en-US" sz="1800" dirty="0"/>
              <a:t>Your AHCCCS Provider ID is associated with your TIN # </a:t>
            </a:r>
          </a:p>
          <a:p>
            <a:pPr lvl="2"/>
            <a:r>
              <a:rPr lang="en-US" sz="1800" dirty="0"/>
              <a:t>Claims are paid by TIN#</a:t>
            </a:r>
          </a:p>
          <a:p>
            <a:pPr lvl="2"/>
            <a:r>
              <a:rPr lang="en-US" sz="1800" dirty="0"/>
              <a:t>If you are no longer associated with that TIN#, claims will be rejected—you don’t get paid</a:t>
            </a:r>
          </a:p>
          <a:p>
            <a:pPr lvl="1"/>
            <a:r>
              <a:rPr lang="en-US" sz="1800" dirty="0"/>
              <a:t>Plans have reporting requirements to the state and most importantly, to the members</a:t>
            </a:r>
          </a:p>
          <a:p>
            <a:pPr lvl="2"/>
            <a:r>
              <a:rPr lang="en-US" sz="1800" dirty="0"/>
              <a:t>If you leave the office, what happens to your members?  Are they notified?</a:t>
            </a:r>
          </a:p>
          <a:p>
            <a:pPr lvl="2"/>
            <a:r>
              <a:rPr lang="en-US" sz="1800" dirty="0"/>
              <a:t>Accurate directory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" name="Audio 5">
            <a:hlinkClick r:id="" action="ppaction://media"/>
            <a:extLst>
              <a:ext uri="{FF2B5EF4-FFF2-40B4-BE49-F238E27FC236}">
                <a16:creationId xmlns:a16="http://schemas.microsoft.com/office/drawing/2014/main" id="{9F800F09-92F8-46F3-8BDF-B572C0E05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87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9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9" name="Group 11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11858B4-9A4D-4513-A876-A054BD1BD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586984" cy="128089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Who should you notify of these changes?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close up of a sunset&#10;&#10;Description automatically generated">
            <a:extLst>
              <a:ext uri="{FF2B5EF4-FFF2-40B4-BE49-F238E27FC236}">
                <a16:creationId xmlns:a16="http://schemas.microsoft.com/office/drawing/2014/main" id="{370D2A00-57DD-410B-B1B3-A012426667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20" r="19215" b="-2"/>
          <a:stretch/>
        </p:blipFill>
        <p:spPr>
          <a:xfrm>
            <a:off x="-1555" y="1731"/>
            <a:ext cx="4830139" cy="6858000"/>
          </a:xfrm>
          <a:prstGeom prst="rect">
            <a:avLst/>
          </a:prstGeom>
        </p:spPr>
      </p:pic>
      <p:sp>
        <p:nvSpPr>
          <p:cNvPr id="42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84DC6-7E1D-47A1-B773-28F21B846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9305" y="1850710"/>
            <a:ext cx="6537850" cy="3777622"/>
          </a:xfrm>
        </p:spPr>
        <p:txBody>
          <a:bodyPr>
            <a:noAutofit/>
          </a:bodyPr>
          <a:lstStyle/>
          <a:p>
            <a:pPr lvl="1"/>
            <a:r>
              <a:rPr lang="en-US" sz="1800" dirty="0"/>
              <a:t>All plans that you are contracted</a:t>
            </a:r>
          </a:p>
          <a:p>
            <a:pPr lvl="2"/>
            <a:r>
              <a:rPr lang="en-US" sz="1800" dirty="0"/>
              <a:t>Notify Provider Network/Relations and/or Contracting</a:t>
            </a:r>
          </a:p>
          <a:p>
            <a:pPr lvl="3"/>
            <a:r>
              <a:rPr lang="en-US" sz="1800" dirty="0"/>
              <a:t>Contact list can be found at AzAHP.org or on any of the plans webpage—last page of the AzAHP form</a:t>
            </a:r>
          </a:p>
          <a:p>
            <a:pPr lvl="2"/>
            <a:r>
              <a:rPr lang="en-US" sz="1800" dirty="0"/>
              <a:t>Credentialing Department will be notified if any changes will affect your Credentialing status</a:t>
            </a:r>
          </a:p>
          <a:p>
            <a:pPr lvl="3"/>
            <a:r>
              <a:rPr lang="en-US" sz="1800" dirty="0"/>
              <a:t>Doesn’t affect your credentialing effective date unless you are not practicing for more than 30 days.  </a:t>
            </a:r>
          </a:p>
          <a:p>
            <a:pPr lvl="3"/>
            <a:r>
              <a:rPr lang="en-US" sz="1800" dirty="0"/>
              <a:t>If not updated, might affect re-credentialing</a:t>
            </a:r>
          </a:p>
        </p:txBody>
      </p:sp>
      <p:pic>
        <p:nvPicPr>
          <p:cNvPr id="44" name="Audio 16">
            <a:hlinkClick r:id="" action="ppaction://media"/>
            <a:extLst>
              <a:ext uri="{FF2B5EF4-FFF2-40B4-BE49-F238E27FC236}">
                <a16:creationId xmlns:a16="http://schemas.microsoft.com/office/drawing/2014/main" id="{1330A342-64D2-4E56-9771-3775C5017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0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29"/>
    </mc:Choice>
    <mc:Fallback xmlns="">
      <p:transition spd="slow" advTm="60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3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3" name="Group 15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F0E51FC-EB0B-483E-AA34-760E75BD3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2000"/>
            </a:br>
            <a:br>
              <a:rPr lang="en-US" sz="2000"/>
            </a:br>
            <a:br>
              <a:rPr lang="en-US" sz="2000"/>
            </a:br>
            <a:endParaRPr lang="en-US" sz="20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 descr="A group of clouds in the sky&#10;&#10;Description automatically generated">
            <a:extLst>
              <a:ext uri="{FF2B5EF4-FFF2-40B4-BE49-F238E27FC236}">
                <a16:creationId xmlns:a16="http://schemas.microsoft.com/office/drawing/2014/main" id="{E300FAD7-88D2-47B9-B225-39FDA02206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34" r="24954"/>
          <a:stretch/>
        </p:blipFill>
        <p:spPr>
          <a:xfrm>
            <a:off x="-1555" y="1731"/>
            <a:ext cx="4830139" cy="6858000"/>
          </a:xfrm>
          <a:prstGeom prst="rect">
            <a:avLst/>
          </a:prstGeom>
        </p:spPr>
      </p:pic>
      <p:sp>
        <p:nvSpPr>
          <p:cNvPr id="46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402A5-63D0-4087-89C1-5874E1D56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3777622"/>
          </a:xfrm>
        </p:spPr>
        <p:txBody>
          <a:bodyPr>
            <a:normAutofit/>
          </a:bodyPr>
          <a:lstStyle/>
          <a:p>
            <a:pPr lvl="1"/>
            <a:r>
              <a:rPr lang="en-US" sz="1800" dirty="0"/>
              <a:t>AHCCCS Provider Relations</a:t>
            </a:r>
          </a:p>
          <a:p>
            <a:pPr lvl="2"/>
            <a:r>
              <a:rPr lang="en-US" sz="1800" dirty="0">
                <a:hlinkClick r:id="rId5"/>
              </a:rPr>
              <a:t>PRNotice@azahcccs.gov</a:t>
            </a:r>
            <a:endParaRPr lang="en-US" sz="1800" dirty="0"/>
          </a:p>
          <a:p>
            <a:pPr lvl="1"/>
            <a:r>
              <a:rPr lang="en-US" sz="1800" dirty="0"/>
              <a:t>CAQH</a:t>
            </a:r>
          </a:p>
          <a:p>
            <a:pPr lvl="2"/>
            <a:r>
              <a:rPr lang="en-US" sz="1800" dirty="0"/>
              <a:t>Update any demographic information on your application to prevent delays in re-credentialing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F0D5AB8-29C0-492A-9577-390B20739CB1}"/>
              </a:ext>
            </a:extLst>
          </p:cNvPr>
          <p:cNvSpPr txBox="1">
            <a:spLocks/>
          </p:cNvSpPr>
          <p:nvPr/>
        </p:nvSpPr>
        <p:spPr>
          <a:xfrm>
            <a:off x="6419241" y="639952"/>
            <a:ext cx="562036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Who should you notify of these changes?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45" name="Audio 7">
            <a:hlinkClick r:id="" action="ppaction://media"/>
            <a:extLst>
              <a:ext uri="{FF2B5EF4-FFF2-40B4-BE49-F238E27FC236}">
                <a16:creationId xmlns:a16="http://schemas.microsoft.com/office/drawing/2014/main" id="{F5704DBD-D6D8-4DC5-B682-E5561F8401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73"/>
    </mc:Choice>
    <mc:Fallback xmlns="">
      <p:transition spd="slow" advTm="31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8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879851-1A1D-4246-AAA1-C484E858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730DD16F-D030-4B5B-A650-B3E1E2C8BD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/>
          <a:stretch/>
        </p:blipFill>
        <p:spPr>
          <a:xfrm>
            <a:off x="0" y="466"/>
            <a:ext cx="12192000" cy="68570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E72F1-32E8-464C-A2D6-8384E48A43F7}"/>
              </a:ext>
            </a:extLst>
          </p:cNvPr>
          <p:cNvSpPr txBox="1">
            <a:spLocks/>
          </p:cNvSpPr>
          <p:nvPr/>
        </p:nvSpPr>
        <p:spPr>
          <a:xfrm>
            <a:off x="1640156" y="620378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b="1" dirty="0"/>
              <a:t>Questions?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FC0EE-347A-48CD-B437-8E3C1E680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531E865F-583A-41A7-8FC4-630555C08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EA874-DED4-4B09-A709-67B0DF748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8342" y="2043351"/>
            <a:ext cx="4964852" cy="324829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Contact your Provider Services/Network representative if you have any question concerning changes that might need to be made</a:t>
            </a:r>
          </a:p>
        </p:txBody>
      </p:sp>
      <p:pic>
        <p:nvPicPr>
          <p:cNvPr id="13" name="Picture 12" descr="A sign in front of a tree&#10;&#10;Description automatically generated">
            <a:extLst>
              <a:ext uri="{FF2B5EF4-FFF2-40B4-BE49-F238E27FC236}">
                <a16:creationId xmlns:a16="http://schemas.microsoft.com/office/drawing/2014/main" id="{D138872A-5EE0-419B-BFF8-6B6C4AA59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338" y="2043351"/>
            <a:ext cx="4504042" cy="3002694"/>
          </a:xfrm>
          <a:prstGeom prst="rect">
            <a:avLst/>
          </a:prstGeom>
        </p:spPr>
      </p:pic>
      <p:pic>
        <p:nvPicPr>
          <p:cNvPr id="20" name="Audio 4">
            <a:hlinkClick r:id="" action="ppaction://media"/>
            <a:extLst>
              <a:ext uri="{FF2B5EF4-FFF2-40B4-BE49-F238E27FC236}">
                <a16:creationId xmlns:a16="http://schemas.microsoft.com/office/drawing/2014/main" id="{4659C74A-6F23-4EAE-B93F-DD03EDFE4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77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4037"/>
    </mc:Choice>
    <mc:Fallback xmlns="">
      <p:transition spd="slow" advTm="14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466</Words>
  <Application>Microsoft Office PowerPoint</Application>
  <PresentationFormat>Widescreen</PresentationFormat>
  <Paragraphs>55</Paragraphs>
  <Slides>10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Century Gothic</vt:lpstr>
      <vt:lpstr>Wingdings 3</vt:lpstr>
      <vt:lpstr>Wisp</vt:lpstr>
      <vt:lpstr>Provider Education Series Presented by AzAHP and AHCCCS Health Plans</vt:lpstr>
      <vt:lpstr>TERMINATIONS</vt:lpstr>
      <vt:lpstr>General Information</vt:lpstr>
      <vt:lpstr>Examples</vt:lpstr>
      <vt:lpstr>Examples Continued</vt:lpstr>
      <vt:lpstr>Why does it matter?</vt:lpstr>
      <vt:lpstr>Who should you notify of these changes? </vt:lpstr>
      <vt:lpstr> 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Provider Education Series Presented by AzAHP and AHCCCS Health Plans</dc:title>
  <dc:creator>Ryan Ouimette</dc:creator>
  <cp:lastModifiedBy>Ryan Ouimette</cp:lastModifiedBy>
  <cp:revision>2</cp:revision>
  <dcterms:created xsi:type="dcterms:W3CDTF">2020-08-05T18:07:23Z</dcterms:created>
  <dcterms:modified xsi:type="dcterms:W3CDTF">2020-08-05T18:10:02Z</dcterms:modified>
</cp:coreProperties>
</file>