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98.xml" ContentType="application/vnd.openxmlformats-officedocument.presentationml.slideLayout+xml"/>
  <Override PartName="/ppt/theme/theme1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6.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7.xml" ContentType="application/vnd.openxmlformats-officedocument.theme+xml"/>
  <Override PartName="/ppt/slideLayouts/slideLayout140.xml" ContentType="application/vnd.openxmlformats-officedocument.presentationml.slideLayout+xml"/>
  <Override PartName="/ppt/theme/theme18.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1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 id="2147483761" r:id="rId5"/>
    <p:sldMasterId id="2147484094" r:id="rId6"/>
    <p:sldMasterId id="2147483890" r:id="rId7"/>
    <p:sldMasterId id="2147483845" r:id="rId8"/>
    <p:sldMasterId id="2147483905" r:id="rId9"/>
    <p:sldMasterId id="2147483773" r:id="rId10"/>
    <p:sldMasterId id="2147484047" r:id="rId11"/>
    <p:sldMasterId id="2147484072" r:id="rId12"/>
    <p:sldMasterId id="2147484096" r:id="rId13"/>
    <p:sldMasterId id="2147483966" r:id="rId14"/>
    <p:sldMasterId id="2147483968" r:id="rId15"/>
    <p:sldMasterId id="2147484060" r:id="rId16"/>
    <p:sldMasterId id="2147484091" r:id="rId17"/>
    <p:sldMasterId id="2147484161" r:id="rId18"/>
    <p:sldMasterId id="2147483660" r:id="rId19"/>
    <p:sldMasterId id="2147484177" r:id="rId20"/>
    <p:sldMasterId id="2147483661" r:id="rId21"/>
  </p:sldMasterIdLst>
  <p:notesMasterIdLst>
    <p:notesMasterId r:id="rId78"/>
  </p:notesMasterIdLst>
  <p:sldIdLst>
    <p:sldId id="1684" r:id="rId22"/>
    <p:sldId id="602" r:id="rId23"/>
    <p:sldId id="656" r:id="rId24"/>
    <p:sldId id="1743" r:id="rId25"/>
    <p:sldId id="1730" r:id="rId26"/>
    <p:sldId id="1731" r:id="rId27"/>
    <p:sldId id="1757" r:id="rId28"/>
    <p:sldId id="1735" r:id="rId29"/>
    <p:sldId id="1737" r:id="rId30"/>
    <p:sldId id="1738" r:id="rId31"/>
    <p:sldId id="1740" r:id="rId32"/>
    <p:sldId id="1687" r:id="rId33"/>
    <p:sldId id="1747" r:id="rId34"/>
    <p:sldId id="1696" r:id="rId35"/>
    <p:sldId id="1742" r:id="rId36"/>
    <p:sldId id="1667" r:id="rId37"/>
    <p:sldId id="1695" r:id="rId38"/>
    <p:sldId id="1668" r:id="rId39"/>
    <p:sldId id="1666" r:id="rId40"/>
    <p:sldId id="1637" r:id="rId41"/>
    <p:sldId id="1654" r:id="rId42"/>
    <p:sldId id="256" r:id="rId43"/>
    <p:sldId id="257" r:id="rId44"/>
    <p:sldId id="305" r:id="rId45"/>
    <p:sldId id="1728" r:id="rId46"/>
    <p:sldId id="1729" r:id="rId47"/>
    <p:sldId id="309" r:id="rId48"/>
    <p:sldId id="316" r:id="rId49"/>
    <p:sldId id="1678" r:id="rId50"/>
    <p:sldId id="1674" r:id="rId51"/>
    <p:sldId id="1676" r:id="rId52"/>
    <p:sldId id="1675" r:id="rId53"/>
    <p:sldId id="1694" r:id="rId54"/>
    <p:sldId id="1751" r:id="rId55"/>
    <p:sldId id="1752" r:id="rId56"/>
    <p:sldId id="1753" r:id="rId57"/>
    <p:sldId id="1745" r:id="rId58"/>
    <p:sldId id="1754" r:id="rId59"/>
    <p:sldId id="1755" r:id="rId60"/>
    <p:sldId id="1756" r:id="rId61"/>
    <p:sldId id="258" r:id="rId62"/>
    <p:sldId id="259" r:id="rId63"/>
    <p:sldId id="260" r:id="rId64"/>
    <p:sldId id="261" r:id="rId65"/>
    <p:sldId id="262" r:id="rId66"/>
    <p:sldId id="263" r:id="rId67"/>
    <p:sldId id="264" r:id="rId68"/>
    <p:sldId id="265" r:id="rId69"/>
    <p:sldId id="1688" r:id="rId70"/>
    <p:sldId id="1693" r:id="rId71"/>
    <p:sldId id="1748" r:id="rId72"/>
    <p:sldId id="1750" r:id="rId73"/>
    <p:sldId id="1425" r:id="rId74"/>
    <p:sldId id="328" r:id="rId75"/>
    <p:sldId id="450" r:id="rId76"/>
    <p:sldId id="426"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shop, Layla" initials="BL" lastIdx="1" clrIdx="0">
    <p:extLst>
      <p:ext uri="{19B8F6BF-5375-455C-9EA6-DF929625EA0E}">
        <p15:presenceInfo xmlns:p15="http://schemas.microsoft.com/office/powerpoint/2012/main" userId="S::layla_bishop@uhc.com::174bf254-9467-4328-920b-fcccdb4810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B2B27F"/>
    <a:srgbClr val="FFA44A"/>
    <a:srgbClr val="FF8205"/>
    <a:srgbClr val="CC0000"/>
    <a:srgbClr val="FA8E0A"/>
    <a:srgbClr val="EA8AE1"/>
    <a:srgbClr val="6EF41C"/>
    <a:srgbClr val="FFCC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9E1E7-7AA0-A3D6-7071-F3DB4C68A1D1}" v="1" dt="2024-01-11T19:14:03.500"/>
    <p1510:client id="{4F0DF20D-01A1-A65A-B830-6975C7EB8777}" v="385" dt="2024-01-10T01:51:56.339"/>
    <p1510:client id="{4F3B1088-7E81-46FA-B834-BD123B1AC31D}" v="43" dt="2024-01-10T21:13:26.877"/>
    <p1510:client id="{5653CB7C-7857-461E-AF57-37E0D9EEAFD2}" v="54" dt="2024-01-11T17:50:57.635"/>
    <p1510:client id="{6CA763CA-145E-D1C7-8DCA-9757E5EF4D20}" v="117" dt="2024-01-12T22:00:06.724"/>
    <p1510:client id="{F092254C-D104-4AAA-95BF-FA5AB5B73708}" v="2" dt="2024-01-11T00:13:34.877"/>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F1FA"/>
          </a:solidFill>
        </a:fill>
      </a:tcStyle>
    </a:wholeTbl>
    <a:band1H>
      <a:tcStyle>
        <a:tcBdr/>
        <a:fill>
          <a:solidFill>
            <a:srgbClr val="CCE3F5"/>
          </a:solidFill>
        </a:fill>
      </a:tcStyle>
    </a:band1H>
    <a:band2H>
      <a:tcStyle>
        <a:tcBdr/>
      </a:tcStyle>
    </a:band2H>
    <a:band1V>
      <a:tcStyle>
        <a:tcBdr/>
        <a:fill>
          <a:solidFill>
            <a:srgbClr val="CCE3F5"/>
          </a:solidFill>
        </a:fill>
      </a:tcStyle>
    </a:band1V>
    <a:band2V>
      <a:tcStyle>
        <a:tcBdr/>
      </a:tcStyle>
    </a:band2V>
    <a:lastCol>
      <a:tcTxStyle b="on">
        <a:font>
          <a:latin typeface="+mn-lt"/>
          <a:ea typeface="+mn-ea"/>
          <a:cs typeface="+mn-cs"/>
        </a:font>
        <a:srgbClr val="FFFFFF"/>
      </a:tcTxStyle>
      <a:tcStyle>
        <a:tcBdr/>
        <a:fill>
          <a:solidFill>
            <a:srgbClr val="1CADE4"/>
          </a:solidFill>
        </a:fill>
      </a:tcStyle>
    </a:lastCol>
    <a:firstCol>
      <a:tcTxStyle b="on">
        <a:font>
          <a:latin typeface="+mn-lt"/>
          <a:ea typeface="+mn-ea"/>
          <a:cs typeface="+mn-cs"/>
        </a:font>
        <a:srgbClr val="FFFFFF"/>
      </a:tcTxStyle>
      <a:tcStyle>
        <a:tcBdr/>
        <a:fill>
          <a:solidFill>
            <a:srgbClr val="1CADE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1CADE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1CADE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microsoft.com/office/2015/10/relationships/revisionInfo" Target="revisionInfo.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40.xml"/><Relationship Id="rId82" Type="http://schemas.openxmlformats.org/officeDocument/2006/relationships/theme" Target="theme/theme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4.xml"/><Relationship Id="rId71" Type="http://schemas.openxmlformats.org/officeDocument/2006/relationships/slide" Target="slides/slide50.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9086B1-8A08-4908-A0B2-87B8590C6FEE}"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2A9DD7BB-E1B4-4731-A066-1308F21D5B19}">
      <dgm:prSet/>
      <dgm:spPr/>
      <dgm:t>
        <a:bodyPr/>
        <a:lstStyle/>
        <a:p>
          <a:pPr rtl="0"/>
          <a:r>
            <a:rPr lang="en-US" b="1">
              <a:latin typeface="Calibri"/>
              <a:ea typeface="Calibri"/>
              <a:cs typeface="Calibri"/>
            </a:rPr>
            <a:t>Reminders &amp; Resources (</a:t>
          </a:r>
          <a:r>
            <a:rPr lang="en-US" b="1" err="1">
              <a:latin typeface="Calibri"/>
              <a:ea typeface="Calibri"/>
              <a:cs typeface="Calibri"/>
            </a:rPr>
            <a:t>RnR</a:t>
          </a:r>
          <a:r>
            <a:rPr lang="en-US" b="1">
              <a:latin typeface="Calibri"/>
              <a:ea typeface="Calibri"/>
              <a:cs typeface="Calibri"/>
            </a:rPr>
            <a:t>) – Yvette T.</a:t>
          </a:r>
        </a:p>
      </dgm:t>
    </dgm:pt>
    <dgm:pt modelId="{E232B32D-AF2D-4A6B-9635-46412A5A7DE0}" type="parTrans" cxnId="{D906C1CD-824F-4B8F-BF70-D198554BD799}">
      <dgm:prSet/>
      <dgm:spPr/>
      <dgm:t>
        <a:bodyPr/>
        <a:lstStyle/>
        <a:p>
          <a:endParaRPr lang="en-US" sz="2100" b="1">
            <a:latin typeface="Calibri" panose="020F0502020204030204" pitchFamily="34" charset="0"/>
            <a:cs typeface="Calibri" panose="020F0502020204030204" pitchFamily="34" charset="0"/>
          </a:endParaRPr>
        </a:p>
      </dgm:t>
    </dgm:pt>
    <dgm:pt modelId="{F5A99C39-6B3F-4AA5-AEB4-A99AF25291AE}" type="sibTrans" cxnId="{D906C1CD-824F-4B8F-BF70-D198554BD799}">
      <dgm:prSet/>
      <dgm:spPr/>
      <dgm:t>
        <a:bodyPr/>
        <a:lstStyle/>
        <a:p>
          <a:endParaRPr lang="en-US" b="1">
            <a:latin typeface="Calibri" panose="020F0502020204030204" pitchFamily="34" charset="0"/>
            <a:cs typeface="Calibri" panose="020F0502020204030204" pitchFamily="34" charset="0"/>
          </a:endParaRPr>
        </a:p>
      </dgm:t>
    </dgm:pt>
    <dgm:pt modelId="{164830B0-B0E6-A04E-BBB4-EE86738858A6}">
      <dgm:prSet/>
      <dgm:spPr/>
      <dgm:t>
        <a:bodyPr/>
        <a:lstStyle/>
        <a:p>
          <a:pPr rtl="0"/>
          <a:r>
            <a:rPr lang="en-US" b="1">
              <a:latin typeface="Calibri"/>
              <a:ea typeface="Calibri"/>
              <a:cs typeface="Calibri"/>
            </a:rPr>
            <a:t>Best Practices in WFD  – Yvette T.</a:t>
          </a:r>
        </a:p>
      </dgm:t>
    </dgm:pt>
    <dgm:pt modelId="{BE87CA05-C44C-8242-9E72-0E4E866F3006}" type="parTrans" cxnId="{DABC5A9F-3D7C-6F49-B58A-E97093904C8A}">
      <dgm:prSet/>
      <dgm:spPr/>
      <dgm:t>
        <a:bodyPr/>
        <a:lstStyle/>
        <a:p>
          <a:endParaRPr lang="en-US" sz="2100" b="1">
            <a:latin typeface="Calibri" panose="020F0502020204030204" pitchFamily="34" charset="0"/>
            <a:cs typeface="Calibri" panose="020F0502020204030204" pitchFamily="34" charset="0"/>
          </a:endParaRPr>
        </a:p>
      </dgm:t>
    </dgm:pt>
    <dgm:pt modelId="{907E41C3-A8AC-194A-B64D-676351C70A86}" type="sibTrans" cxnId="{DABC5A9F-3D7C-6F49-B58A-E97093904C8A}">
      <dgm:prSet/>
      <dgm:spPr/>
      <dgm:t>
        <a:bodyPr/>
        <a:lstStyle/>
        <a:p>
          <a:endParaRPr lang="en-US" b="1">
            <a:latin typeface="Calibri" panose="020F0502020204030204" pitchFamily="34" charset="0"/>
            <a:cs typeface="Calibri" panose="020F0502020204030204" pitchFamily="34" charset="0"/>
          </a:endParaRPr>
        </a:p>
      </dgm:t>
    </dgm:pt>
    <dgm:pt modelId="{659D2C00-087B-4013-8F8C-35B573CD6BC9}">
      <dgm:prSet/>
      <dgm:spPr/>
      <dgm:t>
        <a:bodyPr/>
        <a:lstStyle/>
        <a:p>
          <a:pPr rtl="0"/>
          <a:r>
            <a:rPr lang="en-US" b="1">
              <a:latin typeface="Calibri"/>
              <a:ea typeface="Calibri"/>
              <a:cs typeface="Calibri"/>
            </a:rPr>
            <a:t>Quarterly Reporting – </a:t>
          </a:r>
          <a:r>
            <a:rPr lang="en-US" b="1">
              <a:latin typeface="Calibri"/>
              <a:cs typeface="Calibri"/>
            </a:rPr>
            <a:t>Selena M.</a:t>
          </a:r>
          <a:endParaRPr lang="en-US" b="1"/>
        </a:p>
      </dgm:t>
    </dgm:pt>
    <dgm:pt modelId="{93CA461C-01AF-4891-90C8-B33285DB5B3A}" type="parTrans" cxnId="{A308DCDC-580B-4955-949F-94D07C834D12}">
      <dgm:prSet/>
      <dgm:spPr/>
      <dgm:t>
        <a:bodyPr/>
        <a:lstStyle/>
        <a:p>
          <a:endParaRPr lang="en-US"/>
        </a:p>
      </dgm:t>
    </dgm:pt>
    <dgm:pt modelId="{51736FC5-6D26-4EE6-9BE0-E2689F3FA6DE}" type="sibTrans" cxnId="{A308DCDC-580B-4955-949F-94D07C834D12}">
      <dgm:prSet/>
      <dgm:spPr/>
      <dgm:t>
        <a:bodyPr/>
        <a:lstStyle/>
        <a:p>
          <a:endParaRPr lang="en-US"/>
        </a:p>
      </dgm:t>
    </dgm:pt>
    <dgm:pt modelId="{C81D8AF6-ADBB-4128-85E4-3AA441AAF0ED}">
      <dgm:prSet phldr="0"/>
      <dgm:spPr/>
      <dgm:t>
        <a:bodyPr/>
        <a:lstStyle/>
        <a:p>
          <a:pPr rtl="0"/>
          <a:r>
            <a:rPr lang="en-US" b="1">
              <a:latin typeface="Calibri"/>
              <a:cs typeface="Calibri"/>
            </a:rPr>
            <a:t>Year in Review – Selena M.</a:t>
          </a:r>
        </a:p>
      </dgm:t>
    </dgm:pt>
    <dgm:pt modelId="{D54DC56A-73E6-40A1-A0AE-3F059B18F686}" type="parTrans" cxnId="{000C6634-54AA-48DA-84F4-449A2CADEA83}">
      <dgm:prSet/>
      <dgm:spPr/>
      <dgm:t>
        <a:bodyPr/>
        <a:lstStyle/>
        <a:p>
          <a:endParaRPr lang="en-US"/>
        </a:p>
      </dgm:t>
    </dgm:pt>
    <dgm:pt modelId="{35FE2A65-543A-47BC-B78E-AB27268BE1F4}" type="sibTrans" cxnId="{000C6634-54AA-48DA-84F4-449A2CADEA83}">
      <dgm:prSet/>
      <dgm:spPr/>
      <dgm:t>
        <a:bodyPr/>
        <a:lstStyle/>
        <a:p>
          <a:endParaRPr lang="en-US"/>
        </a:p>
      </dgm:t>
    </dgm:pt>
    <dgm:pt modelId="{29865AD4-9927-4716-9BC4-76E765E1D992}">
      <dgm:prSet phldr="0"/>
      <dgm:spPr/>
      <dgm:t>
        <a:bodyPr/>
        <a:lstStyle/>
        <a:p>
          <a:r>
            <a:rPr lang="en-US" b="1">
              <a:latin typeface="Calibri"/>
              <a:cs typeface="Calibri"/>
            </a:rPr>
            <a:t>Relias Update – Sylvia S.</a:t>
          </a:r>
          <a:endParaRPr lang="en-US" b="1"/>
        </a:p>
      </dgm:t>
    </dgm:pt>
    <dgm:pt modelId="{81EA37B7-FE39-47CF-A48F-2F4923BBE28E}" type="parTrans" cxnId="{6D6A81FB-C45F-49ED-A7D7-D28C27414724}">
      <dgm:prSet/>
      <dgm:spPr/>
      <dgm:t>
        <a:bodyPr/>
        <a:lstStyle/>
        <a:p>
          <a:endParaRPr lang="en-US"/>
        </a:p>
      </dgm:t>
    </dgm:pt>
    <dgm:pt modelId="{3F79AED3-CE92-4C96-9DE1-55C24E91F041}" type="sibTrans" cxnId="{6D6A81FB-C45F-49ED-A7D7-D28C27414724}">
      <dgm:prSet/>
      <dgm:spPr/>
      <dgm:t>
        <a:bodyPr/>
        <a:lstStyle/>
        <a:p>
          <a:endParaRPr lang="en-US"/>
        </a:p>
      </dgm:t>
    </dgm:pt>
    <dgm:pt modelId="{9CEA6CCA-FE85-4B23-869C-590D7C57DE16}">
      <dgm:prSet phldr="0"/>
      <dgm:spPr/>
      <dgm:t>
        <a:bodyPr/>
        <a:lstStyle/>
        <a:p>
          <a:pPr rtl="0"/>
          <a:r>
            <a:rPr lang="en-US" b="1">
              <a:latin typeface="Calibri"/>
              <a:cs typeface="Calibri"/>
            </a:rPr>
            <a:t>Brain Bites –  AZ Center for Change – Jodi S.</a:t>
          </a:r>
        </a:p>
      </dgm:t>
    </dgm:pt>
    <dgm:pt modelId="{B5679D4F-0615-4180-BECD-FE8093326B98}" type="parTrans" cxnId="{BE082E50-B2DF-4EEE-A3C7-69C018B78B8B}">
      <dgm:prSet/>
      <dgm:spPr/>
      <dgm:t>
        <a:bodyPr/>
        <a:lstStyle/>
        <a:p>
          <a:endParaRPr lang="en-US"/>
        </a:p>
      </dgm:t>
    </dgm:pt>
    <dgm:pt modelId="{F2CBE6B0-E1CB-425C-9E24-01ADBB677AAD}" type="sibTrans" cxnId="{BE082E50-B2DF-4EEE-A3C7-69C018B78B8B}">
      <dgm:prSet/>
      <dgm:spPr/>
      <dgm:t>
        <a:bodyPr/>
        <a:lstStyle/>
        <a:p>
          <a:endParaRPr lang="en-US"/>
        </a:p>
      </dgm:t>
    </dgm:pt>
    <dgm:pt modelId="{F6FCC8B9-BC30-4AB3-93AE-5E6D1F05A379}">
      <dgm:prSet phldr="0"/>
      <dgm:spPr/>
      <dgm:t>
        <a:bodyPr/>
        <a:lstStyle/>
        <a:p>
          <a:pPr rtl="0"/>
          <a:r>
            <a:rPr lang="en-US" b="1">
              <a:latin typeface="Calibri"/>
              <a:cs typeface="Calibri"/>
            </a:rPr>
            <a:t>Heritage, History &amp; Health Observances – Yvette T.</a:t>
          </a:r>
        </a:p>
      </dgm:t>
    </dgm:pt>
    <dgm:pt modelId="{E7BEFB96-5C62-4DDF-9A4C-A4BF5B31A1E2}" type="parTrans" cxnId="{B8732568-A409-4370-BDC0-A2FACB5C15E8}">
      <dgm:prSet/>
      <dgm:spPr/>
      <dgm:t>
        <a:bodyPr/>
        <a:lstStyle/>
        <a:p>
          <a:endParaRPr lang="en-US"/>
        </a:p>
      </dgm:t>
    </dgm:pt>
    <dgm:pt modelId="{605916A8-B0CB-4210-B2AB-6707484A3AF4}" type="sibTrans" cxnId="{B8732568-A409-4370-BDC0-A2FACB5C15E8}">
      <dgm:prSet/>
      <dgm:spPr/>
      <dgm:t>
        <a:bodyPr/>
        <a:lstStyle/>
        <a:p>
          <a:endParaRPr lang="en-US"/>
        </a:p>
      </dgm:t>
    </dgm:pt>
    <dgm:pt modelId="{9F5CDC4C-8DB6-4DDF-A401-D9906515E93C}">
      <dgm:prSet phldr="0"/>
      <dgm:spPr/>
      <dgm:t>
        <a:bodyPr/>
        <a:lstStyle/>
        <a:p>
          <a:pPr rtl="0"/>
          <a:r>
            <a:rPr lang="en-US" b="1">
              <a:latin typeface="Calibri"/>
              <a:cs typeface="Calibri"/>
            </a:rPr>
            <a:t>P-WFDP Reminder &amp; Workshops – Selena M.</a:t>
          </a:r>
        </a:p>
      </dgm:t>
    </dgm:pt>
    <dgm:pt modelId="{B6314A7C-58DE-4A76-B09A-5E9A832288AB}" type="parTrans" cxnId="{D8B9EB88-C2C0-4A01-A1DC-1152F3FE5FC4}">
      <dgm:prSet/>
      <dgm:spPr/>
      <dgm:t>
        <a:bodyPr/>
        <a:lstStyle/>
        <a:p>
          <a:endParaRPr lang="en-US"/>
        </a:p>
      </dgm:t>
    </dgm:pt>
    <dgm:pt modelId="{06F1F298-3125-487C-8299-4D5CE4467844}" type="sibTrans" cxnId="{D8B9EB88-C2C0-4A01-A1DC-1152F3FE5FC4}">
      <dgm:prSet/>
      <dgm:spPr/>
      <dgm:t>
        <a:bodyPr/>
        <a:lstStyle/>
        <a:p>
          <a:endParaRPr lang="en-US"/>
        </a:p>
      </dgm:t>
    </dgm:pt>
    <dgm:pt modelId="{572001BD-34D0-4BB5-846B-8AE576DE1C07}">
      <dgm:prSet phldr="0"/>
      <dgm:spPr/>
      <dgm:t>
        <a:bodyPr/>
        <a:lstStyle/>
        <a:p>
          <a:pPr rtl="0"/>
          <a:r>
            <a:rPr lang="en-US" b="1">
              <a:latin typeface="Calibri"/>
              <a:cs typeface="Calibri"/>
            </a:rPr>
            <a:t>Legacy Spotlight – Sarah H.</a:t>
          </a:r>
        </a:p>
      </dgm:t>
    </dgm:pt>
    <dgm:pt modelId="{CB904CEF-595C-4688-8391-23B389E709D0}" type="parTrans" cxnId="{736C92E7-3B80-4236-B7DD-4E0068C82125}">
      <dgm:prSet/>
      <dgm:spPr/>
      <dgm:t>
        <a:bodyPr/>
        <a:lstStyle/>
        <a:p>
          <a:endParaRPr lang="en-US"/>
        </a:p>
      </dgm:t>
    </dgm:pt>
    <dgm:pt modelId="{302DEC4F-4001-4922-A09D-71ED408BCC81}" type="sibTrans" cxnId="{736C92E7-3B80-4236-B7DD-4E0068C82125}">
      <dgm:prSet/>
      <dgm:spPr/>
      <dgm:t>
        <a:bodyPr/>
        <a:lstStyle/>
        <a:p>
          <a:endParaRPr lang="en-US"/>
        </a:p>
      </dgm:t>
    </dgm:pt>
    <dgm:pt modelId="{423D594A-40AD-4745-B26A-AC050317F13F}">
      <dgm:prSet phldr="0"/>
      <dgm:spPr/>
      <dgm:t>
        <a:bodyPr/>
        <a:lstStyle/>
        <a:p>
          <a:pPr rtl="0"/>
          <a:r>
            <a:rPr lang="en-US" b="1">
              <a:latin typeface="Calibri"/>
              <a:cs typeface="Calibri"/>
            </a:rPr>
            <a:t>AHWGMA – Layla B.</a:t>
          </a:r>
        </a:p>
      </dgm:t>
    </dgm:pt>
    <dgm:pt modelId="{8BF3E29B-F4FD-4FCF-BCD7-4CF608E48ADB}" type="parTrans" cxnId="{41E83945-F2E0-499B-855B-DD1DCB65F9AD}">
      <dgm:prSet/>
      <dgm:spPr/>
      <dgm:t>
        <a:bodyPr/>
        <a:lstStyle/>
        <a:p>
          <a:endParaRPr lang="en-US"/>
        </a:p>
      </dgm:t>
    </dgm:pt>
    <dgm:pt modelId="{DBD835E1-88D6-4335-8D27-D79D584F77EF}" type="sibTrans" cxnId="{41E83945-F2E0-499B-855B-DD1DCB65F9AD}">
      <dgm:prSet/>
      <dgm:spPr/>
      <dgm:t>
        <a:bodyPr/>
        <a:lstStyle/>
        <a:p>
          <a:endParaRPr lang="en-US"/>
        </a:p>
      </dgm:t>
    </dgm:pt>
    <dgm:pt modelId="{00A77796-4634-438F-A626-B836A2224039}">
      <dgm:prSet phldr="0"/>
      <dgm:spPr/>
      <dgm:t>
        <a:bodyPr/>
        <a:lstStyle/>
        <a:p>
          <a:pPr rtl="0"/>
          <a:r>
            <a:rPr lang="en-US" b="1">
              <a:latin typeface="Calibri"/>
              <a:cs typeface="Calibri"/>
            </a:rPr>
            <a:t>Child and Family Team/ Competency Evaluation Tool Updates – Layla B.</a:t>
          </a:r>
        </a:p>
      </dgm:t>
    </dgm:pt>
    <dgm:pt modelId="{5CF163C8-59FD-4583-9709-79FA8D4B7C8F}" type="parTrans" cxnId="{94440BE9-DA7E-4FA7-A5E6-4C0C53C9070D}">
      <dgm:prSet/>
      <dgm:spPr/>
      <dgm:t>
        <a:bodyPr/>
        <a:lstStyle/>
        <a:p>
          <a:endParaRPr lang="en-US"/>
        </a:p>
      </dgm:t>
    </dgm:pt>
    <dgm:pt modelId="{952131A3-726B-4C59-A5EF-2B34C6D59ED9}" type="sibTrans" cxnId="{94440BE9-DA7E-4FA7-A5E6-4C0C53C9070D}">
      <dgm:prSet/>
      <dgm:spPr/>
      <dgm:t>
        <a:bodyPr/>
        <a:lstStyle/>
        <a:p>
          <a:endParaRPr lang="en-US"/>
        </a:p>
      </dgm:t>
    </dgm:pt>
    <dgm:pt modelId="{59FA8CD0-B281-429A-93F7-B75B09A23925}">
      <dgm:prSet phldr="0"/>
      <dgm:spPr/>
      <dgm:t>
        <a:bodyPr/>
        <a:lstStyle/>
        <a:p>
          <a:pPr rtl="0"/>
          <a:r>
            <a:rPr lang="en-US" b="1">
              <a:latin typeface="Calibri"/>
              <a:cs typeface="Calibri"/>
            </a:rPr>
            <a:t>Pipeline – Kate L.</a:t>
          </a:r>
        </a:p>
      </dgm:t>
    </dgm:pt>
    <dgm:pt modelId="{B67F23F2-743D-496F-BD97-1A10788C41F8}" type="parTrans" cxnId="{E605C37D-9D16-4F6C-B500-9E01CDC28A63}">
      <dgm:prSet/>
      <dgm:spPr/>
      <dgm:t>
        <a:bodyPr/>
        <a:lstStyle/>
        <a:p>
          <a:endParaRPr lang="en-US"/>
        </a:p>
      </dgm:t>
    </dgm:pt>
    <dgm:pt modelId="{F6BC57C4-49F2-453B-A0EE-39AB4F63CF91}" type="sibTrans" cxnId="{E605C37D-9D16-4F6C-B500-9E01CDC28A63}">
      <dgm:prSet/>
      <dgm:spPr/>
      <dgm:t>
        <a:bodyPr/>
        <a:lstStyle/>
        <a:p>
          <a:endParaRPr lang="en-US"/>
        </a:p>
      </dgm:t>
    </dgm:pt>
    <dgm:pt modelId="{731B552B-FDA4-4E1D-95C0-1CB4EAB96312}" type="pres">
      <dgm:prSet presAssocID="{639086B1-8A08-4908-A0B2-87B8590C6FEE}" presName="linear" presStyleCnt="0">
        <dgm:presLayoutVars>
          <dgm:animLvl val="lvl"/>
          <dgm:resizeHandles val="exact"/>
        </dgm:presLayoutVars>
      </dgm:prSet>
      <dgm:spPr/>
    </dgm:pt>
    <dgm:pt modelId="{CA40DCA1-BD4E-40C8-9B57-ED1A98B0D6CC}" type="pres">
      <dgm:prSet presAssocID="{C81D8AF6-ADBB-4128-85E4-3AA441AAF0ED}" presName="parentText" presStyleLbl="node1" presStyleIdx="0" presStyleCnt="12">
        <dgm:presLayoutVars>
          <dgm:chMax val="0"/>
          <dgm:bulletEnabled val="1"/>
        </dgm:presLayoutVars>
      </dgm:prSet>
      <dgm:spPr/>
    </dgm:pt>
    <dgm:pt modelId="{94C5D13B-B83B-42AA-A25A-2C5DFE6EBF64}" type="pres">
      <dgm:prSet presAssocID="{35FE2A65-543A-47BC-B78E-AB27268BE1F4}" presName="spacer" presStyleCnt="0"/>
      <dgm:spPr/>
    </dgm:pt>
    <dgm:pt modelId="{979D8F44-15A4-48ED-8695-1AC2C59CE7BC}" type="pres">
      <dgm:prSet presAssocID="{F6FCC8B9-BC30-4AB3-93AE-5E6D1F05A379}" presName="parentText" presStyleLbl="node1" presStyleIdx="1" presStyleCnt="12">
        <dgm:presLayoutVars>
          <dgm:chMax val="0"/>
          <dgm:bulletEnabled val="1"/>
        </dgm:presLayoutVars>
      </dgm:prSet>
      <dgm:spPr/>
    </dgm:pt>
    <dgm:pt modelId="{8AD1CCE4-6BF7-4112-8E64-4FC7A192BCCD}" type="pres">
      <dgm:prSet presAssocID="{605916A8-B0CB-4210-B2AB-6707484A3AF4}" presName="spacer" presStyleCnt="0"/>
      <dgm:spPr/>
    </dgm:pt>
    <dgm:pt modelId="{4E6670F0-CB5E-4AB6-B0B2-972CB5A6AAB1}" type="pres">
      <dgm:prSet presAssocID="{29865AD4-9927-4716-9BC4-76E765E1D992}" presName="parentText" presStyleLbl="node1" presStyleIdx="2" presStyleCnt="12">
        <dgm:presLayoutVars>
          <dgm:chMax val="0"/>
          <dgm:bulletEnabled val="1"/>
        </dgm:presLayoutVars>
      </dgm:prSet>
      <dgm:spPr/>
    </dgm:pt>
    <dgm:pt modelId="{0FC2F25B-A2D0-459D-9849-4BAB7C5CB9EC}" type="pres">
      <dgm:prSet presAssocID="{3F79AED3-CE92-4C96-9DE1-55C24E91F041}" presName="spacer" presStyleCnt="0"/>
      <dgm:spPr/>
    </dgm:pt>
    <dgm:pt modelId="{03EDBBFF-6C8E-4A68-8D2D-758BD4FF2442}" type="pres">
      <dgm:prSet presAssocID="{9CEA6CCA-FE85-4B23-869C-590D7C57DE16}" presName="parentText" presStyleLbl="node1" presStyleIdx="3" presStyleCnt="12">
        <dgm:presLayoutVars>
          <dgm:chMax val="0"/>
          <dgm:bulletEnabled val="1"/>
        </dgm:presLayoutVars>
      </dgm:prSet>
      <dgm:spPr/>
    </dgm:pt>
    <dgm:pt modelId="{2842EA67-499B-4748-9581-1E876485F8FE}" type="pres">
      <dgm:prSet presAssocID="{F2CBE6B0-E1CB-425C-9E24-01ADBB677AAD}" presName="spacer" presStyleCnt="0"/>
      <dgm:spPr/>
    </dgm:pt>
    <dgm:pt modelId="{4C553064-7FA7-457D-8AFD-DFFFF627E688}" type="pres">
      <dgm:prSet presAssocID="{9F5CDC4C-8DB6-4DDF-A401-D9906515E93C}" presName="parentText" presStyleLbl="node1" presStyleIdx="4" presStyleCnt="12">
        <dgm:presLayoutVars>
          <dgm:chMax val="0"/>
          <dgm:bulletEnabled val="1"/>
        </dgm:presLayoutVars>
      </dgm:prSet>
      <dgm:spPr/>
    </dgm:pt>
    <dgm:pt modelId="{42A73891-954A-4B73-85D5-94382C34DD72}" type="pres">
      <dgm:prSet presAssocID="{06F1F298-3125-487C-8299-4D5CE4467844}" presName="spacer" presStyleCnt="0"/>
      <dgm:spPr/>
    </dgm:pt>
    <dgm:pt modelId="{BB71FDB9-E43E-4F5E-B49D-45073CD5AAFD}" type="pres">
      <dgm:prSet presAssocID="{572001BD-34D0-4BB5-846B-8AE576DE1C07}" presName="parentText" presStyleLbl="node1" presStyleIdx="5" presStyleCnt="12">
        <dgm:presLayoutVars>
          <dgm:chMax val="0"/>
          <dgm:bulletEnabled val="1"/>
        </dgm:presLayoutVars>
      </dgm:prSet>
      <dgm:spPr/>
    </dgm:pt>
    <dgm:pt modelId="{38315A94-3CCB-4A1C-8B19-360FD191E95C}" type="pres">
      <dgm:prSet presAssocID="{302DEC4F-4001-4922-A09D-71ED408BCC81}" presName="spacer" presStyleCnt="0"/>
      <dgm:spPr/>
    </dgm:pt>
    <dgm:pt modelId="{06FA3F9F-C3CA-4871-B159-62D1B3310997}" type="pres">
      <dgm:prSet presAssocID="{423D594A-40AD-4745-B26A-AC050317F13F}" presName="parentText" presStyleLbl="node1" presStyleIdx="6" presStyleCnt="12">
        <dgm:presLayoutVars>
          <dgm:chMax val="0"/>
          <dgm:bulletEnabled val="1"/>
        </dgm:presLayoutVars>
      </dgm:prSet>
      <dgm:spPr/>
    </dgm:pt>
    <dgm:pt modelId="{B2EBDCEB-737C-481B-B0DE-FE6165603471}" type="pres">
      <dgm:prSet presAssocID="{DBD835E1-88D6-4335-8D27-D79D584F77EF}" presName="spacer" presStyleCnt="0"/>
      <dgm:spPr/>
    </dgm:pt>
    <dgm:pt modelId="{6C267FF0-E16D-4656-BB44-BCD17C138DEA}" type="pres">
      <dgm:prSet presAssocID="{00A77796-4634-438F-A626-B836A2224039}" presName="parentText" presStyleLbl="node1" presStyleIdx="7" presStyleCnt="12">
        <dgm:presLayoutVars>
          <dgm:chMax val="0"/>
          <dgm:bulletEnabled val="1"/>
        </dgm:presLayoutVars>
      </dgm:prSet>
      <dgm:spPr/>
    </dgm:pt>
    <dgm:pt modelId="{1E2F2488-1551-4A66-9B19-067E5D4F62CF}" type="pres">
      <dgm:prSet presAssocID="{952131A3-726B-4C59-A5EF-2B34C6D59ED9}" presName="spacer" presStyleCnt="0"/>
      <dgm:spPr/>
    </dgm:pt>
    <dgm:pt modelId="{8DA99067-F772-480C-B274-DF46500A0023}" type="pres">
      <dgm:prSet presAssocID="{59FA8CD0-B281-429A-93F7-B75B09A23925}" presName="parentText" presStyleLbl="node1" presStyleIdx="8" presStyleCnt="12">
        <dgm:presLayoutVars>
          <dgm:chMax val="0"/>
          <dgm:bulletEnabled val="1"/>
        </dgm:presLayoutVars>
      </dgm:prSet>
      <dgm:spPr/>
    </dgm:pt>
    <dgm:pt modelId="{5FC84680-5FE8-47DB-A499-0392D1468124}" type="pres">
      <dgm:prSet presAssocID="{F6BC57C4-49F2-453B-A0EE-39AB4F63CF91}" presName="spacer" presStyleCnt="0"/>
      <dgm:spPr/>
    </dgm:pt>
    <dgm:pt modelId="{095F51B5-77EC-44B7-8E02-30086EDDFA1A}" type="pres">
      <dgm:prSet presAssocID="{659D2C00-087B-4013-8F8C-35B573CD6BC9}" presName="parentText" presStyleLbl="node1" presStyleIdx="9" presStyleCnt="12">
        <dgm:presLayoutVars>
          <dgm:chMax val="0"/>
          <dgm:bulletEnabled val="1"/>
        </dgm:presLayoutVars>
      </dgm:prSet>
      <dgm:spPr/>
    </dgm:pt>
    <dgm:pt modelId="{6957B25C-5C63-4C08-876F-7FF29F544478}" type="pres">
      <dgm:prSet presAssocID="{51736FC5-6D26-4EE6-9BE0-E2689F3FA6DE}" presName="spacer" presStyleCnt="0"/>
      <dgm:spPr/>
    </dgm:pt>
    <dgm:pt modelId="{8CFDF621-BC15-4F35-8839-7FCFA0BADF68}" type="pres">
      <dgm:prSet presAssocID="{164830B0-B0E6-A04E-BBB4-EE86738858A6}" presName="parentText" presStyleLbl="node1" presStyleIdx="10" presStyleCnt="12">
        <dgm:presLayoutVars>
          <dgm:chMax val="0"/>
          <dgm:bulletEnabled val="1"/>
        </dgm:presLayoutVars>
      </dgm:prSet>
      <dgm:spPr/>
    </dgm:pt>
    <dgm:pt modelId="{2D315F7C-F2C4-464C-8C44-C32788E7BB18}" type="pres">
      <dgm:prSet presAssocID="{907E41C3-A8AC-194A-B64D-676351C70A86}" presName="spacer" presStyleCnt="0"/>
      <dgm:spPr/>
    </dgm:pt>
    <dgm:pt modelId="{FF4AC297-6DE6-4742-9971-80D106EA0CFA}" type="pres">
      <dgm:prSet presAssocID="{2A9DD7BB-E1B4-4731-A066-1308F21D5B19}" presName="parentText" presStyleLbl="node1" presStyleIdx="11" presStyleCnt="12">
        <dgm:presLayoutVars>
          <dgm:chMax val="0"/>
          <dgm:bulletEnabled val="1"/>
        </dgm:presLayoutVars>
      </dgm:prSet>
      <dgm:spPr/>
    </dgm:pt>
  </dgm:ptLst>
  <dgm:cxnLst>
    <dgm:cxn modelId="{573AE80A-DA31-4DD7-A7A5-6265144B1CC2}" type="presOf" srcId="{164830B0-B0E6-A04E-BBB4-EE86738858A6}" destId="{8CFDF621-BC15-4F35-8839-7FCFA0BADF68}" srcOrd="0" destOrd="0" presId="urn:microsoft.com/office/officeart/2005/8/layout/vList2"/>
    <dgm:cxn modelId="{000C6634-54AA-48DA-84F4-449A2CADEA83}" srcId="{639086B1-8A08-4908-A0B2-87B8590C6FEE}" destId="{C81D8AF6-ADBB-4128-85E4-3AA441AAF0ED}" srcOrd="0" destOrd="0" parTransId="{D54DC56A-73E6-40A1-A0AE-3F059B18F686}" sibTransId="{35FE2A65-543A-47BC-B78E-AB27268BE1F4}"/>
    <dgm:cxn modelId="{B8F93C44-2913-4039-9136-9F7A3F769A79}" type="presOf" srcId="{2A9DD7BB-E1B4-4731-A066-1308F21D5B19}" destId="{FF4AC297-6DE6-4742-9971-80D106EA0CFA}" srcOrd="0" destOrd="0" presId="urn:microsoft.com/office/officeart/2005/8/layout/vList2"/>
    <dgm:cxn modelId="{41E83945-F2E0-499B-855B-DD1DCB65F9AD}" srcId="{639086B1-8A08-4908-A0B2-87B8590C6FEE}" destId="{423D594A-40AD-4745-B26A-AC050317F13F}" srcOrd="6" destOrd="0" parTransId="{8BF3E29B-F4FD-4FCF-BCD7-4CF608E48ADB}" sibTransId="{DBD835E1-88D6-4335-8D27-D79D584F77EF}"/>
    <dgm:cxn modelId="{C9C2E046-7E26-430D-AEF6-C82E7A5C662D}" type="presOf" srcId="{59FA8CD0-B281-429A-93F7-B75B09A23925}" destId="{8DA99067-F772-480C-B274-DF46500A0023}" srcOrd="0" destOrd="0" presId="urn:microsoft.com/office/officeart/2005/8/layout/vList2"/>
    <dgm:cxn modelId="{B8732568-A409-4370-BDC0-A2FACB5C15E8}" srcId="{639086B1-8A08-4908-A0B2-87B8590C6FEE}" destId="{F6FCC8B9-BC30-4AB3-93AE-5E6D1F05A379}" srcOrd="1" destOrd="0" parTransId="{E7BEFB96-5C62-4DDF-9A4C-A4BF5B31A1E2}" sibTransId="{605916A8-B0CB-4210-B2AB-6707484A3AF4}"/>
    <dgm:cxn modelId="{ADC7386F-88C7-4391-9791-989637B37E56}" type="presOf" srcId="{F6FCC8B9-BC30-4AB3-93AE-5E6D1F05A379}" destId="{979D8F44-15A4-48ED-8695-1AC2C59CE7BC}" srcOrd="0" destOrd="0" presId="urn:microsoft.com/office/officeart/2005/8/layout/vList2"/>
    <dgm:cxn modelId="{BE082E50-B2DF-4EEE-A3C7-69C018B78B8B}" srcId="{639086B1-8A08-4908-A0B2-87B8590C6FEE}" destId="{9CEA6CCA-FE85-4B23-869C-590D7C57DE16}" srcOrd="3" destOrd="0" parTransId="{B5679D4F-0615-4180-BECD-FE8093326B98}" sibTransId="{F2CBE6B0-E1CB-425C-9E24-01ADBB677AAD}"/>
    <dgm:cxn modelId="{FFA57C54-748D-407F-BE97-667F2B740282}" type="presOf" srcId="{9F5CDC4C-8DB6-4DDF-A401-D9906515E93C}" destId="{4C553064-7FA7-457D-8AFD-DFFFF627E688}" srcOrd="0" destOrd="0" presId="urn:microsoft.com/office/officeart/2005/8/layout/vList2"/>
    <dgm:cxn modelId="{E605C37D-9D16-4F6C-B500-9E01CDC28A63}" srcId="{639086B1-8A08-4908-A0B2-87B8590C6FEE}" destId="{59FA8CD0-B281-429A-93F7-B75B09A23925}" srcOrd="8" destOrd="0" parTransId="{B67F23F2-743D-496F-BD97-1A10788C41F8}" sibTransId="{F6BC57C4-49F2-453B-A0EE-39AB4F63CF91}"/>
    <dgm:cxn modelId="{702C8486-BB51-4D08-8885-5C926D0C1793}" type="presOf" srcId="{9CEA6CCA-FE85-4B23-869C-590D7C57DE16}" destId="{03EDBBFF-6C8E-4A68-8D2D-758BD4FF2442}" srcOrd="0" destOrd="0" presId="urn:microsoft.com/office/officeart/2005/8/layout/vList2"/>
    <dgm:cxn modelId="{D8B9EB88-C2C0-4A01-A1DC-1152F3FE5FC4}" srcId="{639086B1-8A08-4908-A0B2-87B8590C6FEE}" destId="{9F5CDC4C-8DB6-4DDF-A401-D9906515E93C}" srcOrd="4" destOrd="0" parTransId="{B6314A7C-58DE-4A76-B09A-5E9A832288AB}" sibTransId="{06F1F298-3125-487C-8299-4D5CE4467844}"/>
    <dgm:cxn modelId="{88863D8A-4AE5-48FF-AD70-712377F42907}" type="presOf" srcId="{C81D8AF6-ADBB-4128-85E4-3AA441AAF0ED}" destId="{CA40DCA1-BD4E-40C8-9B57-ED1A98B0D6CC}" srcOrd="0" destOrd="0" presId="urn:microsoft.com/office/officeart/2005/8/layout/vList2"/>
    <dgm:cxn modelId="{F23FA89D-CFB1-46CB-AAF9-CEAB8823CC69}" type="presOf" srcId="{572001BD-34D0-4BB5-846B-8AE576DE1C07}" destId="{BB71FDB9-E43E-4F5E-B49D-45073CD5AAFD}" srcOrd="0" destOrd="0" presId="urn:microsoft.com/office/officeart/2005/8/layout/vList2"/>
    <dgm:cxn modelId="{DABC5A9F-3D7C-6F49-B58A-E97093904C8A}" srcId="{639086B1-8A08-4908-A0B2-87B8590C6FEE}" destId="{164830B0-B0E6-A04E-BBB4-EE86738858A6}" srcOrd="10" destOrd="0" parTransId="{BE87CA05-C44C-8242-9E72-0E4E866F3006}" sibTransId="{907E41C3-A8AC-194A-B64D-676351C70A86}"/>
    <dgm:cxn modelId="{9F2C54A6-7C8F-4E6F-B0A9-1E106442BDFD}" type="presOf" srcId="{659D2C00-087B-4013-8F8C-35B573CD6BC9}" destId="{095F51B5-77EC-44B7-8E02-30086EDDFA1A}" srcOrd="0" destOrd="0" presId="urn:microsoft.com/office/officeart/2005/8/layout/vList2"/>
    <dgm:cxn modelId="{F3ABE4C9-AC3A-4D6B-B36A-14C7682AE50D}" type="presOf" srcId="{00A77796-4634-438F-A626-B836A2224039}" destId="{6C267FF0-E16D-4656-BB44-BCD17C138DEA}" srcOrd="0" destOrd="0" presId="urn:microsoft.com/office/officeart/2005/8/layout/vList2"/>
    <dgm:cxn modelId="{D906C1CD-824F-4B8F-BF70-D198554BD799}" srcId="{639086B1-8A08-4908-A0B2-87B8590C6FEE}" destId="{2A9DD7BB-E1B4-4731-A066-1308F21D5B19}" srcOrd="11" destOrd="0" parTransId="{E232B32D-AF2D-4A6B-9635-46412A5A7DE0}" sibTransId="{F5A99C39-6B3F-4AA5-AEB4-A99AF25291AE}"/>
    <dgm:cxn modelId="{A308DCDC-580B-4955-949F-94D07C834D12}" srcId="{639086B1-8A08-4908-A0B2-87B8590C6FEE}" destId="{659D2C00-087B-4013-8F8C-35B573CD6BC9}" srcOrd="9" destOrd="0" parTransId="{93CA461C-01AF-4891-90C8-B33285DB5B3A}" sibTransId="{51736FC5-6D26-4EE6-9BE0-E2689F3FA6DE}"/>
    <dgm:cxn modelId="{736C92E7-3B80-4236-B7DD-4E0068C82125}" srcId="{639086B1-8A08-4908-A0B2-87B8590C6FEE}" destId="{572001BD-34D0-4BB5-846B-8AE576DE1C07}" srcOrd="5" destOrd="0" parTransId="{CB904CEF-595C-4688-8391-23B389E709D0}" sibTransId="{302DEC4F-4001-4922-A09D-71ED408BCC81}"/>
    <dgm:cxn modelId="{94440BE9-DA7E-4FA7-A5E6-4C0C53C9070D}" srcId="{639086B1-8A08-4908-A0B2-87B8590C6FEE}" destId="{00A77796-4634-438F-A626-B836A2224039}" srcOrd="7" destOrd="0" parTransId="{5CF163C8-59FD-4583-9709-79FA8D4B7C8F}" sibTransId="{952131A3-726B-4C59-A5EF-2B34C6D59ED9}"/>
    <dgm:cxn modelId="{146B87F3-C324-420D-A86D-63CA60EEC083}" type="presOf" srcId="{29865AD4-9927-4716-9BC4-76E765E1D992}" destId="{4E6670F0-CB5E-4AB6-B0B2-972CB5A6AAB1}" srcOrd="0" destOrd="0" presId="urn:microsoft.com/office/officeart/2005/8/layout/vList2"/>
    <dgm:cxn modelId="{6D6A81FB-C45F-49ED-A7D7-D28C27414724}" srcId="{639086B1-8A08-4908-A0B2-87B8590C6FEE}" destId="{29865AD4-9927-4716-9BC4-76E765E1D992}" srcOrd="2" destOrd="0" parTransId="{81EA37B7-FE39-47CF-A48F-2F4923BBE28E}" sibTransId="{3F79AED3-CE92-4C96-9DE1-55C24E91F041}"/>
    <dgm:cxn modelId="{0440E4FB-0B4C-40AF-A959-86E24DBF901A}" type="presOf" srcId="{423D594A-40AD-4745-B26A-AC050317F13F}" destId="{06FA3F9F-C3CA-4871-B159-62D1B3310997}" srcOrd="0" destOrd="0" presId="urn:microsoft.com/office/officeart/2005/8/layout/vList2"/>
    <dgm:cxn modelId="{C0881AFC-447B-4AE0-839D-BB63C2F6BB29}" type="presOf" srcId="{639086B1-8A08-4908-A0B2-87B8590C6FEE}" destId="{731B552B-FDA4-4E1D-95C0-1CB4EAB96312}" srcOrd="0" destOrd="0" presId="urn:microsoft.com/office/officeart/2005/8/layout/vList2"/>
    <dgm:cxn modelId="{8B9D8C3C-A576-401C-B57A-5E9AE93DC832}" type="presParOf" srcId="{731B552B-FDA4-4E1D-95C0-1CB4EAB96312}" destId="{CA40DCA1-BD4E-40C8-9B57-ED1A98B0D6CC}" srcOrd="0" destOrd="0" presId="urn:microsoft.com/office/officeart/2005/8/layout/vList2"/>
    <dgm:cxn modelId="{0EF3211A-5D48-4B9C-BCA5-D5692C195238}" type="presParOf" srcId="{731B552B-FDA4-4E1D-95C0-1CB4EAB96312}" destId="{94C5D13B-B83B-42AA-A25A-2C5DFE6EBF64}" srcOrd="1" destOrd="0" presId="urn:microsoft.com/office/officeart/2005/8/layout/vList2"/>
    <dgm:cxn modelId="{5F182616-351A-4F8B-9003-83B60124D8DF}" type="presParOf" srcId="{731B552B-FDA4-4E1D-95C0-1CB4EAB96312}" destId="{979D8F44-15A4-48ED-8695-1AC2C59CE7BC}" srcOrd="2" destOrd="0" presId="urn:microsoft.com/office/officeart/2005/8/layout/vList2"/>
    <dgm:cxn modelId="{777E5146-4DC4-4848-8300-50A048DDDC80}" type="presParOf" srcId="{731B552B-FDA4-4E1D-95C0-1CB4EAB96312}" destId="{8AD1CCE4-6BF7-4112-8E64-4FC7A192BCCD}" srcOrd="3" destOrd="0" presId="urn:microsoft.com/office/officeart/2005/8/layout/vList2"/>
    <dgm:cxn modelId="{3C7AA972-F6C9-4FE6-9BAA-F48E8EC41BDC}" type="presParOf" srcId="{731B552B-FDA4-4E1D-95C0-1CB4EAB96312}" destId="{4E6670F0-CB5E-4AB6-B0B2-972CB5A6AAB1}" srcOrd="4" destOrd="0" presId="urn:microsoft.com/office/officeart/2005/8/layout/vList2"/>
    <dgm:cxn modelId="{85BF9802-E581-4A0E-B33F-F575EEB225FF}" type="presParOf" srcId="{731B552B-FDA4-4E1D-95C0-1CB4EAB96312}" destId="{0FC2F25B-A2D0-459D-9849-4BAB7C5CB9EC}" srcOrd="5" destOrd="0" presId="urn:microsoft.com/office/officeart/2005/8/layout/vList2"/>
    <dgm:cxn modelId="{115AB423-DA00-4015-89E5-DC5A2B8BEC48}" type="presParOf" srcId="{731B552B-FDA4-4E1D-95C0-1CB4EAB96312}" destId="{03EDBBFF-6C8E-4A68-8D2D-758BD4FF2442}" srcOrd="6" destOrd="0" presId="urn:microsoft.com/office/officeart/2005/8/layout/vList2"/>
    <dgm:cxn modelId="{6945B59E-FCB7-4D7E-9D8D-923B2D4CF388}" type="presParOf" srcId="{731B552B-FDA4-4E1D-95C0-1CB4EAB96312}" destId="{2842EA67-499B-4748-9581-1E876485F8FE}" srcOrd="7" destOrd="0" presId="urn:microsoft.com/office/officeart/2005/8/layout/vList2"/>
    <dgm:cxn modelId="{73493299-2E35-47BF-9903-B9052948B58E}" type="presParOf" srcId="{731B552B-FDA4-4E1D-95C0-1CB4EAB96312}" destId="{4C553064-7FA7-457D-8AFD-DFFFF627E688}" srcOrd="8" destOrd="0" presId="urn:microsoft.com/office/officeart/2005/8/layout/vList2"/>
    <dgm:cxn modelId="{799495D5-4698-46FE-AB8D-245E52966928}" type="presParOf" srcId="{731B552B-FDA4-4E1D-95C0-1CB4EAB96312}" destId="{42A73891-954A-4B73-85D5-94382C34DD72}" srcOrd="9" destOrd="0" presId="urn:microsoft.com/office/officeart/2005/8/layout/vList2"/>
    <dgm:cxn modelId="{544AA463-7F89-4CBA-863C-2A2E1EF70437}" type="presParOf" srcId="{731B552B-FDA4-4E1D-95C0-1CB4EAB96312}" destId="{BB71FDB9-E43E-4F5E-B49D-45073CD5AAFD}" srcOrd="10" destOrd="0" presId="urn:microsoft.com/office/officeart/2005/8/layout/vList2"/>
    <dgm:cxn modelId="{87A3F255-E2C2-4D98-B35C-B98FAC78434C}" type="presParOf" srcId="{731B552B-FDA4-4E1D-95C0-1CB4EAB96312}" destId="{38315A94-3CCB-4A1C-8B19-360FD191E95C}" srcOrd="11" destOrd="0" presId="urn:microsoft.com/office/officeart/2005/8/layout/vList2"/>
    <dgm:cxn modelId="{81802CCA-9997-471A-B35F-060B33E186BF}" type="presParOf" srcId="{731B552B-FDA4-4E1D-95C0-1CB4EAB96312}" destId="{06FA3F9F-C3CA-4871-B159-62D1B3310997}" srcOrd="12" destOrd="0" presId="urn:microsoft.com/office/officeart/2005/8/layout/vList2"/>
    <dgm:cxn modelId="{CADCCBD6-1E8B-4BAA-871B-22A8B7E217FC}" type="presParOf" srcId="{731B552B-FDA4-4E1D-95C0-1CB4EAB96312}" destId="{B2EBDCEB-737C-481B-B0DE-FE6165603471}" srcOrd="13" destOrd="0" presId="urn:microsoft.com/office/officeart/2005/8/layout/vList2"/>
    <dgm:cxn modelId="{8543B113-1EC4-41CA-A570-570EE8B83F8D}" type="presParOf" srcId="{731B552B-FDA4-4E1D-95C0-1CB4EAB96312}" destId="{6C267FF0-E16D-4656-BB44-BCD17C138DEA}" srcOrd="14" destOrd="0" presId="urn:microsoft.com/office/officeart/2005/8/layout/vList2"/>
    <dgm:cxn modelId="{7F919836-1CA9-4DB5-8737-CC55B547AD3D}" type="presParOf" srcId="{731B552B-FDA4-4E1D-95C0-1CB4EAB96312}" destId="{1E2F2488-1551-4A66-9B19-067E5D4F62CF}" srcOrd="15" destOrd="0" presId="urn:microsoft.com/office/officeart/2005/8/layout/vList2"/>
    <dgm:cxn modelId="{E7C63249-7F66-40AE-92D2-C9ABB884D1C6}" type="presParOf" srcId="{731B552B-FDA4-4E1D-95C0-1CB4EAB96312}" destId="{8DA99067-F772-480C-B274-DF46500A0023}" srcOrd="16" destOrd="0" presId="urn:microsoft.com/office/officeart/2005/8/layout/vList2"/>
    <dgm:cxn modelId="{BB1D9CEE-637D-4B7E-BB5B-2768EEBB63A0}" type="presParOf" srcId="{731B552B-FDA4-4E1D-95C0-1CB4EAB96312}" destId="{5FC84680-5FE8-47DB-A499-0392D1468124}" srcOrd="17" destOrd="0" presId="urn:microsoft.com/office/officeart/2005/8/layout/vList2"/>
    <dgm:cxn modelId="{A751EA90-6CB4-4DBE-A9F7-C599731BD028}" type="presParOf" srcId="{731B552B-FDA4-4E1D-95C0-1CB4EAB96312}" destId="{095F51B5-77EC-44B7-8E02-30086EDDFA1A}" srcOrd="18" destOrd="0" presId="urn:microsoft.com/office/officeart/2005/8/layout/vList2"/>
    <dgm:cxn modelId="{1D15CC42-6A9E-4C24-A201-504FF875F6C9}" type="presParOf" srcId="{731B552B-FDA4-4E1D-95C0-1CB4EAB96312}" destId="{6957B25C-5C63-4C08-876F-7FF29F544478}" srcOrd="19" destOrd="0" presId="urn:microsoft.com/office/officeart/2005/8/layout/vList2"/>
    <dgm:cxn modelId="{B411222F-1931-4704-8F45-CA1164F9B48C}" type="presParOf" srcId="{731B552B-FDA4-4E1D-95C0-1CB4EAB96312}" destId="{8CFDF621-BC15-4F35-8839-7FCFA0BADF68}" srcOrd="20" destOrd="0" presId="urn:microsoft.com/office/officeart/2005/8/layout/vList2"/>
    <dgm:cxn modelId="{B77707ED-B31A-4A96-B351-D149EC5C3815}" type="presParOf" srcId="{731B552B-FDA4-4E1D-95C0-1CB4EAB96312}" destId="{2D315F7C-F2C4-464C-8C44-C32788E7BB18}" srcOrd="21" destOrd="0" presId="urn:microsoft.com/office/officeart/2005/8/layout/vList2"/>
    <dgm:cxn modelId="{97CFC1B7-A544-486F-A8DE-65044DD5FC45}" type="presParOf" srcId="{731B552B-FDA4-4E1D-95C0-1CB4EAB96312}" destId="{FF4AC297-6DE6-4742-9971-80D106EA0CFA}" srcOrd="2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0DCA1-BD4E-40C8-9B57-ED1A98B0D6CC}">
      <dsp:nvSpPr>
        <dsp:cNvPr id="0" name=""/>
        <dsp:cNvSpPr/>
      </dsp:nvSpPr>
      <dsp:spPr>
        <a:xfrm>
          <a:off x="0" y="93464"/>
          <a:ext cx="6526902"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Calibri"/>
              <a:cs typeface="Calibri"/>
            </a:rPr>
            <a:t>Year in Review – Selena M.</a:t>
          </a:r>
        </a:p>
      </dsp:txBody>
      <dsp:txXfrm>
        <a:off x="18734" y="112198"/>
        <a:ext cx="6489434" cy="346292"/>
      </dsp:txXfrm>
    </dsp:sp>
    <dsp:sp modelId="{979D8F44-15A4-48ED-8695-1AC2C59CE7BC}">
      <dsp:nvSpPr>
        <dsp:cNvPr id="0" name=""/>
        <dsp:cNvSpPr/>
      </dsp:nvSpPr>
      <dsp:spPr>
        <a:xfrm>
          <a:off x="0" y="523304"/>
          <a:ext cx="6526902"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Calibri"/>
              <a:cs typeface="Calibri"/>
            </a:rPr>
            <a:t>Heritage, History &amp; Health Observances – Yvette T.</a:t>
          </a:r>
        </a:p>
      </dsp:txBody>
      <dsp:txXfrm>
        <a:off x="18734" y="542038"/>
        <a:ext cx="6489434" cy="346292"/>
      </dsp:txXfrm>
    </dsp:sp>
    <dsp:sp modelId="{4E6670F0-CB5E-4AB6-B0B2-972CB5A6AAB1}">
      <dsp:nvSpPr>
        <dsp:cNvPr id="0" name=""/>
        <dsp:cNvSpPr/>
      </dsp:nvSpPr>
      <dsp:spPr>
        <a:xfrm>
          <a:off x="0" y="953144"/>
          <a:ext cx="6526902"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latin typeface="Calibri"/>
              <a:cs typeface="Calibri"/>
            </a:rPr>
            <a:t>Relias Update – Sylvia S.</a:t>
          </a:r>
          <a:endParaRPr lang="en-US" sz="1600" b="1" kern="1200"/>
        </a:p>
      </dsp:txBody>
      <dsp:txXfrm>
        <a:off x="18734" y="971878"/>
        <a:ext cx="6489434" cy="346292"/>
      </dsp:txXfrm>
    </dsp:sp>
    <dsp:sp modelId="{03EDBBFF-6C8E-4A68-8D2D-758BD4FF2442}">
      <dsp:nvSpPr>
        <dsp:cNvPr id="0" name=""/>
        <dsp:cNvSpPr/>
      </dsp:nvSpPr>
      <dsp:spPr>
        <a:xfrm>
          <a:off x="0" y="1382984"/>
          <a:ext cx="6526902"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Calibri"/>
              <a:cs typeface="Calibri"/>
            </a:rPr>
            <a:t>Brain Bites –  AZ Center for Change – Jodi S.</a:t>
          </a:r>
        </a:p>
      </dsp:txBody>
      <dsp:txXfrm>
        <a:off x="18734" y="1401718"/>
        <a:ext cx="6489434" cy="346292"/>
      </dsp:txXfrm>
    </dsp:sp>
    <dsp:sp modelId="{4C553064-7FA7-457D-8AFD-DFFFF627E688}">
      <dsp:nvSpPr>
        <dsp:cNvPr id="0" name=""/>
        <dsp:cNvSpPr/>
      </dsp:nvSpPr>
      <dsp:spPr>
        <a:xfrm>
          <a:off x="0" y="1812824"/>
          <a:ext cx="6526902"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Calibri"/>
              <a:cs typeface="Calibri"/>
            </a:rPr>
            <a:t>P-WFDP Reminder &amp; Workshops – Selena M.</a:t>
          </a:r>
        </a:p>
      </dsp:txBody>
      <dsp:txXfrm>
        <a:off x="18734" y="1831558"/>
        <a:ext cx="6489434" cy="346292"/>
      </dsp:txXfrm>
    </dsp:sp>
    <dsp:sp modelId="{BB71FDB9-E43E-4F5E-B49D-45073CD5AAFD}">
      <dsp:nvSpPr>
        <dsp:cNvPr id="0" name=""/>
        <dsp:cNvSpPr/>
      </dsp:nvSpPr>
      <dsp:spPr>
        <a:xfrm>
          <a:off x="0" y="2242664"/>
          <a:ext cx="6526902"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Calibri"/>
              <a:cs typeface="Calibri"/>
            </a:rPr>
            <a:t>Legacy Spotlight – Sarah H.</a:t>
          </a:r>
        </a:p>
      </dsp:txBody>
      <dsp:txXfrm>
        <a:off x="18734" y="2261398"/>
        <a:ext cx="6489434" cy="346292"/>
      </dsp:txXfrm>
    </dsp:sp>
    <dsp:sp modelId="{06FA3F9F-C3CA-4871-B159-62D1B3310997}">
      <dsp:nvSpPr>
        <dsp:cNvPr id="0" name=""/>
        <dsp:cNvSpPr/>
      </dsp:nvSpPr>
      <dsp:spPr>
        <a:xfrm>
          <a:off x="0" y="2672504"/>
          <a:ext cx="6526902"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Calibri"/>
              <a:cs typeface="Calibri"/>
            </a:rPr>
            <a:t>AHWGMA – Layla B.</a:t>
          </a:r>
        </a:p>
      </dsp:txBody>
      <dsp:txXfrm>
        <a:off x="18734" y="2691238"/>
        <a:ext cx="6489434" cy="346292"/>
      </dsp:txXfrm>
    </dsp:sp>
    <dsp:sp modelId="{6C267FF0-E16D-4656-BB44-BCD17C138DEA}">
      <dsp:nvSpPr>
        <dsp:cNvPr id="0" name=""/>
        <dsp:cNvSpPr/>
      </dsp:nvSpPr>
      <dsp:spPr>
        <a:xfrm>
          <a:off x="0" y="3102344"/>
          <a:ext cx="6526902"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Calibri"/>
              <a:cs typeface="Calibri"/>
            </a:rPr>
            <a:t>Child and Family Team/ Competency Evaluation Tool Updates – Layla B.</a:t>
          </a:r>
        </a:p>
      </dsp:txBody>
      <dsp:txXfrm>
        <a:off x="18734" y="3121078"/>
        <a:ext cx="6489434" cy="346292"/>
      </dsp:txXfrm>
    </dsp:sp>
    <dsp:sp modelId="{8DA99067-F772-480C-B274-DF46500A0023}">
      <dsp:nvSpPr>
        <dsp:cNvPr id="0" name=""/>
        <dsp:cNvSpPr/>
      </dsp:nvSpPr>
      <dsp:spPr>
        <a:xfrm>
          <a:off x="0" y="3532184"/>
          <a:ext cx="6526902"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Calibri"/>
              <a:cs typeface="Calibri"/>
            </a:rPr>
            <a:t>Pipeline – Kate L.</a:t>
          </a:r>
        </a:p>
      </dsp:txBody>
      <dsp:txXfrm>
        <a:off x="18734" y="3550918"/>
        <a:ext cx="6489434" cy="346292"/>
      </dsp:txXfrm>
    </dsp:sp>
    <dsp:sp modelId="{095F51B5-77EC-44B7-8E02-30086EDDFA1A}">
      <dsp:nvSpPr>
        <dsp:cNvPr id="0" name=""/>
        <dsp:cNvSpPr/>
      </dsp:nvSpPr>
      <dsp:spPr>
        <a:xfrm>
          <a:off x="0" y="3962024"/>
          <a:ext cx="6526902"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Calibri"/>
              <a:ea typeface="Calibri"/>
              <a:cs typeface="Calibri"/>
            </a:rPr>
            <a:t>Quarterly Reporting – </a:t>
          </a:r>
          <a:r>
            <a:rPr lang="en-US" sz="1600" b="1" kern="1200">
              <a:latin typeface="Calibri"/>
              <a:cs typeface="Calibri"/>
            </a:rPr>
            <a:t>Selena M.</a:t>
          </a:r>
          <a:endParaRPr lang="en-US" sz="1600" b="1" kern="1200"/>
        </a:p>
      </dsp:txBody>
      <dsp:txXfrm>
        <a:off x="18734" y="3980758"/>
        <a:ext cx="6489434" cy="346292"/>
      </dsp:txXfrm>
    </dsp:sp>
    <dsp:sp modelId="{8CFDF621-BC15-4F35-8839-7FCFA0BADF68}">
      <dsp:nvSpPr>
        <dsp:cNvPr id="0" name=""/>
        <dsp:cNvSpPr/>
      </dsp:nvSpPr>
      <dsp:spPr>
        <a:xfrm>
          <a:off x="0" y="4391864"/>
          <a:ext cx="6526902"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Calibri"/>
              <a:ea typeface="Calibri"/>
              <a:cs typeface="Calibri"/>
            </a:rPr>
            <a:t>Best Practices in WFD  – Yvette T.</a:t>
          </a:r>
        </a:p>
      </dsp:txBody>
      <dsp:txXfrm>
        <a:off x="18734" y="4410598"/>
        <a:ext cx="6489434" cy="346292"/>
      </dsp:txXfrm>
    </dsp:sp>
    <dsp:sp modelId="{FF4AC297-6DE6-4742-9971-80D106EA0CFA}">
      <dsp:nvSpPr>
        <dsp:cNvPr id="0" name=""/>
        <dsp:cNvSpPr/>
      </dsp:nvSpPr>
      <dsp:spPr>
        <a:xfrm>
          <a:off x="0" y="4821704"/>
          <a:ext cx="6526902" cy="3837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a:latin typeface="Calibri"/>
              <a:ea typeface="Calibri"/>
              <a:cs typeface="Calibri"/>
            </a:rPr>
            <a:t>Reminders &amp; Resources (</a:t>
          </a:r>
          <a:r>
            <a:rPr lang="en-US" sz="1600" b="1" kern="1200" err="1">
              <a:latin typeface="Calibri"/>
              <a:ea typeface="Calibri"/>
              <a:cs typeface="Calibri"/>
            </a:rPr>
            <a:t>RnR</a:t>
          </a:r>
          <a:r>
            <a:rPr lang="en-US" sz="1600" b="1" kern="1200">
              <a:latin typeface="Calibri"/>
              <a:ea typeface="Calibri"/>
              <a:cs typeface="Calibri"/>
            </a:rPr>
            <a:t>) – Yvette T.</a:t>
          </a:r>
        </a:p>
      </dsp:txBody>
      <dsp:txXfrm>
        <a:off x="18734" y="4840438"/>
        <a:ext cx="6489434"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2B920FA8-C323-462D-86E7-EC59C40B420B}" type="datetime1">
              <a:rPr lang="en-US"/>
              <a:pPr lvl="0"/>
              <a:t>1/12/2024</a:t>
            </a:fld>
            <a:endParaRPr lang="en-US"/>
          </a:p>
        </p:txBody>
      </p:sp>
      <p:sp>
        <p:nvSpPr>
          <p:cNvPr id="4" name="Slide Image Placeholder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D8934297-191C-4E6D-BABF-CC39A812BF31}" type="slidenum">
              <a:t>‹#›</a:t>
            </a:fld>
            <a:endParaRPr lang="en-US"/>
          </a:p>
        </p:txBody>
      </p:sp>
    </p:spTree>
    <p:extLst>
      <p:ext uri="{BB962C8B-B14F-4D97-AF65-F5344CB8AC3E}">
        <p14:creationId xmlns:p14="http://schemas.microsoft.com/office/powerpoint/2010/main" val="201940223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pelineaz.com/hubs/healthcar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google.com/forms/d/e/1FAIpQLSfpGftBNe4RK1Tlcdf28iKguVGMO6sP-R94AJMkGy-bJUrQbA/viewform?usp=sf_link"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alendly.com/klemke-paz/45mi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azahp.or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lvl="0"/>
            <a:fld id="{D8934297-191C-4E6D-BABF-CC39A812BF31}" type="slidenum">
              <a:rPr lang="en-US"/>
              <a:t>2</a:t>
            </a:fld>
            <a:endParaRPr lang="en-US"/>
          </a:p>
        </p:txBody>
      </p:sp>
    </p:spTree>
    <p:extLst>
      <p:ext uri="{BB962C8B-B14F-4D97-AF65-F5344CB8AC3E}">
        <p14:creationId xmlns:p14="http://schemas.microsoft.com/office/powerpoint/2010/main" val="2531073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r>
              <a:rPr lang="en-US" sz="1100"/>
              <a:t>Microsoft Forms</a:t>
            </a:r>
          </a:p>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185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8b360c2bd2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a:t>Azhealthcarecareers.org</a:t>
            </a: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 sz="1200"/>
              <a:t>If you are not aware of it already.</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100"/>
              <a:buFont typeface="Arial"/>
              <a:buNone/>
            </a:pPr>
            <a:r>
              <a:rPr lang="en" sz="1200">
                <a:solidFill>
                  <a:schemeClr val="dk1"/>
                </a:solidFill>
              </a:rPr>
              <a:t>AZ Healthcare Careers is a collaborative tool developed through a partnership between Pipeline AZ and AHCCCS (Arizona Health Care Cost Containment System).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AZ HC Careers address the pressing need for healthcare talent in the state by providing a platform for students and job seekers to explore healthcare career opportunities.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Compliments other ARP initiatives</a:t>
            </a: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80" name="Google Shape;80;g28b360c2bd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8b360c2bd2_1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28b360c2bd2_1_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rgbClr val="3B91CF"/>
                </a:solidFill>
                <a:latin typeface="Montserrat"/>
                <a:ea typeface="Montserrat"/>
                <a:cs typeface="Montserrat"/>
                <a:sym typeface="Montserrat"/>
              </a:rPr>
              <a:t>AZ Healthcare careers  is the only locally built community-wide solution for workforce development and tracking in Arizona.</a:t>
            </a:r>
            <a:r>
              <a:rPr lang="en" sz="1300">
                <a:solidFill>
                  <a:srgbClr val="4B636E"/>
                </a:solidFill>
                <a:latin typeface="Montserrat"/>
                <a:ea typeface="Montserrat"/>
                <a:cs typeface="Montserrat"/>
                <a:sym typeface="Montserrat"/>
              </a:rPr>
              <a:t> </a:t>
            </a:r>
            <a:endParaRPr sz="1300">
              <a:solidFill>
                <a:srgbClr val="4B636E"/>
              </a:solidFill>
              <a:latin typeface="Montserrat"/>
              <a:ea typeface="Montserrat"/>
              <a:cs typeface="Montserrat"/>
              <a:sym typeface="Montserrat"/>
            </a:endParaRPr>
          </a:p>
          <a:p>
            <a:pPr marL="0" lvl="0" indent="0" algn="l" rtl="0">
              <a:spcBef>
                <a:spcPts val="0"/>
              </a:spcBef>
              <a:spcAft>
                <a:spcPts val="0"/>
              </a:spcAft>
              <a:buNone/>
            </a:pPr>
            <a:r>
              <a:rPr lang="en" sz="1300">
                <a:solidFill>
                  <a:srgbClr val="4B636E"/>
                </a:solidFill>
                <a:latin typeface="Montserrat Medium"/>
                <a:ea typeface="Montserrat Medium"/>
                <a:cs typeface="Montserrat Medium"/>
                <a:sym typeface="Montserrat Medium"/>
              </a:rPr>
              <a:t>AZ Healthcare Careers uses skills mapping technology to connect job seekers with Arizona career information and opportunities that are personalized to experiences, skills and interests. </a:t>
            </a:r>
            <a:endParaRPr sz="1300">
              <a:solidFill>
                <a:schemeClr val="dk1"/>
              </a:solidFill>
            </a:endParaRPr>
          </a:p>
          <a:p>
            <a:pPr marL="0" lvl="0" indent="0" algn="l" rtl="0">
              <a:spcBef>
                <a:spcPts val="0"/>
              </a:spcBef>
              <a:spcAft>
                <a:spcPts val="0"/>
              </a:spcAft>
              <a:buNone/>
            </a:pP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rgbClr val="4B636E"/>
                </a:solidFill>
                <a:latin typeface="Montserrat Medium"/>
                <a:ea typeface="Montserrat Medium"/>
                <a:cs typeface="Montserrat Medium"/>
                <a:sym typeface="Montserrat Medium"/>
              </a:rPr>
              <a:t>Equitable Access to Career Exploration </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rgbClr val="4B636E"/>
                </a:solidFill>
                <a:latin typeface="Montserrat Medium"/>
                <a:ea typeface="Montserrat Medium"/>
                <a:cs typeface="Montserrat Medium"/>
                <a:sym typeface="Montserrat Medium"/>
              </a:rPr>
              <a:t>Singular Technology Infrastructure </a:t>
            </a:r>
            <a:endParaRPr sz="1300">
              <a:solidFill>
                <a:schemeClr val="dk1"/>
              </a:solidFill>
            </a:endParaRPr>
          </a:p>
          <a:p>
            <a:pPr marL="457200" lvl="0" indent="-311150" algn="l" rtl="0">
              <a:spcBef>
                <a:spcPts val="0"/>
              </a:spcBef>
              <a:spcAft>
                <a:spcPts val="0"/>
              </a:spcAft>
              <a:buClr>
                <a:schemeClr val="dk1"/>
              </a:buClr>
              <a:buSzPts val="1300"/>
              <a:buChar char="•"/>
            </a:pPr>
            <a:r>
              <a:rPr lang="en" sz="1300">
                <a:solidFill>
                  <a:srgbClr val="4B636E"/>
                </a:solidFill>
                <a:latin typeface="Montserrat Medium"/>
                <a:ea typeface="Montserrat Medium"/>
                <a:cs typeface="Montserrat Medium"/>
                <a:sym typeface="Montserrat Medium"/>
              </a:rPr>
              <a:t>Feedback Loop Between Industry and Education</a:t>
            </a:r>
            <a:endParaRPr sz="1300">
              <a:solidFill>
                <a:srgbClr val="4B636E"/>
              </a:solidFill>
              <a:latin typeface="Montserrat Medium"/>
              <a:ea typeface="Montserrat Medium"/>
              <a:cs typeface="Montserrat Medium"/>
              <a:sym typeface="Montserrat Medium"/>
            </a:endParaRPr>
          </a:p>
          <a:p>
            <a:pPr marL="0" lvl="0" indent="0" algn="l" rtl="0">
              <a:spcBef>
                <a:spcPts val="0"/>
              </a:spcBef>
              <a:spcAft>
                <a:spcPts val="0"/>
              </a:spcAft>
              <a:buNone/>
            </a:pPr>
            <a:endParaRPr sz="1300">
              <a:solidFill>
                <a:schemeClr val="dk1"/>
              </a:solidFill>
            </a:endParaRPr>
          </a:p>
          <a:p>
            <a:pPr marL="0" lvl="0" indent="0" algn="l" rtl="0">
              <a:lnSpc>
                <a:spcPct val="122727"/>
              </a:lnSpc>
              <a:spcBef>
                <a:spcPts val="0"/>
              </a:spcBef>
              <a:spcAft>
                <a:spcPts val="0"/>
              </a:spcAft>
              <a:buNone/>
            </a:pPr>
            <a:r>
              <a:rPr lang="en" sz="1300">
                <a:solidFill>
                  <a:srgbClr val="EC1C24"/>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AZ Healthcare Careers</a:t>
            </a:r>
            <a:r>
              <a:rPr lang="en" sz="1300">
                <a:solidFill>
                  <a:srgbClr val="232526"/>
                </a:solidFill>
                <a:latin typeface="Roboto"/>
                <a:ea typeface="Roboto"/>
                <a:cs typeface="Roboto"/>
                <a:sym typeface="Roboto"/>
              </a:rPr>
              <a:t> allows students and job seekers to build a profile, take a jobs skills assessment, and explore health care career opportunities. </a:t>
            </a:r>
            <a:endParaRPr sz="1300">
              <a:solidFill>
                <a:srgbClr val="232526"/>
              </a:solidFill>
              <a:latin typeface="Roboto"/>
              <a:ea typeface="Roboto"/>
              <a:cs typeface="Roboto"/>
              <a:sym typeface="Roboto"/>
            </a:endParaRPr>
          </a:p>
          <a:p>
            <a:pPr marL="0" lvl="0" indent="0" algn="l" rtl="0">
              <a:lnSpc>
                <a:spcPct val="122727"/>
              </a:lnSpc>
              <a:spcBef>
                <a:spcPts val="1200"/>
              </a:spcBef>
              <a:spcAft>
                <a:spcPts val="0"/>
              </a:spcAft>
              <a:buNone/>
            </a:pPr>
            <a:r>
              <a:rPr lang="en" sz="1300">
                <a:solidFill>
                  <a:srgbClr val="232526"/>
                </a:solidFill>
                <a:latin typeface="Roboto"/>
                <a:ea typeface="Roboto"/>
                <a:cs typeface="Roboto"/>
                <a:sym typeface="Roboto"/>
              </a:rPr>
              <a:t>The platform  highlights healthcare occupations that require minimal experience or training, making them viable entry-level positions. </a:t>
            </a:r>
            <a:endParaRPr sz="1300">
              <a:solidFill>
                <a:srgbClr val="232526"/>
              </a:solidFill>
              <a:latin typeface="Roboto"/>
              <a:ea typeface="Roboto"/>
              <a:cs typeface="Roboto"/>
              <a:sym typeface="Roboto"/>
            </a:endParaRPr>
          </a:p>
          <a:p>
            <a:pPr marL="0" lvl="0" indent="0" algn="l" rtl="0">
              <a:lnSpc>
                <a:spcPct val="122727"/>
              </a:lnSpc>
              <a:spcBef>
                <a:spcPts val="1200"/>
              </a:spcBef>
              <a:spcAft>
                <a:spcPts val="0"/>
              </a:spcAft>
              <a:buNone/>
            </a:pPr>
            <a:r>
              <a:rPr lang="en" sz="1300">
                <a:solidFill>
                  <a:srgbClr val="232526"/>
                </a:solidFill>
                <a:latin typeface="Roboto"/>
                <a:ea typeface="Roboto"/>
                <a:cs typeface="Roboto"/>
                <a:sym typeface="Roboto"/>
              </a:rPr>
              <a:t>From an entry-level position like a behavioral health technician or CNA, the platform outlines career advancement and training pathways that help employees to move up into in-demand positions like healthcare social workers, registered nurses, and more</a:t>
            </a:r>
            <a:endParaRPr>
              <a:solidFill>
                <a:schemeClr val="dk1"/>
              </a:solidFill>
            </a:endParaRPr>
          </a:p>
          <a:p>
            <a:pPr marL="457200" lvl="0" indent="0" algn="l" rtl="0">
              <a:spcBef>
                <a:spcPts val="12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4e15ee8ab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g24e15ee8ab4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a:solidFill>
                  <a:schemeClr val="dk1"/>
                </a:solidFill>
              </a:rPr>
              <a:t>My Future AZ = K12</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Maricopa Pipeline = MCCCD</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Central AZ Pipeline = CAC</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Yavapai Pipeline = Yavapai College</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Coconino Pipeline = Coconino College</a:t>
            </a:r>
            <a:endParaRPr>
              <a:solidFill>
                <a:schemeClr val="dk1"/>
              </a:solidFill>
            </a:endParaRPr>
          </a:p>
          <a:p>
            <a:pPr marL="0" lvl="0" indent="0" algn="l" rtl="0">
              <a:spcBef>
                <a:spcPts val="0"/>
              </a:spcBef>
              <a:spcAft>
                <a:spcPts val="0"/>
              </a:spcAft>
              <a:buClr>
                <a:schemeClr val="dk1"/>
              </a:buClr>
              <a:buSzPts val="1400"/>
              <a:buFont typeface="Arial"/>
              <a:buNone/>
            </a:pPr>
            <a:r>
              <a:rPr lang="en">
                <a:solidFill>
                  <a:schemeClr val="dk1"/>
                </a:solidFill>
              </a:rPr>
              <a:t>Arizona Western Pipeline = Arizona Western College</a:t>
            </a:r>
            <a:endParaRPr>
              <a:solidFill>
                <a:schemeClr val="dk1"/>
              </a:solidFill>
            </a:endParaRPr>
          </a:p>
          <a:p>
            <a:pPr marL="0" lvl="0" indent="0" algn="l" rtl="0">
              <a:spcBef>
                <a:spcPts val="0"/>
              </a:spcBef>
              <a:spcAft>
                <a:spcPts val="0"/>
              </a:spcAft>
              <a:buClr>
                <a:schemeClr val="dk1"/>
              </a:buClr>
              <a:buSzPts val="1400"/>
              <a:buFont typeface="Arial"/>
              <a:buNone/>
            </a:pPr>
            <a:endParaRPr sz="1300">
              <a:solidFill>
                <a:schemeClr val="dk1"/>
              </a:solidFill>
            </a:endParaRPr>
          </a:p>
          <a:p>
            <a:pPr marL="0" lvl="0" indent="0" algn="l" rtl="0">
              <a:spcBef>
                <a:spcPts val="0"/>
              </a:spcBef>
              <a:spcAft>
                <a:spcPts val="0"/>
              </a:spcAft>
              <a:buClr>
                <a:schemeClr val="dk1"/>
              </a:buClr>
              <a:buSzPts val="1400"/>
              <a:buFont typeface="Arial"/>
              <a:buNone/>
            </a:pPr>
            <a:r>
              <a:rPr lang="en" sz="1300">
                <a:solidFill>
                  <a:schemeClr val="dk1"/>
                </a:solidFill>
              </a:rPr>
              <a:t>Many connection points into education industry,  community</a:t>
            </a:r>
            <a:endParaRPr sz="1300">
              <a:solidFill>
                <a:schemeClr val="dk1"/>
              </a:solidFill>
            </a:endParaRPr>
          </a:p>
          <a:p>
            <a:pPr marL="0" lvl="0" indent="0" algn="l" rtl="0">
              <a:spcBef>
                <a:spcPts val="0"/>
              </a:spcBef>
              <a:spcAft>
                <a:spcPts val="0"/>
              </a:spcAft>
              <a:buClr>
                <a:schemeClr val="dk1"/>
              </a:buClr>
              <a:buSzPts val="1400"/>
              <a:buFont typeface="Arial"/>
              <a:buNone/>
            </a:pPr>
            <a:endParaRPr sz="1300">
              <a:solidFill>
                <a:schemeClr val="dk1"/>
              </a:solidFill>
            </a:endParaRPr>
          </a:p>
          <a:p>
            <a:pPr marL="0" lvl="0" indent="0" algn="l" rtl="0">
              <a:spcBef>
                <a:spcPts val="0"/>
              </a:spcBef>
              <a:spcAft>
                <a:spcPts val="0"/>
              </a:spcAft>
              <a:buClr>
                <a:schemeClr val="dk1"/>
              </a:buClr>
              <a:buSzPts val="1400"/>
              <a:buFont typeface="Arial"/>
              <a:buNone/>
            </a:pPr>
            <a:r>
              <a:rPr lang="en" sz="1000">
                <a:solidFill>
                  <a:schemeClr val="dk1"/>
                </a:solidFill>
              </a:rPr>
              <a:t>Reading levels are specific to each bracket of users. We have a middle grades version, a high school version, a community college version, and a version for adult users: incumbent workers and the general public.</a:t>
            </a:r>
            <a:endParaRPr sz="1000">
              <a:solidFill>
                <a:schemeClr val="dk1"/>
              </a:solidFill>
            </a:endParaRPr>
          </a:p>
          <a:p>
            <a:pPr marL="0" lvl="0" indent="0" algn="l" rtl="0">
              <a:spcBef>
                <a:spcPts val="0"/>
              </a:spcBef>
              <a:spcAft>
                <a:spcPts val="0"/>
              </a:spcAft>
              <a:buClr>
                <a:schemeClr val="dk1"/>
              </a:buClr>
              <a:buSzPts val="1400"/>
              <a:buFont typeface="Arial"/>
              <a:buNone/>
            </a:pPr>
            <a:endParaRPr sz="1000">
              <a:solidFill>
                <a:schemeClr val="dk1"/>
              </a:solidFill>
            </a:endParaRPr>
          </a:p>
          <a:p>
            <a:pPr marL="0" lvl="0" indent="0" algn="l" rtl="0">
              <a:spcBef>
                <a:spcPts val="0"/>
              </a:spcBef>
              <a:spcAft>
                <a:spcPts val="0"/>
              </a:spcAft>
              <a:buClr>
                <a:schemeClr val="dk1"/>
              </a:buClr>
              <a:buSzPts val="1400"/>
              <a:buFont typeface="Arial"/>
              <a:buNone/>
            </a:pPr>
            <a:r>
              <a:rPr lang="en" sz="1000">
                <a:solidFill>
                  <a:schemeClr val="dk1"/>
                </a:solidFill>
              </a:rPr>
              <a:t>The site has been designed to allow for content to be specific to each audience. For example, day in the life videos for middle school can be higher level versus more detailed content for high school learners.</a:t>
            </a:r>
            <a:endParaRPr sz="1000" b="1">
              <a:solidFill>
                <a:srgbClr val="0EAD9A"/>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000" b="1">
                <a:solidFill>
                  <a:srgbClr val="0EAD9A"/>
                </a:solidFill>
                <a:latin typeface="Montserrat"/>
                <a:ea typeface="Montserrat"/>
                <a:cs typeface="Montserrat"/>
                <a:sym typeface="Montserrat"/>
              </a:rPr>
              <a:t>K12 Students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Montserrat"/>
                <a:ea typeface="Montserrat"/>
                <a:cs typeface="Montserrat"/>
                <a:sym typeface="Montserrat"/>
              </a:rPr>
              <a:t>Pipeline AZ provides resources for K-12 students to explore, prepare, and connect with career pathways and the next steps for their futures. MyFutureAZ.com is the preferred platform the Arizona Department of Education’s ECAP standards for all Arizona students.</a:t>
            </a:r>
            <a:endParaRPr sz="10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000" b="1">
                <a:solidFill>
                  <a:srgbClr val="0EAD9A"/>
                </a:solidFill>
                <a:latin typeface="Montserrat"/>
                <a:ea typeface="Montserrat"/>
                <a:cs typeface="Montserrat"/>
                <a:sym typeface="Montserrat"/>
              </a:rPr>
              <a:t>Post-Secondary Students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31393F"/>
                </a:solidFill>
                <a:latin typeface="Montserrat"/>
                <a:ea typeface="Montserrat"/>
                <a:cs typeface="Montserrat"/>
                <a:sym typeface="Montserrat"/>
              </a:rPr>
              <a:t>Pipeline AZ offers resources to university, community college and career/ technical students that provides customized career and education exploration and planning framework. Our white-label-platforms provide field of interest and career guidance for students and their advisors, while creating a connection point between industry and career-ready students.</a:t>
            </a:r>
            <a:endParaRPr sz="1000">
              <a:solidFill>
                <a:srgbClr val="31393F"/>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000" b="1">
                <a:solidFill>
                  <a:srgbClr val="0EAD9A"/>
                </a:solidFill>
                <a:latin typeface="Montserrat"/>
                <a:ea typeface="Montserrat"/>
                <a:cs typeface="Montserrat"/>
                <a:sym typeface="Montserrat"/>
              </a:rPr>
              <a:t>Return-to-Work and Transitioning Workers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Montserrat"/>
                <a:ea typeface="Montserrat"/>
                <a:cs typeface="Montserrat"/>
                <a:sym typeface="Montserrat"/>
              </a:rPr>
              <a:t>Our unique public/private partnerships provide resources to a diverse range of individuals across Arizona. The platform is  a resource for all Arizonans, including those returning to the workforce, to unique initiatives in rural Arizona, to people transitioning from other fields, as well as those suffering from financial hardship because of job loss. </a:t>
            </a:r>
            <a:endParaRPr sz="10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000" b="1">
                <a:solidFill>
                  <a:srgbClr val="0EAD9A"/>
                </a:solidFill>
                <a:latin typeface="Montserrat"/>
                <a:ea typeface="Montserrat"/>
                <a:cs typeface="Montserrat"/>
                <a:sym typeface="Montserrat"/>
              </a:rPr>
              <a:t>Industry Workforces one of three hubs, cy, HTL</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31393F"/>
                </a:solidFill>
                <a:latin typeface="Montserrat"/>
                <a:ea typeface="Montserrat"/>
                <a:cs typeface="Montserrat"/>
                <a:sym typeface="Montserrat"/>
              </a:rPr>
              <a:t>Pipeline AZ supports initiatives that help individuals succeed in healthcare careers, including training programs, mentorship opportunities, and resources tailored to specific groups.</a:t>
            </a:r>
            <a:endParaRPr sz="1000"/>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8b360c2bd2_1_19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28b360c2bd2_1_19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sz="1400"/>
              <a:t>Emotional and Logical Appeal</a:t>
            </a:r>
            <a:endParaRPr sz="1400"/>
          </a:p>
          <a:p>
            <a:pPr marL="0" lvl="0" indent="0" algn="l" rtl="0">
              <a:lnSpc>
                <a:spcPct val="100000"/>
              </a:lnSpc>
              <a:spcBef>
                <a:spcPts val="0"/>
              </a:spcBef>
              <a:spcAft>
                <a:spcPts val="0"/>
              </a:spcAft>
              <a:buClr>
                <a:schemeClr val="dk1"/>
              </a:buClr>
              <a:buSzPts val="1100"/>
              <a:buFont typeface="Calibri"/>
              <a:buNone/>
            </a:pPr>
            <a:r>
              <a:rPr lang="en" sz="1400"/>
              <a:t>—----</a:t>
            </a:r>
            <a:endParaRPr sz="1400"/>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AZ Healthcare Careers is not only about logical career planning but also fostering emotional connections to the healthcare profession.</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We recognize Healthcare is not just a profession but a calling, AZ Healthcare Careers serves as the single source or truth, providing a central repository of information for aspiring healthcare professionals. </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Our commitment to empowering the next generation includes providing essential career data and educational pathways to prepare them for the future workforce. </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400">
                <a:solidFill>
                  <a:schemeClr val="dk1"/>
                </a:solidFill>
              </a:rPr>
              <a:t>We break down barriers, create easy entry points, and enhance career awareness, facilitating connections between education and high-demand industry roles, and ensuring direct outreach to employers in need. </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8b360c2bd2_1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g28b360c2bd2_1_7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
              <a:t>Launched in June 2023, The platform is continually evolving.</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AZ Healthcare Careers is not only a short-term solution but also a long-term workforce development strategy. It connects with educational programs at the K-12 and college levels through My Future AZ, a tool offered in partnership with the Arizona Department of Education. </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This enables users to explore healthcare career pathways and create college and career plans. </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Additionally, partnerships with Arizona's community college systems provide healthcare students with opportunities for work-based experiences like internships, helping them meet graduation requirements and gain real-world work experience.</a:t>
            </a:r>
            <a:endParaRPr/>
          </a:p>
          <a:p>
            <a:pPr marL="0" lvl="0" indent="0" algn="l" rtl="0">
              <a:lnSpc>
                <a:spcPct val="100000"/>
              </a:lnSpc>
              <a:spcBef>
                <a:spcPts val="0"/>
              </a:spcBef>
              <a:spcAft>
                <a:spcPts val="0"/>
              </a:spcAft>
              <a:buClr>
                <a:schemeClr val="dk1"/>
              </a:buClr>
              <a:buSzPts val="1100"/>
              <a:buFont typeface="Calibri"/>
              <a:buNone/>
            </a:pPr>
            <a:endParaRPr/>
          </a:p>
          <a:p>
            <a:pPr marL="0" lvl="0" indent="0" algn="l" rtl="0">
              <a:lnSpc>
                <a:spcPct val="100000"/>
              </a:lnSpc>
              <a:spcBef>
                <a:spcPts val="0"/>
              </a:spcBef>
              <a:spcAft>
                <a:spcPts val="0"/>
              </a:spcAft>
              <a:buClr>
                <a:schemeClr val="dk1"/>
              </a:buClr>
              <a:buSzPts val="1100"/>
              <a:buFont typeface="Calibri"/>
              <a:buNone/>
            </a:pPr>
            <a:r>
              <a:rPr lang="en"/>
              <a:t>Key Features Include: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65589c3228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65589c322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Path Intro</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65589c3228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65589c322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4e15ee8ab4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g24e15ee8ab4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p>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65589c322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g265589c322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r>
              <a:rPr lang="en" sz="1700"/>
              <a:t>Phased Dev Timeline</a:t>
            </a:r>
            <a:endParaRPr sz="1700"/>
          </a:p>
          <a:p>
            <a:pPr marL="0" lvl="0" indent="0" algn="l" rtl="0">
              <a:lnSpc>
                <a:spcPct val="115000"/>
              </a:lnSpc>
              <a:spcBef>
                <a:spcPts val="0"/>
              </a:spcBef>
              <a:spcAft>
                <a:spcPts val="0"/>
              </a:spcAft>
              <a:buClr>
                <a:schemeClr val="dk1"/>
              </a:buClr>
              <a:buSzPts val="1100"/>
              <a:buFont typeface="Arial"/>
              <a:buNone/>
            </a:pPr>
            <a:r>
              <a:rPr lang="en" sz="1700"/>
              <a:t>DAP-Milestone #3 posting relevant and current open roles within your company on Pipeline AZ.</a:t>
            </a:r>
            <a:endParaRPr sz="1700"/>
          </a:p>
          <a:p>
            <a:pPr marL="0" lvl="0" indent="0" algn="l" rtl="0">
              <a:spcBef>
                <a:spcPts val="0"/>
              </a:spcBef>
              <a:spcAft>
                <a:spcPts val="0"/>
              </a:spcAft>
              <a:buClr>
                <a:schemeClr val="dk1"/>
              </a:buClr>
              <a:buSzPts val="1100"/>
              <a:buFont typeface="Calibri"/>
              <a:buNone/>
            </a:pPr>
            <a:r>
              <a:rPr lang="en" sz="1700"/>
              <a:t>As part of the guidelines, 50% of the roles are required to be entry-level roles</a:t>
            </a:r>
            <a:endParaRPr sz="1700"/>
          </a:p>
          <a:p>
            <a:pPr marL="0" lvl="0" indent="0" algn="l" rtl="0">
              <a:spcBef>
                <a:spcPts val="0"/>
              </a:spcBef>
              <a:spcAft>
                <a:spcPts val="0"/>
              </a:spcAft>
              <a:buClr>
                <a:schemeClr val="dk1"/>
              </a:buClr>
              <a:buSzPts val="1100"/>
              <a:buFont typeface="Calibri"/>
              <a:buNone/>
            </a:pPr>
            <a:endParaRPr/>
          </a:p>
          <a:p>
            <a:pPr marL="0" lvl="0" indent="0" algn="l" rtl="0">
              <a:spcBef>
                <a:spcPts val="0"/>
              </a:spcBef>
              <a:spcAft>
                <a:spcPts val="0"/>
              </a:spcAft>
              <a:buClr>
                <a:schemeClr val="dk1"/>
              </a:buClr>
              <a:buSzPts val="1100"/>
              <a:buFont typeface="Calibri"/>
              <a:buNone/>
            </a:pPr>
            <a:endParaRPr/>
          </a:p>
          <a:p>
            <a:pPr marL="0" lvl="0" indent="0" algn="l" rtl="0">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DIL</a:t>
            </a:r>
            <a:endParaRPr sz="17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Skills/Tasks</a:t>
            </a:r>
            <a:endParaRPr sz="17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Testimonials</a:t>
            </a:r>
            <a:endParaRPr sz="17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Sizzle Reals for pages and general marketing </a:t>
            </a:r>
            <a:endParaRPr sz="17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7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700">
                <a:solidFill>
                  <a:schemeClr val="dk1"/>
                </a:solidFill>
                <a:latin typeface="Calibri"/>
                <a:ea typeface="Calibri"/>
                <a:cs typeface="Calibri"/>
                <a:sym typeface="Calibri"/>
              </a:rPr>
              <a:t>Testimonials LINK </a:t>
            </a:r>
            <a:r>
              <a:rPr lang="en" sz="17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https://docs.google.com/forms/d/e/1FAIpQLSfpGftBNe4RK1Tlcdf28iKguVGMO6sP-R94AJMkGy-bJUrQbA/viewform?usp=sf_link</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D8934297-191C-4E6D-BABF-CC39A812BF31}" type="slidenum">
              <a:rPr lang="en-US" smtClean="0"/>
              <a:t>3</a:t>
            </a:fld>
            <a:endParaRPr lang="en-US"/>
          </a:p>
        </p:txBody>
      </p:sp>
    </p:spTree>
    <p:extLst>
      <p:ext uri="{BB962C8B-B14F-4D97-AF65-F5344CB8AC3E}">
        <p14:creationId xmlns:p14="http://schemas.microsoft.com/office/powerpoint/2010/main" val="31168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8b360c2bd2_1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28b360c2bd2_1_14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04800" algn="l" rtl="0">
              <a:lnSpc>
                <a:spcPct val="200000"/>
              </a:lnSpc>
              <a:spcBef>
                <a:spcPts val="600"/>
              </a:spcBef>
              <a:spcAft>
                <a:spcPts val="0"/>
              </a:spcAft>
              <a:buClr>
                <a:srgbClr val="4B636E"/>
              </a:buClr>
              <a:buSzPts val="1200"/>
              <a:buFont typeface="Montserrat"/>
              <a:buChar char="●"/>
            </a:pPr>
            <a:r>
              <a:rPr lang="en" sz="1200" b="1" u="sng">
                <a:solidFill>
                  <a:schemeClr val="hlink"/>
                </a:solidFill>
                <a:latin typeface="Montserrat"/>
                <a:ea typeface="Montserrat"/>
                <a:cs typeface="Montserrat"/>
                <a:sym typeface="Montserrat"/>
                <a:hlinkClick r:id="rId3"/>
              </a:rPr>
              <a:t>https://calendly.com/klemke-paz/45min</a:t>
            </a:r>
            <a:endParaRPr sz="1200" b="1">
              <a:solidFill>
                <a:srgbClr val="4B636E"/>
              </a:solidFill>
              <a:latin typeface="Montserrat"/>
              <a:ea typeface="Montserrat"/>
              <a:cs typeface="Montserrat"/>
              <a:sym typeface="Montserrat"/>
            </a:endParaRPr>
          </a:p>
          <a:p>
            <a:pPr marL="457200" lvl="0" indent="-304800" algn="l" rtl="0">
              <a:lnSpc>
                <a:spcPct val="200000"/>
              </a:lnSpc>
              <a:spcBef>
                <a:spcPts val="0"/>
              </a:spcBef>
              <a:spcAft>
                <a:spcPts val="0"/>
              </a:spcAft>
              <a:buClr>
                <a:srgbClr val="4B636E"/>
              </a:buClr>
              <a:buSzPts val="1200"/>
              <a:buFont typeface="Montserrat"/>
              <a:buChar char="●"/>
            </a:pPr>
            <a:r>
              <a:rPr lang="en" sz="1200" b="1">
                <a:solidFill>
                  <a:srgbClr val="4B636E"/>
                </a:solidFill>
                <a:latin typeface="Montserrat"/>
                <a:ea typeface="Montserrat"/>
                <a:cs typeface="Montserrat"/>
                <a:sym typeface="Montserrat"/>
              </a:rPr>
              <a:t>Employers 1:1 support</a:t>
            </a:r>
            <a:endParaRPr sz="1200" b="1">
              <a:solidFill>
                <a:srgbClr val="4B636E"/>
              </a:solidFill>
              <a:latin typeface="Montserrat"/>
              <a:ea typeface="Montserrat"/>
              <a:cs typeface="Montserrat"/>
              <a:sym typeface="Montserra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2023 Q3 Course Completion Report </a:t>
            </a:r>
            <a:r>
              <a:rPr lang="en-US"/>
              <a:t>Results are available at </a:t>
            </a:r>
            <a:r>
              <a:rPr lang="en-US" u="sng">
                <a:hlinkClick r:id="rId3"/>
              </a:rPr>
              <a:t>www.azahp.org</a:t>
            </a:r>
            <a:endParaRPr lang="en-US"/>
          </a:p>
          <a:p>
            <a:endParaRPr lang="en-US"/>
          </a:p>
          <a:p>
            <a:r>
              <a:rPr lang="en-US"/>
              <a:t>&lt;AZ Workforce Development Alliance – ACC, ACC-RBHA </a:t>
            </a:r>
            <a:endParaRPr lang="en-US">
              <a:cs typeface="Calibri"/>
            </a:endParaRPr>
          </a:p>
          <a:p>
            <a:r>
              <a:rPr lang="en-US"/>
              <a:t>    &lt; Provider Resources </a:t>
            </a:r>
          </a:p>
          <a:p>
            <a:r>
              <a:rPr lang="en-US"/>
              <a:t>      &lt; Quarterly Completion Reports (bottom of page) </a:t>
            </a:r>
          </a:p>
          <a:p>
            <a:r>
              <a:rPr lang="en-US"/>
              <a:t>         &lt; Access Quarterly Completion Archives </a:t>
            </a:r>
          </a:p>
          <a:p>
            <a:r>
              <a:rPr lang="en-US"/>
              <a:t>            &lt; Quarter 3, 2023</a:t>
            </a:r>
          </a:p>
          <a:p>
            <a:endParaRPr lang="en-US" b="1">
              <a:cs typeface="Calibri"/>
            </a:endParaRPr>
          </a:p>
        </p:txBody>
      </p:sp>
      <p:sp>
        <p:nvSpPr>
          <p:cNvPr id="4" name="Slide Number Placeholder 3"/>
          <p:cNvSpPr>
            <a:spLocks noGrp="1"/>
          </p:cNvSpPr>
          <p:nvPr>
            <p:ph type="sldNum" sz="quarter" idx="5"/>
          </p:nvPr>
        </p:nvSpPr>
        <p:spPr/>
        <p:txBody>
          <a:bodyPr/>
          <a:lstStyle/>
          <a:p>
            <a:pPr lvl="0"/>
            <a:fld id="{D8934297-191C-4E6D-BABF-CC39A812BF31}" type="slidenum">
              <a:rPr lang="en-US"/>
              <a:t>49</a:t>
            </a:fld>
            <a:endParaRPr lang="en-US"/>
          </a:p>
        </p:txBody>
      </p:sp>
    </p:spTree>
    <p:extLst>
      <p:ext uri="{BB962C8B-B14F-4D97-AF65-F5344CB8AC3E}">
        <p14:creationId xmlns:p14="http://schemas.microsoft.com/office/powerpoint/2010/main" val="497074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952450-7DE0-4259-8228-445E21D4013C}" type="slidenum">
              <a:rPr lang="en-US" smtClean="0"/>
              <a:t>54</a:t>
            </a:fld>
            <a:endParaRPr lang="en-US"/>
          </a:p>
        </p:txBody>
      </p:sp>
    </p:spTree>
    <p:extLst>
      <p:ext uri="{BB962C8B-B14F-4D97-AF65-F5344CB8AC3E}">
        <p14:creationId xmlns:p14="http://schemas.microsoft.com/office/powerpoint/2010/main" val="123244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Our WFD team is growing and we have added a few new members to our team this year, because we have so many big projects and initiatives we are working 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FD608-B49B-4168-A530-3A0DB86461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05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In 2022 the Alliance continued to facilitate monthly Provider forums. The goal of the forums is to keep Providers informed and updated regarding the workforce in Arizona and provide pertinent information that affects their agencies. We continued to offer ‘Brain Bites”. These are short informational presentations focused on training gaps and helpful information to assist providers. We also involve Provider agencies and subject matter experts to present  </a:t>
            </a:r>
          </a:p>
          <a:p>
            <a:endParaRPr lang="en-US"/>
          </a:p>
          <a:p>
            <a:r>
              <a:rPr lang="en-US"/>
              <a:t>what is working well at their agencies as well as some of the struggles they are experiencing. Presentations have included:  </a:t>
            </a:r>
          </a:p>
          <a:p>
            <a:endParaRPr lang="en-US"/>
          </a:p>
          <a:p>
            <a:r>
              <a:rPr lang="en-US"/>
              <a:t>History/Future of Workforce Development in the AZ Medicaid System  </a:t>
            </a:r>
          </a:p>
          <a:p>
            <a:endParaRPr lang="en-US"/>
          </a:p>
          <a:p>
            <a:r>
              <a:rPr lang="en-US"/>
              <a:t>AHCCCS Housing Program and ACOM 448 Update </a:t>
            </a:r>
          </a:p>
          <a:p>
            <a:endParaRPr lang="en-US"/>
          </a:p>
          <a:p>
            <a:r>
              <a:rPr lang="en-US"/>
              <a:t>Impact of COVID-19 on Behavioral Health Workforce </a:t>
            </a:r>
          </a:p>
          <a:p>
            <a:endParaRPr lang="en-US"/>
          </a:p>
          <a:p>
            <a:r>
              <a:rPr lang="en-US"/>
              <a:t>Guest Speaker – Christina </a:t>
            </a:r>
            <a:r>
              <a:rPr lang="en-US" err="1"/>
              <a:t>Corieri</a:t>
            </a:r>
            <a:r>
              <a:rPr lang="en-US"/>
              <a:t> – Sr Advisor – Governor </a:t>
            </a:r>
            <a:r>
              <a:rPr lang="en-US" err="1"/>
              <a:t>Ducey</a:t>
            </a:r>
            <a:r>
              <a:rPr lang="en-US"/>
              <a:t> </a:t>
            </a:r>
          </a:p>
          <a:p>
            <a:endParaRPr lang="en-US"/>
          </a:p>
          <a:p>
            <a:r>
              <a:rPr lang="en-US"/>
              <a:t>Standard Competency Guide </a:t>
            </a:r>
          </a:p>
          <a:p>
            <a:endParaRPr lang="en-US"/>
          </a:p>
          <a:p>
            <a:r>
              <a:rPr lang="en-US"/>
              <a:t>Crisis Resources for Children, </a:t>
            </a:r>
          </a:p>
          <a:p>
            <a:endParaRPr lang="en-US"/>
          </a:p>
          <a:p>
            <a:r>
              <a:rPr lang="en-US"/>
              <a:t>CFT and CALOCUS standards </a:t>
            </a:r>
          </a:p>
          <a:p>
            <a:endParaRPr lang="en-US"/>
          </a:p>
          <a:p>
            <a:r>
              <a:rPr lang="en-US"/>
              <a:t>Diversity, Equity, Inclusion, and Belonging </a:t>
            </a:r>
          </a:p>
          <a:p>
            <a:endParaRPr lang="en-US"/>
          </a:p>
          <a:p>
            <a:r>
              <a:rPr lang="en-US"/>
              <a:t>Grants, Social Determinants of Health </a:t>
            </a:r>
          </a:p>
          <a:p>
            <a:endParaRPr lang="en-US"/>
          </a:p>
          <a:p>
            <a:r>
              <a:rPr lang="en-US"/>
              <a:t>OIFA   </a:t>
            </a:r>
          </a:p>
          <a:p>
            <a:endParaRPr lang="en-US"/>
          </a:p>
          <a:p>
            <a:r>
              <a:rPr lang="en-US"/>
              <a:t>The Developmental Disability (DD) spotlight is a Collaborative effort between Health Plans that have a DD line of business. This effort allows the WFD Administrator to provide education, bring awareness &amp; resources and Identify opportunities for growth regarding the DD population. The DD spotlight was featured in the March, June, September, and November 2022 Provider Forums. Presentations have included:  </a:t>
            </a:r>
          </a:p>
          <a:p>
            <a:endParaRPr lang="en-US"/>
          </a:p>
          <a:p>
            <a:r>
              <a:rPr lang="en-US"/>
              <a:t>DDD WFD Admin presentation </a:t>
            </a:r>
          </a:p>
          <a:p>
            <a:endParaRPr lang="en-US"/>
          </a:p>
          <a:p>
            <a:r>
              <a:rPr lang="en-US"/>
              <a:t>Tribal Coordinator on IDD and Native American events and resources </a:t>
            </a:r>
          </a:p>
          <a:p>
            <a:endParaRPr lang="en-US"/>
          </a:p>
          <a:p>
            <a:r>
              <a:rPr lang="en-US"/>
              <a:t>BH and DD cross training </a:t>
            </a:r>
          </a:p>
        </p:txBody>
      </p:sp>
      <p:sp>
        <p:nvSpPr>
          <p:cNvPr id="4" name="Slide Number Placeholder 3"/>
          <p:cNvSpPr>
            <a:spLocks noGrp="1"/>
          </p:cNvSpPr>
          <p:nvPr>
            <p:ph type="sldNum" sz="quarter" idx="5"/>
          </p:nvPr>
        </p:nvSpPr>
        <p:spPr/>
        <p:txBody>
          <a:bodyPr/>
          <a:lstStyle/>
          <a:p>
            <a:pPr lvl="0"/>
            <a:fld id="{D8934297-191C-4E6D-BABF-CC39A812BF31}" type="slidenum">
              <a:rPr lang="en-US" smtClean="0"/>
              <a:t>11</a:t>
            </a:fld>
            <a:endParaRPr lang="en-US"/>
          </a:p>
        </p:txBody>
      </p:sp>
    </p:spTree>
    <p:extLst>
      <p:ext uri="{BB962C8B-B14F-4D97-AF65-F5344CB8AC3E}">
        <p14:creationId xmlns:p14="http://schemas.microsoft.com/office/powerpoint/2010/main" val="1804161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34297-191C-4E6D-BABF-CC39A812BF31}"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71377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34297-191C-4E6D-BABF-CC39A812BF31}"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584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34297-191C-4E6D-BABF-CC39A812BF31}"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89634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632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r>
              <a:rPr lang="en-US" sz="1600"/>
              <a:t> It is our responsibility as a Contractor to produce a Network Workforce Development Plan for each line of business (ACC, ALTCS E/PD, DCS/CMDP, DES/DDD, CMDP, and RBHA). A portion of this is currently being supported by the AzAHP Provider Workforce Development Plan. </a:t>
            </a:r>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948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8.xml"/><Relationship Id="rId1" Type="http://schemas.openxmlformats.org/officeDocument/2006/relationships/tags" Target="../tags/tag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4.xml"/><Relationship Id="rId1" Type="http://schemas.openxmlformats.org/officeDocument/2006/relationships/tags" Target="../tags/tag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5.xml"/><Relationship Id="rId1" Type="http://schemas.openxmlformats.org/officeDocument/2006/relationships/tags" Target="../tags/tag4.xml"/><Relationship Id="rId4" Type="http://schemas.openxmlformats.org/officeDocument/2006/relationships/image" Target="../media/image15.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EC00178-3B47-4802-83A6-85942859B967}"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029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1/12/2024</a:t>
            </a:fld>
            <a:endParaRPr lang="en-US"/>
          </a:p>
        </p:txBody>
      </p:sp>
      <p:sp>
        <p:nvSpPr>
          <p:cNvPr id="8" name="Footer Placeholder 7"/>
          <p:cNvSpPr>
            <a:spLocks noGrp="1"/>
          </p:cNvSpPr>
          <p:nvPr>
            <p:ph type="ftr" sz="quarter" idx="11"/>
          </p:nvPr>
        </p:nvSpPr>
        <p:spPr>
          <a:xfrm>
            <a:off x="3799645" y="6446837"/>
            <a:ext cx="4822804" cy="365125"/>
          </a:xfr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636369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 slide #2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a:p>
        </p:txBody>
      </p:sp>
      <p:sp>
        <p:nvSpPr>
          <p:cNvPr id="13" name="Freeform 12">
            <a:extLst>
              <a:ext uri="{FF2B5EF4-FFF2-40B4-BE49-F238E27FC236}">
                <a16:creationId xmlns:a16="http://schemas.microsoft.com/office/drawing/2014/main" id="{E59709CE-7BDA-5B48-9A86-C3E223C68F97}"/>
              </a:ext>
            </a:extLst>
          </p:cNvPr>
          <p:cNvSpPr/>
          <p:nvPr userDrawn="1"/>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012" cy="1128173"/>
          </a:xfrm>
        </p:spPr>
        <p:txBody>
          <a:bodyPr rIns="0" anchor="ctr" anchorCtr="0">
            <a:noAutofit/>
          </a:bodyPr>
          <a:lstStyle>
            <a:lvl1pPr algn="l">
              <a:defRPr sz="4267" spc="0" baseline="0">
                <a:solidFill>
                  <a:schemeClr val="bg1"/>
                </a:solidFill>
              </a:defRPr>
            </a:lvl1pPr>
          </a:lstStyle>
          <a:p>
            <a:r>
              <a:rPr lang="en-US"/>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5" name="Picture 14" descr="A close up of a sign&#10;&#10;Description automatically generated">
            <a:extLst>
              <a:ext uri="{FF2B5EF4-FFF2-40B4-BE49-F238E27FC236}">
                <a16:creationId xmlns:a16="http://schemas.microsoft.com/office/drawing/2014/main" id="{6308ECCF-E72D-0149-9005-B10DBD6FAA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5963022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 slide #2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solidFill>
        </p:spPr>
        <p:txBody>
          <a:bodyPr wrap="square" anchor="ctr">
            <a:noAutofit/>
          </a:bodyPr>
          <a:lstStyle>
            <a:lvl1pPr marL="0" indent="0" algn="ctr">
              <a:buNone/>
              <a:defRPr/>
            </a:lvl1pPr>
          </a:lstStyle>
          <a:p>
            <a:endParaRPr lang="en-US"/>
          </a:p>
        </p:txBody>
      </p:sp>
      <p:sp>
        <p:nvSpPr>
          <p:cNvPr id="39" name="Freeform 38">
            <a:extLst>
              <a:ext uri="{FF2B5EF4-FFF2-40B4-BE49-F238E27FC236}">
                <a16:creationId xmlns:a16="http://schemas.microsoft.com/office/drawing/2014/main" id="{4F9EC103-0F67-D041-A68D-29194D3A99CB}"/>
              </a:ext>
            </a:extLst>
          </p:cNvPr>
          <p:cNvSpPr/>
          <p:nvPr userDrawn="1"/>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75826C9D-8CE1-F048-A801-96B766969B7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7904156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a:p>
        </p:txBody>
      </p:sp>
      <p:sp>
        <p:nvSpPr>
          <p:cNvPr id="19" name="Freeform 18">
            <a:extLst>
              <a:ext uri="{FF2B5EF4-FFF2-40B4-BE49-F238E27FC236}">
                <a16:creationId xmlns:a16="http://schemas.microsoft.com/office/drawing/2014/main" id="{539A4D35-6931-4846-8142-F3C6A4884AC0}"/>
              </a:ext>
            </a:extLst>
          </p:cNvPr>
          <p:cNvSpPr/>
          <p:nvPr userDrawn="1"/>
        </p:nvSpPr>
        <p:spPr>
          <a:xfrm>
            <a:off x="-31046"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3"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4207"/>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463003DE-E36C-D04B-ACF5-8DE68155A3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20657407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slide #3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solidFill>
        </p:spPr>
        <p:txBody>
          <a:bodyPr wrap="square" anchor="ctr">
            <a:noAutofit/>
          </a:bodyPr>
          <a:lstStyle>
            <a:lvl1pPr marL="0" indent="0" algn="ctr">
              <a:buNone/>
              <a:defRPr/>
            </a:lvl1pPr>
          </a:lstStyle>
          <a:p>
            <a:endParaRPr lang="en-US"/>
          </a:p>
        </p:txBody>
      </p:sp>
      <p:sp>
        <p:nvSpPr>
          <p:cNvPr id="16" name="Freeform 15">
            <a:extLst>
              <a:ext uri="{FF2B5EF4-FFF2-40B4-BE49-F238E27FC236}">
                <a16:creationId xmlns:a16="http://schemas.microsoft.com/office/drawing/2014/main" id="{9C58A3EB-27BC-514E-9F05-03E18670B808}"/>
              </a:ext>
            </a:extLst>
          </p:cNvPr>
          <p:cNvSpPr/>
          <p:nvPr userDrawn="1"/>
        </p:nvSpPr>
        <p:spPr>
          <a:xfrm>
            <a:off x="-23990"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1"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3519"/>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40"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6248AEE8-4CC3-E44F-B260-4C4050E506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1691948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bg1"/>
                </a:solidFill>
              </a:defRPr>
            </a:lvl1pPr>
          </a:lstStyle>
          <a:p>
            <a:r>
              <a:rPr lang="en-US"/>
              <a:t>Section title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3785801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a:t>Section title</a:t>
            </a:r>
          </a:p>
        </p:txBody>
      </p:sp>
    </p:spTree>
    <p:extLst>
      <p:ext uri="{BB962C8B-B14F-4D97-AF65-F5344CB8AC3E}">
        <p14:creationId xmlns:p14="http://schemas.microsoft.com/office/powerpoint/2010/main" val="1569173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0454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109684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862937"/>
            <a:ext cx="9681295" cy="410574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2540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4330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517233" y="469286"/>
            <a:ext cx="11082528" cy="109447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Tree>
    <p:extLst>
      <p:ext uri="{BB962C8B-B14F-4D97-AF65-F5344CB8AC3E}">
        <p14:creationId xmlns:p14="http://schemas.microsoft.com/office/powerpoint/2010/main" val="20763551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6"/>
            <a:ext cx="2618511" cy="365125"/>
          </a:xfrm>
        </p:spPr>
        <p:txBody>
          <a:bodyPr/>
          <a:lstStyle>
            <a:lvl1pPr algn="l">
              <a:defRPr/>
            </a:lvl1pPr>
          </a:lstStyle>
          <a:p>
            <a:fld id="{2EC00178-3B47-4802-83A6-85942859B967}" type="datetimeFigureOut">
              <a:rPr lang="en-US" smtClean="0"/>
              <a:t>1/12/2024</a:t>
            </a:fld>
            <a:endParaRPr lang="en-US"/>
          </a:p>
        </p:txBody>
      </p:sp>
      <p:sp>
        <p:nvSpPr>
          <p:cNvPr id="6" name="Footer Placeholder 5"/>
          <p:cNvSpPr>
            <a:spLocks noGrp="1"/>
          </p:cNvSpPr>
          <p:nvPr>
            <p:ph type="ftr" sz="quarter" idx="11"/>
          </p:nvPr>
        </p:nvSpPr>
        <p:spPr>
          <a:xfrm>
            <a:off x="4800600" y="6459786"/>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E19AD9-0C2E-4AEF-B6FD-BA94EAF79C78}" type="slidenum">
              <a:rPr lang="en-US" smtClean="0"/>
              <a:t>‹#›</a:t>
            </a:fld>
            <a:endParaRPr lang="en-US"/>
          </a:p>
        </p:txBody>
      </p:sp>
    </p:spTree>
    <p:extLst>
      <p:ext uri="{BB962C8B-B14F-4D97-AF65-F5344CB8AC3E}">
        <p14:creationId xmlns:p14="http://schemas.microsoft.com/office/powerpoint/2010/main" val="2205931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6"/>
            <a:ext cx="11097749" cy="1096841"/>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1178111"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lvl="0"/>
            <a:endParaRPr lang="en-US"/>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1178111"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6698743"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lvl="0"/>
            <a:endParaRPr lang="en-US"/>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6698743"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Footer Placeholder 3">
            <a:extLst>
              <a:ext uri="{FF2B5EF4-FFF2-40B4-BE49-F238E27FC236}">
                <a16:creationId xmlns:a16="http://schemas.microsoft.com/office/drawing/2014/main" id="{34801EFD-7446-8E4E-AAEF-5C8D10FA2ADF}"/>
              </a:ext>
            </a:extLst>
          </p:cNvPr>
          <p:cNvSpPr>
            <a:spLocks noGrp="1"/>
          </p:cNvSpPr>
          <p:nvPr>
            <p:ph type="ftr" sz="quarter" idx="3"/>
          </p:nvPr>
        </p:nvSpPr>
        <p:spPr>
          <a:xfrm>
            <a:off x="7934692" y="6242305"/>
            <a:ext cx="3277715"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100687974"/>
      </p:ext>
    </p:extLst>
  </p:cSld>
  <p:clrMapOvr>
    <a:masterClrMapping/>
  </p:clrMapOvr>
  <p:extLst>
    <p:ext uri="{DCECCB84-F9BA-43D5-87BE-67443E8EF086}">
      <p15:sldGuideLst xmlns:p15="http://schemas.microsoft.com/office/powerpoint/2012/main">
        <p15:guide id="2" orient="horz" pos="350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5"/>
            <a:ext cx="11097749" cy="105638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7" y="2999232"/>
            <a:ext cx="11230899" cy="2680157"/>
          </a:xfrm>
          <a:noFill/>
        </p:spPr>
        <p:txBody>
          <a:bodyPr lIns="228600" tIns="54864" rIns="228600" bIns="0" anchor="ctr"/>
          <a:lstStyle>
            <a:lvl1pPr marL="0" indent="0" algn="ctr">
              <a:buNone/>
              <a:defRPr>
                <a:solidFill>
                  <a:schemeClr val="accent1"/>
                </a:solidFill>
              </a:defRPr>
            </a:lvl1pPr>
          </a:lstStyle>
          <a:p>
            <a:endParaRPr lang="en-US"/>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930558"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426261960"/>
      </p:ext>
    </p:extLst>
  </p:cSld>
  <p:clrMapOvr>
    <a:masterClrMapping/>
  </p:clrMapOvr>
  <p:extLst>
    <p:ext uri="{DCECCB84-F9BA-43D5-87BE-67443E8EF086}">
      <p15:sldGuideLst xmlns:p15="http://schemas.microsoft.com/office/powerpoint/2012/main">
        <p15:guide id="2" orient="horz" pos="350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609600" y="1658112"/>
            <a:ext cx="10972800" cy="4035552"/>
          </a:xfrm>
        </p:spPr>
        <p:txBody>
          <a:bodyPr anchor="ctr"/>
          <a:lstStyle>
            <a:lvl1pPr marL="0" indent="0" algn="ctr">
              <a:buNone/>
              <a:defRPr sz="1200">
                <a:solidFill>
                  <a:schemeClr val="accent1"/>
                </a:solidFill>
              </a:defRPr>
            </a:lvl1pPr>
          </a:lstStyle>
          <a:p>
            <a:endParaRPr lang="en-US"/>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7930558" y="6241565"/>
            <a:ext cx="328496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112972932"/>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3" y="469286"/>
            <a:ext cx="5364480" cy="1096841"/>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828800"/>
            <a:ext cx="5364480" cy="3864696"/>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10064">
              <a:lnSpc>
                <a:spcPct val="100000"/>
              </a:lnSpc>
              <a:spcBef>
                <a:spcPts val="0"/>
              </a:spcBef>
              <a:spcAft>
                <a:spcPts val="800"/>
              </a:spcAft>
              <a:buClr>
                <a:schemeClr val="accent1"/>
              </a:buClr>
              <a:buFont typeface="System Font Regular"/>
              <a:buChar char="-"/>
              <a:tabLst/>
              <a:defRPr sz="1900">
                <a:solidFill>
                  <a:schemeClr val="accent1"/>
                </a:solidFill>
              </a:defRPr>
            </a:lvl2pPr>
            <a:lvl3pPr marL="408507" indent="-118530">
              <a:lnSpc>
                <a:spcPct val="100000"/>
              </a:lnSpc>
              <a:spcBef>
                <a:spcPts val="0"/>
              </a:spcBef>
              <a:spcAft>
                <a:spcPts val="800"/>
              </a:spcAft>
              <a:buClr>
                <a:schemeClr val="accent1"/>
              </a:buClr>
              <a:tabLst/>
              <a:defRPr sz="1600">
                <a:solidFill>
                  <a:schemeClr val="accent1"/>
                </a:solidFill>
              </a:defRPr>
            </a:lvl3pPr>
            <a:lvl4pPr marL="527037"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66734"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
            <a:ext cx="5979381" cy="6857999"/>
          </a:xfrm>
          <a:solidFill>
            <a:schemeClr val="tx2"/>
          </a:solidFill>
        </p:spPr>
        <p:txBody>
          <a:bodyPr anchor="ctr"/>
          <a:lstStyle>
            <a:lvl1pPr marL="0" indent="0" algn="ctr">
              <a:buNone/>
              <a:defRPr sz="1600"/>
            </a:lvl1pPr>
          </a:lstStyle>
          <a:p>
            <a:endParaRPr lang="en-US"/>
          </a:p>
        </p:txBody>
      </p:sp>
      <p:sp>
        <p:nvSpPr>
          <p:cNvPr id="9" name="Footer Placeholder 3">
            <a:extLst>
              <a:ext uri="{FF2B5EF4-FFF2-40B4-BE49-F238E27FC236}">
                <a16:creationId xmlns:a16="http://schemas.microsoft.com/office/drawing/2014/main" id="{AA237B01-3300-A94F-955A-022A5B7FCC2D}"/>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solidFill>
                  <a:schemeClr val="bg2"/>
                </a:solidFill>
              </a:defRPr>
            </a:lvl1pPr>
          </a:lstStyle>
          <a:p>
            <a:fld id="{66DE20E4-D496-034F-914D-F7F15B93E95B}" type="slidenum">
              <a:rPr lang="en-US" smtClean="0"/>
              <a:pPr/>
              <a:t>‹#›</a:t>
            </a:fld>
            <a:endParaRPr lang="en-US"/>
          </a:p>
        </p:txBody>
      </p:sp>
    </p:spTree>
    <p:extLst>
      <p:ext uri="{BB962C8B-B14F-4D97-AF65-F5344CB8AC3E}">
        <p14:creationId xmlns:p14="http://schemas.microsoft.com/office/powerpoint/2010/main" val="953927969"/>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462618"/>
            <a:ext cx="5369781" cy="4596329"/>
          </a:xfrm>
          <a:solidFill>
            <a:schemeClr val="tx2"/>
          </a:solidFill>
        </p:spPr>
        <p:txBody>
          <a:bodyPr anchor="ctr"/>
          <a:lstStyle>
            <a:lvl1pPr marL="0" indent="0" algn="ctr">
              <a:buNone/>
              <a:defRPr sz="16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7428271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827743"/>
            <a:ext cx="5369781" cy="4231204"/>
          </a:xfrm>
          <a:solidFill>
            <a:schemeClr val="tx2"/>
          </a:solidFill>
        </p:spPr>
        <p:txBody>
          <a:bodyPr anchor="ctr"/>
          <a:lstStyle>
            <a:lvl1pPr marL="0" indent="0" algn="ctr">
              <a:buNone/>
              <a:defRPr sz="16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16720166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577425"/>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462618"/>
            <a:ext cx="5364480"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latin typeface="+mn-lt"/>
              </a:defRPr>
            </a:lvl1pPr>
            <a:lvl2pPr marL="268811" indent="-129114">
              <a:lnSpc>
                <a:spcPct val="100000"/>
              </a:lnSpc>
              <a:spcBef>
                <a:spcPts val="0"/>
              </a:spcBef>
              <a:spcAft>
                <a:spcPts val="800"/>
              </a:spcAft>
              <a:buClr>
                <a:schemeClr val="accent1"/>
              </a:buClr>
              <a:buFont typeface="System Font Regular"/>
              <a:buChar char="-"/>
              <a:tabLst/>
              <a:defRPr sz="1900">
                <a:solidFill>
                  <a:schemeClr val="accent1"/>
                </a:solidFill>
                <a:latin typeface="+mn-lt"/>
              </a:defRPr>
            </a:lvl2pPr>
            <a:lvl3pPr marL="397923" indent="-118530">
              <a:lnSpc>
                <a:spcPct val="100000"/>
              </a:lnSpc>
              <a:spcBef>
                <a:spcPts val="0"/>
              </a:spcBef>
              <a:spcAft>
                <a:spcPts val="800"/>
              </a:spcAft>
              <a:buClr>
                <a:schemeClr val="accent1"/>
              </a:buClr>
              <a:tabLst/>
              <a:defRPr sz="1600">
                <a:solidFill>
                  <a:schemeClr val="accent1"/>
                </a:solidFill>
                <a:latin typeface="+mn-lt"/>
              </a:defRPr>
            </a:lvl3pPr>
            <a:lvl4pPr marL="527037" indent="-129114">
              <a:lnSpc>
                <a:spcPct val="100000"/>
              </a:lnSpc>
              <a:spcBef>
                <a:spcPts val="0"/>
              </a:spcBef>
              <a:spcAft>
                <a:spcPts val="800"/>
              </a:spcAft>
              <a:buClr>
                <a:schemeClr val="accent1"/>
              </a:buClr>
              <a:buFont typeface="System Font Regular"/>
              <a:buChar char="-"/>
              <a:tabLst/>
              <a:defRPr sz="1500">
                <a:solidFill>
                  <a:schemeClr val="accent1"/>
                </a:solidFill>
                <a:latin typeface="+mn-lt"/>
              </a:defRPr>
            </a:lvl4pPr>
            <a:lvl5pPr marL="666734" indent="-129114">
              <a:lnSpc>
                <a:spcPct val="100000"/>
              </a:lnSpc>
              <a:spcBef>
                <a:spcPts val="0"/>
              </a:spcBef>
              <a:spcAft>
                <a:spcPts val="800"/>
              </a:spcAft>
              <a:buClr>
                <a:schemeClr val="accent1"/>
              </a:buClr>
              <a:tabLst/>
              <a:defRPr sz="1400">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1746568"/>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9147559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2 lin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959612"/>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2128754"/>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Content Placeholder 2">
            <a:extLst>
              <a:ext uri="{FF2B5EF4-FFF2-40B4-BE49-F238E27FC236}">
                <a16:creationId xmlns:a16="http://schemas.microsoft.com/office/drawing/2014/main" id="{6D16490D-0665-6F4D-9A29-A4051903B1F7}"/>
              </a:ext>
            </a:extLst>
          </p:cNvPr>
          <p:cNvSpPr>
            <a:spLocks noGrp="1"/>
          </p:cNvSpPr>
          <p:nvPr>
            <p:ph idx="15"/>
          </p:nvPr>
        </p:nvSpPr>
        <p:spPr>
          <a:xfrm>
            <a:off x="499872" y="1828800"/>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43AA5499-0B30-3845-8F4C-708EA873253C}"/>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4196934945"/>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conten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426464"/>
            <a:ext cx="5181600" cy="4291584"/>
          </a:xfrm>
        </p:spPr>
        <p:txBody>
          <a:bodyPr anchor="ctr"/>
          <a:lstStyle>
            <a:lvl1pPr marL="0" indent="0" algn="ctr">
              <a:buNone/>
              <a:defRPr sz="1200">
                <a:solidFill>
                  <a:schemeClr val="accent1"/>
                </a:solidFill>
              </a:defRPr>
            </a:lvl1pPr>
          </a:lstStyle>
          <a:p>
            <a:endParaRPr lang="en-US"/>
          </a:p>
        </p:txBody>
      </p:sp>
      <p:sp>
        <p:nvSpPr>
          <p:cNvPr id="21" name="Content Placeholder 2">
            <a:extLst>
              <a:ext uri="{FF2B5EF4-FFF2-40B4-BE49-F238E27FC236}">
                <a16:creationId xmlns:a16="http://schemas.microsoft.com/office/drawing/2014/main" id="{7584C915-AEBA-9E46-B545-D476DC3D7F89}"/>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4914296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2-line), content and char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792224"/>
            <a:ext cx="5181600" cy="3901440"/>
          </a:xfrm>
        </p:spPr>
        <p:txBody>
          <a:bodyPr anchor="ctr"/>
          <a:lstStyle>
            <a:lvl1pPr marL="0" indent="0" algn="ctr">
              <a:buNone/>
              <a:defRPr sz="1200">
                <a:solidFill>
                  <a:schemeClr val="accent1"/>
                </a:solidFill>
              </a:defRPr>
            </a:lvl1pPr>
          </a:lstStyle>
          <a:p>
            <a:endParaRPr lang="en-US"/>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50" name="Content Placeholder 2">
            <a:extLst>
              <a:ext uri="{FF2B5EF4-FFF2-40B4-BE49-F238E27FC236}">
                <a16:creationId xmlns:a16="http://schemas.microsoft.com/office/drawing/2014/main" id="{254BAD4D-A958-A440-B45A-D94955E74A05}"/>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itle 1">
            <a:extLst>
              <a:ext uri="{FF2B5EF4-FFF2-40B4-BE49-F238E27FC236}">
                <a16:creationId xmlns:a16="http://schemas.microsoft.com/office/drawing/2014/main" id="{30378E39-EE63-5F43-BA84-E27BA0E2F43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1187277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00B0F0"/>
        </a:solidFill>
        <a:effectLst/>
      </p:bgPr>
    </p:bg>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1"/>
            <a:ext cx="12191985" cy="4915076"/>
          </a:xfrm>
          <a:solidFill>
            <a:schemeClr val="bg2">
              <a:lumMod val="90000"/>
            </a:schemeClr>
          </a:solidFill>
        </p:spPr>
        <p:txBody>
          <a:bodyPr lIns="457200" tIns="45720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C00178-3B47-4802-83A6-85942859B967}"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175578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conten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3" y="1463041"/>
            <a:ext cx="4702895"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58227" indent="-112181">
              <a:lnSpc>
                <a:spcPct val="100000"/>
              </a:lnSpc>
              <a:spcBef>
                <a:spcPts val="0"/>
              </a:spcBef>
              <a:spcAft>
                <a:spcPts val="800"/>
              </a:spcAft>
              <a:buClr>
                <a:schemeClr val="accent1"/>
              </a:buClr>
              <a:buFont typeface="System Font Regular"/>
              <a:buChar char="-"/>
              <a:tabLst/>
              <a:defRPr sz="1900">
                <a:solidFill>
                  <a:schemeClr val="accent1"/>
                </a:solidFill>
              </a:defRPr>
            </a:lvl2pPr>
            <a:lvl3pPr marL="376757" indent="-107948">
              <a:lnSpc>
                <a:spcPct val="100000"/>
              </a:lnSpc>
              <a:spcBef>
                <a:spcPts val="0"/>
              </a:spcBef>
              <a:spcAft>
                <a:spcPts val="800"/>
              </a:spcAft>
              <a:buClr>
                <a:schemeClr val="accent1"/>
              </a:buClr>
              <a:tabLst/>
              <a:defRPr sz="1600">
                <a:solidFill>
                  <a:schemeClr val="accent1"/>
                </a:solidFill>
              </a:defRPr>
            </a:lvl3pPr>
            <a:lvl4pPr marL="484705"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93267" y="1461449"/>
            <a:ext cx="6278880" cy="4218432"/>
          </a:xfrm>
        </p:spPr>
        <p:txBody>
          <a:bodyPr anchor="ctr"/>
          <a:lstStyle>
            <a:lvl1pPr marL="0" indent="0" algn="ctr">
              <a:buNone/>
              <a:defRPr sz="1200">
                <a:solidFill>
                  <a:schemeClr val="accent1"/>
                </a:solidFill>
              </a:defRPr>
            </a:lvl1pPr>
          </a:lstStyle>
          <a:p>
            <a:endParaRPr lang="en-US"/>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5584004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2-line), content and char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88864" y="1828801"/>
            <a:ext cx="6278880" cy="3864864"/>
          </a:xfrm>
        </p:spPr>
        <p:txBody>
          <a:bodyPr anchor="ctr"/>
          <a:lstStyle>
            <a:lvl1pPr marL="0" indent="0" algn="ctr">
              <a:buNone/>
              <a:defRPr sz="1200">
                <a:solidFill>
                  <a:schemeClr val="accent1"/>
                </a:solidFill>
              </a:defRPr>
            </a:lvl1pPr>
          </a:lstStyle>
          <a:p>
            <a:endParaRPr lang="en-US"/>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Content Placeholder 2">
            <a:extLst>
              <a:ext uri="{FF2B5EF4-FFF2-40B4-BE49-F238E27FC236}">
                <a16:creationId xmlns:a16="http://schemas.microsoft.com/office/drawing/2014/main" id="{1EF2830B-505D-3247-9562-60314ACE4164}"/>
              </a:ext>
            </a:extLst>
          </p:cNvPr>
          <p:cNvSpPr>
            <a:spLocks noGrp="1"/>
          </p:cNvSpPr>
          <p:nvPr>
            <p:ph idx="15"/>
          </p:nvPr>
        </p:nvSpPr>
        <p:spPr>
          <a:xfrm>
            <a:off x="499873" y="1828802"/>
            <a:ext cx="4702895"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itle 1">
            <a:extLst>
              <a:ext uri="{FF2B5EF4-FFF2-40B4-BE49-F238E27FC236}">
                <a16:creationId xmlns:a16="http://schemas.microsoft.com/office/drawing/2014/main" id="{961B6958-FC02-3943-AAE0-C24A8AD0B6BB}"/>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3923306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280160"/>
            <a:ext cx="11192256" cy="4413504"/>
          </a:xfrm>
        </p:spPr>
        <p:txBody>
          <a:bodyPr anchor="ctr"/>
          <a:lstStyle>
            <a:lvl1pPr marL="0" indent="0" algn="ctr">
              <a:buFont typeface="Arial" panose="020B0604020202020204" pitchFamily="34" charset="0"/>
              <a:buNone/>
              <a:defRPr sz="12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7"/>
            <a:ext cx="11082528" cy="694893"/>
          </a:xfrm>
        </p:spPr>
        <p:txBody>
          <a:bodyPr/>
          <a:lstStyle>
            <a:lvl1pPr>
              <a:lnSpc>
                <a:spcPct val="100000"/>
              </a:lnSpc>
              <a:defRPr sz="3200"/>
            </a:lvl1pPr>
          </a:lstStyle>
          <a:p>
            <a:r>
              <a:rPr lang="en-US"/>
              <a:t>Click to add a title style</a:t>
            </a:r>
          </a:p>
        </p:txBody>
      </p:sp>
    </p:spTree>
    <p:extLst>
      <p:ext uri="{BB962C8B-B14F-4D97-AF65-F5344CB8AC3E}">
        <p14:creationId xmlns:p14="http://schemas.microsoft.com/office/powerpoint/2010/main" val="1442621470"/>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2-lin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670304"/>
            <a:ext cx="11192256" cy="4023360"/>
          </a:xfrm>
        </p:spPr>
        <p:txBody>
          <a:bodyPr anchor="ctr"/>
          <a:lstStyle>
            <a:lvl1pPr marL="0" indent="0" algn="ctr">
              <a:buFont typeface="Arial" panose="020B0604020202020204" pitchFamily="34" charset="0"/>
              <a:buNone/>
              <a:defRPr sz="12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131305143"/>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36345" y="6241565"/>
            <a:ext cx="3283772" cy="366183"/>
          </a:xfrm>
          <a:prstGeom prst="rect">
            <a:avLst/>
          </a:prstGeom>
        </p:spPr>
        <p:txBody>
          <a:bodyPr vert="horz" lIns="91440" tIns="45720" rIns="91440" bIns="45720" rtlCol="0" anchor="ctr"/>
          <a:lstStyle>
            <a:lvl1pPr algn="r">
              <a:buClr>
                <a:schemeClr val="accent1"/>
              </a:buCl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2100304" y="1882026"/>
            <a:ext cx="7909277" cy="3093949"/>
          </a:xfrm>
        </p:spPr>
        <p:txBody>
          <a:bodyPr anchor="ctr" anchorCtr="0"/>
          <a:lstStyle>
            <a:lvl1pPr marL="256111" indent="-256111">
              <a:spcBef>
                <a:spcPts val="800"/>
              </a:spcBef>
              <a:spcAft>
                <a:spcPts val="400"/>
              </a:spcAft>
              <a:buClr>
                <a:schemeClr val="accent1"/>
              </a:buClr>
              <a:buFont typeface="+mj-lt"/>
              <a:buAutoNum type="arabicPeriod"/>
              <a:tabLst/>
              <a:defRPr sz="1900"/>
            </a:lvl1pPr>
            <a:lvl2pPr marL="396875" indent="-149225">
              <a:spcBef>
                <a:spcPts val="0"/>
              </a:spcBef>
              <a:spcAft>
                <a:spcPts val="400"/>
              </a:spcAft>
              <a:buClr>
                <a:schemeClr val="accent1"/>
              </a:buClr>
              <a:buFont typeface="Arial" panose="020B0604020202020204" pitchFamily="34" charset="0"/>
              <a:buChar char="•"/>
              <a:tabLst/>
              <a:defRPr sz="1700"/>
            </a:lvl2pPr>
            <a:lvl3pPr marL="520687" indent="-304792">
              <a:spcBef>
                <a:spcPts val="0"/>
              </a:spcBef>
              <a:spcAft>
                <a:spcPts val="400"/>
              </a:spcAft>
              <a:buFont typeface="+mj-lt"/>
              <a:buAutoNum type="arabicPeriod"/>
              <a:defRPr sz="1467"/>
            </a:lvl3pPr>
            <a:lvl4pPr marL="626518" indent="-304792">
              <a:spcBef>
                <a:spcPts val="0"/>
              </a:spcBef>
              <a:spcAft>
                <a:spcPts val="400"/>
              </a:spcAft>
              <a:buFont typeface="+mj-lt"/>
              <a:buAutoNum type="arabicPeriod"/>
              <a:defRPr sz="1400"/>
            </a:lvl4pPr>
            <a:lvl5pPr marL="719649" indent="-304792">
              <a:spcBef>
                <a:spcPts val="0"/>
              </a:spcBef>
              <a:spcAft>
                <a:spcPts val="400"/>
              </a:spcAft>
              <a:buFont typeface="+mj-lt"/>
              <a:buAutoNum type="arabicPeriod"/>
              <a:defRPr sz="1333"/>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955199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userDrawn="1">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userDrawn="1">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userDrawn="1">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userDrawn="1">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29047964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8086306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ull-bleed image light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lumMod val="60000"/>
              <a:lumOff val="40000"/>
            </a:schemeClr>
          </a:solidFill>
        </p:spPr>
        <p:txBody>
          <a:bodyPr anchor="ctr"/>
          <a:lstStyle>
            <a:lvl1pPr marL="0" indent="0" algn="ctr">
              <a:buNone/>
              <a:defRPr/>
            </a:lvl1pPr>
          </a:lstStyle>
          <a:p>
            <a:endParaRPr lang="en-US"/>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69405"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7" name="TextBox 6">
            <a:extLst>
              <a:ext uri="{FF2B5EF4-FFF2-40B4-BE49-F238E27FC236}">
                <a16:creationId xmlns:a16="http://schemas.microsoft.com/office/drawing/2014/main" id="{457E1A05-8BEA-C340-A5A9-DFD9053D0678}"/>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3E10119E-13B3-BF4F-9771-A3F130658023}"/>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2218051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ull-bleed image dark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solidFill>
        </p:spPr>
        <p:txBody>
          <a:bodyPr anchor="ctr"/>
          <a:lstStyle>
            <a:lvl1pPr marL="0" indent="0" algn="ctr">
              <a:buNone/>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pPr/>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59493" y="6241565"/>
            <a:ext cx="3283772" cy="366183"/>
          </a:xfrm>
          <a:prstGeom prst="rect">
            <a:avLst/>
          </a:prstGeom>
        </p:spPr>
        <p:txBody>
          <a:bodyPr vert="horz" lIns="91440" tIns="45720" rIns="91440" bIns="45720" rtlCol="0" anchor="ctr"/>
          <a:lstStyle>
            <a:lvl1pPr algn="r">
              <a:defRPr sz="1067">
                <a:solidFill>
                  <a:schemeClr val="bg1"/>
                </a:solidFill>
              </a:defRPr>
            </a:lvl1pPr>
          </a:lstStyle>
          <a:p>
            <a:r>
              <a:rPr lang="en-US"/>
              <a:t>Type division name here</a:t>
            </a:r>
          </a:p>
        </p:txBody>
      </p:sp>
      <p:sp>
        <p:nvSpPr>
          <p:cNvPr id="7" name="TextBox 6">
            <a:extLst>
              <a:ext uri="{FF2B5EF4-FFF2-40B4-BE49-F238E27FC236}">
                <a16:creationId xmlns:a16="http://schemas.microsoft.com/office/drawing/2014/main" id="{513B21B1-1CC2-6640-8C36-C1582A51D4C9}"/>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CB97FD1F-3432-5F42-BA9B-FE85EE343C75}"/>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3383479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Britannic Bold" panose="020B0903060703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737E57-9304-4463-91ED-205D3D2046FA}"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8B6D-8928-4743-8CBE-82C48E0F9918}" type="slidenum">
              <a:rPr lang="en-US" smtClean="0"/>
              <a:t>‹#›</a:t>
            </a:fld>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82696" y="5856546"/>
            <a:ext cx="5327904" cy="999607"/>
          </a:xfrm>
          <a:prstGeom prst="rect">
            <a:avLst/>
          </a:prstGeom>
        </p:spPr>
      </p:pic>
    </p:spTree>
    <p:extLst>
      <p:ext uri="{BB962C8B-B14F-4D97-AF65-F5344CB8AC3E}">
        <p14:creationId xmlns:p14="http://schemas.microsoft.com/office/powerpoint/2010/main" val="4107959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797413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ritannic Bold" panose="020B0903060703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737E57-9304-4463-91ED-205D3D2046FA}"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8B6D-8928-4743-8CBE-82C48E0F9918}" type="slidenum">
              <a:rPr lang="en-US" smtClean="0"/>
              <a:t>‹#›</a:t>
            </a:fld>
            <a:endParaRPr 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82696" y="5856546"/>
            <a:ext cx="5327904" cy="999607"/>
          </a:xfrm>
          <a:prstGeom prst="rect">
            <a:avLst/>
          </a:prstGeom>
          <a:gradFill>
            <a:gsLst>
              <a:gs pos="0">
                <a:srgbClr val="6CC1BB"/>
              </a:gs>
              <a:gs pos="0">
                <a:srgbClr val="009999"/>
              </a:gs>
              <a:gs pos="0">
                <a:schemeClr val="accent1">
                  <a:lumMod val="45000"/>
                  <a:lumOff val="55000"/>
                </a:schemeClr>
              </a:gs>
              <a:gs pos="100000">
                <a:srgbClr val="FFFFFF"/>
              </a:gs>
              <a:gs pos="0">
                <a:srgbClr val="FFFFFF"/>
              </a:gs>
              <a:gs pos="0">
                <a:srgbClr val="FFFFFF"/>
              </a:gs>
              <a:gs pos="100000">
                <a:srgbClr val="F9F9F3"/>
              </a:gs>
              <a:gs pos="1000">
                <a:srgbClr val="FFE8A7"/>
              </a:gs>
            </a:gsLst>
            <a:lin ang="2700000" scaled="1"/>
          </a:gradFill>
        </p:spPr>
      </p:pic>
    </p:spTree>
    <p:extLst>
      <p:ext uri="{BB962C8B-B14F-4D97-AF65-F5344CB8AC3E}">
        <p14:creationId xmlns:p14="http://schemas.microsoft.com/office/powerpoint/2010/main" val="17180128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737E57-9304-4463-91ED-205D3D2046FA}"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8B6D-8928-4743-8CBE-82C48E0F9918}" type="slidenum">
              <a:rPr lang="en-US" smtClean="0"/>
              <a:t>‹#›</a:t>
            </a:fld>
            <a:endParaRPr lang="en-US"/>
          </a:p>
        </p:txBody>
      </p:sp>
    </p:spTree>
    <p:extLst>
      <p:ext uri="{BB962C8B-B14F-4D97-AF65-F5344CB8AC3E}">
        <p14:creationId xmlns:p14="http://schemas.microsoft.com/office/powerpoint/2010/main" val="18858122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737E57-9304-4463-91ED-205D3D2046FA}"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D8B6D-8928-4743-8CBE-82C48E0F9918}" type="slidenum">
              <a:rPr lang="en-US" smtClean="0"/>
              <a:t>‹#›</a:t>
            </a:fld>
            <a:endParaRPr lang="en-US"/>
          </a:p>
        </p:txBody>
      </p:sp>
    </p:spTree>
    <p:extLst>
      <p:ext uri="{BB962C8B-B14F-4D97-AF65-F5344CB8AC3E}">
        <p14:creationId xmlns:p14="http://schemas.microsoft.com/office/powerpoint/2010/main" val="22496883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737E57-9304-4463-91ED-205D3D2046FA}"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4D8B6D-8928-4743-8CBE-82C48E0F9918}" type="slidenum">
              <a:rPr lang="en-US" smtClean="0"/>
              <a:t>‹#›</a:t>
            </a:fld>
            <a:endParaRPr lang="en-US"/>
          </a:p>
        </p:txBody>
      </p:sp>
    </p:spTree>
    <p:extLst>
      <p:ext uri="{BB962C8B-B14F-4D97-AF65-F5344CB8AC3E}">
        <p14:creationId xmlns:p14="http://schemas.microsoft.com/office/powerpoint/2010/main" val="14424315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737E57-9304-4463-91ED-205D3D2046FA}"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4D8B6D-8928-4743-8CBE-82C48E0F9918}" type="slidenum">
              <a:rPr lang="en-US" smtClean="0"/>
              <a:t>‹#›</a:t>
            </a:fld>
            <a:endParaRPr lang="en-US"/>
          </a:p>
        </p:txBody>
      </p:sp>
    </p:spTree>
    <p:extLst>
      <p:ext uri="{BB962C8B-B14F-4D97-AF65-F5344CB8AC3E}">
        <p14:creationId xmlns:p14="http://schemas.microsoft.com/office/powerpoint/2010/main" val="15368083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737E57-9304-4463-91ED-205D3D2046FA}"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4D8B6D-8928-4743-8CBE-82C48E0F9918}" type="slidenum">
              <a:rPr lang="en-US" smtClean="0"/>
              <a:t>‹#›</a:t>
            </a:fld>
            <a:endParaRPr lang="en-US"/>
          </a:p>
        </p:txBody>
      </p:sp>
    </p:spTree>
    <p:extLst>
      <p:ext uri="{BB962C8B-B14F-4D97-AF65-F5344CB8AC3E}">
        <p14:creationId xmlns:p14="http://schemas.microsoft.com/office/powerpoint/2010/main" val="50273314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737E57-9304-4463-91ED-205D3D2046FA}"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D8B6D-8928-4743-8CBE-82C48E0F9918}" type="slidenum">
              <a:rPr lang="en-US" smtClean="0"/>
              <a:t>‹#›</a:t>
            </a:fld>
            <a:endParaRPr lang="en-US"/>
          </a:p>
        </p:txBody>
      </p:sp>
    </p:spTree>
    <p:extLst>
      <p:ext uri="{BB962C8B-B14F-4D97-AF65-F5344CB8AC3E}">
        <p14:creationId xmlns:p14="http://schemas.microsoft.com/office/powerpoint/2010/main" val="28747116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737E57-9304-4463-91ED-205D3D2046FA}"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D8B6D-8928-4743-8CBE-82C48E0F9918}" type="slidenum">
              <a:rPr lang="en-US" smtClean="0"/>
              <a:t>‹#›</a:t>
            </a:fld>
            <a:endParaRPr lang="en-US"/>
          </a:p>
        </p:txBody>
      </p:sp>
    </p:spTree>
    <p:extLst>
      <p:ext uri="{BB962C8B-B14F-4D97-AF65-F5344CB8AC3E}">
        <p14:creationId xmlns:p14="http://schemas.microsoft.com/office/powerpoint/2010/main" val="29915716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737E57-9304-4463-91ED-205D3D2046FA}"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8B6D-8928-4743-8CBE-82C48E0F9918}" type="slidenum">
              <a:rPr lang="en-US" smtClean="0"/>
              <a:t>‹#›</a:t>
            </a:fld>
            <a:endParaRPr lang="en-US"/>
          </a:p>
        </p:txBody>
      </p:sp>
    </p:spTree>
    <p:extLst>
      <p:ext uri="{BB962C8B-B14F-4D97-AF65-F5344CB8AC3E}">
        <p14:creationId xmlns:p14="http://schemas.microsoft.com/office/powerpoint/2010/main" val="17366644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737E57-9304-4463-91ED-205D3D2046FA}"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D8B6D-8928-4743-8CBE-82C48E0F9918}" type="slidenum">
              <a:rPr lang="en-US" smtClean="0"/>
              <a:t>‹#›</a:t>
            </a:fld>
            <a:endParaRPr lang="en-US"/>
          </a:p>
        </p:txBody>
      </p:sp>
    </p:spTree>
    <p:extLst>
      <p:ext uri="{BB962C8B-B14F-4D97-AF65-F5344CB8AC3E}">
        <p14:creationId xmlns:p14="http://schemas.microsoft.com/office/powerpoint/2010/main" val="1057914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1"/>
            <a:ext cx="2628900" cy="57598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2301"/>
            <a:ext cx="7734300" cy="5759899"/>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971101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4503"/>
            <a:ext cx="9769791" cy="1325563"/>
          </a:xfrm>
        </p:spPr>
        <p:txBody>
          <a:bodyPr>
            <a:normAutofit/>
          </a:bodyPr>
          <a:lstStyle>
            <a:lvl1pPr>
              <a:defRPr sz="3600" b="1">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1273" y="1845425"/>
            <a:ext cx="10522527" cy="4331538"/>
          </a:xfrm>
        </p:spPr>
        <p:txBody>
          <a:bodyPr/>
          <a:lstStyle>
            <a:lvl1pPr marL="2286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1pPr>
            <a:lvl2pPr marL="6858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2pPr>
            <a:lvl3pPr>
              <a:lnSpc>
                <a:spcPct val="150000"/>
              </a:lnSpc>
              <a:defRPr>
                <a:solidFill>
                  <a:srgbClr val="6E6E6E"/>
                </a:solidFill>
                <a:latin typeface="Arial" panose="020B0604020202020204" pitchFamily="34" charset="0"/>
                <a:cs typeface="Arial" panose="020B0604020202020204" pitchFamily="34" charset="0"/>
              </a:defRPr>
            </a:lvl3pPr>
            <a:lvl4pPr>
              <a:lnSpc>
                <a:spcPct val="150000"/>
              </a:lnSpc>
              <a:defRPr>
                <a:solidFill>
                  <a:srgbClr val="6E6E6E"/>
                </a:solidFill>
                <a:latin typeface="Arial" panose="020B0604020202020204" pitchFamily="34" charset="0"/>
                <a:cs typeface="Arial" panose="020B0604020202020204" pitchFamily="34" charset="0"/>
              </a:defRPr>
            </a:lvl4pPr>
            <a:lvl5pPr>
              <a:lnSpc>
                <a:spcPct val="150000"/>
              </a:lnSpc>
              <a:defRPr>
                <a:solidFill>
                  <a:srgbClr val="6E6E6E"/>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6C2D1-37F6-431D-BE06-AEB1D95169F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spTree>
    <p:custDataLst>
      <p:tags r:id="rId1"/>
    </p:custDataLst>
    <p:extLst>
      <p:ext uri="{BB962C8B-B14F-4D97-AF65-F5344CB8AC3E}">
        <p14:creationId xmlns:p14="http://schemas.microsoft.com/office/powerpoint/2010/main" val="1201461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D62ADE-84EE-1D43-A24B-D76FB1F99A6E}"/>
              </a:ext>
            </a:extLst>
          </p:cNvPr>
          <p:cNvSpPr/>
          <p:nvPr userDrawn="1"/>
        </p:nvSpPr>
        <p:spPr>
          <a:xfrm>
            <a:off x="0" y="2563"/>
            <a:ext cx="81180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3D39F0E-AA40-5A4B-8FDF-00E8393CC49C}"/>
              </a:ext>
            </a:extLst>
          </p:cNvPr>
          <p:cNvCxnSpPr>
            <a:cxnSpLocks/>
          </p:cNvCxnSpPr>
          <p:nvPr userDrawn="1"/>
        </p:nvCxnSpPr>
        <p:spPr>
          <a:xfrm>
            <a:off x="653406" y="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2ECCD4-703B-B747-9C2B-456AA024E500}"/>
              </a:ext>
            </a:extLst>
          </p:cNvPr>
          <p:cNvSpPr>
            <a:spLocks noGrp="1"/>
          </p:cNvSpPr>
          <p:nvPr>
            <p:ph type="title" hasCustomPrompt="1"/>
          </p:nvPr>
        </p:nvSpPr>
        <p:spPr>
          <a:xfrm>
            <a:off x="804209" y="2105860"/>
            <a:ext cx="4915273" cy="2206164"/>
          </a:xfrm>
        </p:spPr>
        <p:txBody>
          <a:bodyPr>
            <a:normAutofit/>
          </a:bodyPr>
          <a:lstStyle>
            <a:lvl1pPr marL="0" algn="l" defTabSz="914400" rtl="0" eaLnBrk="1" latinLnBrk="0" hangingPunct="1">
              <a:lnSpc>
                <a:spcPct val="90000"/>
              </a:lnSpc>
              <a:spcBef>
                <a:spcPct val="0"/>
              </a:spcBef>
              <a:buNone/>
              <a:defRPr lang="en-US" sz="4400" b="1" kern="1200" spc="100" dirty="0">
                <a:solidFill>
                  <a:schemeClr val="bg1"/>
                </a:solidFill>
                <a:latin typeface="Calibri" panose="020F0502020204030204" pitchFamily="34" charset="0"/>
                <a:ea typeface="+mj-ea"/>
                <a:cs typeface="Calibri" panose="020F0502020204030204" pitchFamily="34" charset="0"/>
              </a:defRPr>
            </a:lvl1pPr>
          </a:lstStyle>
          <a:p>
            <a:r>
              <a:rPr lang="en-US"/>
              <a:t>Section Title</a:t>
            </a:r>
            <a:br>
              <a:rPr lang="en-US"/>
            </a:br>
            <a:r>
              <a:rPr lang="en-US"/>
              <a:t>Use Up to Three</a:t>
            </a:r>
            <a:br>
              <a:rPr lang="en-US"/>
            </a:br>
            <a:r>
              <a:rPr lang="en-US"/>
              <a:t>Lines of Text</a:t>
            </a:r>
          </a:p>
        </p:txBody>
      </p:sp>
      <p:sp>
        <p:nvSpPr>
          <p:cNvPr id="8" name="TextBox 7">
            <a:extLst>
              <a:ext uri="{FF2B5EF4-FFF2-40B4-BE49-F238E27FC236}">
                <a16:creationId xmlns:a16="http://schemas.microsoft.com/office/drawing/2014/main" id="{F4B14CEA-CAC6-7C42-8D89-03C573E45A6D}"/>
              </a:ext>
            </a:extLst>
          </p:cNvPr>
          <p:cNvSpPr txBox="1"/>
          <p:nvPr userDrawn="1"/>
        </p:nvSpPr>
        <p:spPr>
          <a:xfrm>
            <a:off x="793321" y="6302467"/>
            <a:ext cx="1574470" cy="230832"/>
          </a:xfrm>
          <a:prstGeom prst="rect">
            <a:avLst/>
          </a:prstGeom>
          <a:noFill/>
        </p:spPr>
        <p:txBody>
          <a:bodyPr wrap="non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 ​</a:t>
            </a:r>
          </a:p>
        </p:txBody>
      </p:sp>
      <p:sp>
        <p:nvSpPr>
          <p:cNvPr id="9" name="Text Placeholder 10">
            <a:extLst>
              <a:ext uri="{FF2B5EF4-FFF2-40B4-BE49-F238E27FC236}">
                <a16:creationId xmlns:a16="http://schemas.microsoft.com/office/drawing/2014/main" id="{6D4C17F2-B781-D840-AF0F-63A1BCEDC23E}"/>
              </a:ext>
            </a:extLst>
          </p:cNvPr>
          <p:cNvSpPr>
            <a:spLocks noGrp="1"/>
          </p:cNvSpPr>
          <p:nvPr>
            <p:ph type="body" sz="quarter" idx="10" hasCustomPrompt="1"/>
          </p:nvPr>
        </p:nvSpPr>
        <p:spPr>
          <a:xfrm>
            <a:off x="793321" y="529808"/>
            <a:ext cx="6154271" cy="312874"/>
          </a:xfrm>
        </p:spPr>
        <p:txBody>
          <a:bodyPr>
            <a:noAutofit/>
          </a:bodyPr>
          <a:lstStyle>
            <a:lvl1pPr>
              <a:defRPr lang="en-US" sz="1400" b="1" kern="1200" spc="400" baseline="0" dirty="0">
                <a:solidFill>
                  <a:schemeClr val="bg1"/>
                </a:solidFill>
                <a:latin typeface="Calibri" panose="020F0502020204030204" pitchFamily="34" charset="0"/>
                <a:ea typeface="+mn-ea"/>
                <a:cs typeface="Calibri" panose="020F0502020204030204" pitchFamily="34" charset="0"/>
              </a:defRPr>
            </a:lvl1pPr>
          </a:lstStyle>
          <a:p>
            <a:pPr lvl="0"/>
            <a:r>
              <a:rPr lang="en-US"/>
              <a:t>01 SECTION HEADER</a:t>
            </a:r>
          </a:p>
        </p:txBody>
      </p:sp>
      <p:sp>
        <p:nvSpPr>
          <p:cNvPr id="11" name="Text Placeholder 10">
            <a:extLst>
              <a:ext uri="{FF2B5EF4-FFF2-40B4-BE49-F238E27FC236}">
                <a16:creationId xmlns:a16="http://schemas.microsoft.com/office/drawing/2014/main" id="{91850C21-4350-FB4F-9FA9-7F5926014859}"/>
              </a:ext>
            </a:extLst>
          </p:cNvPr>
          <p:cNvSpPr>
            <a:spLocks noGrp="1"/>
          </p:cNvSpPr>
          <p:nvPr>
            <p:ph type="body" sz="quarter" idx="11" hasCustomPrompt="1"/>
          </p:nvPr>
        </p:nvSpPr>
        <p:spPr>
          <a:xfrm>
            <a:off x="793750" y="4548620"/>
            <a:ext cx="3103333" cy="954107"/>
          </a:xfrm>
        </p:spPr>
        <p:txBody>
          <a:bodyPr>
            <a:normAutofit/>
          </a:bodyPr>
          <a:lstStyle>
            <a:lvl1pPr marL="0" algn="l" defTabSz="914400" rtl="0" eaLnBrk="1" latinLnBrk="0" hangingPunct="1">
              <a:defRPr lang="en-US" sz="1400" kern="1200" dirty="0">
                <a:solidFill>
                  <a:schemeClr val="bg1"/>
                </a:solidFill>
                <a:latin typeface="+mn-lt"/>
                <a:ea typeface="+mn-ea"/>
                <a:cs typeface="+mn-cs"/>
              </a:defRPr>
            </a:lvl1pPr>
          </a:lstStyle>
          <a:p>
            <a:pPr lvl="0"/>
            <a:r>
              <a:rPr lang="en-US"/>
              <a:t>Quick intro text. If needed, one or two sentences. Quick intro text. If needed, one or two sentences.</a:t>
            </a:r>
          </a:p>
        </p:txBody>
      </p:sp>
    </p:spTree>
    <p:extLst>
      <p:ext uri="{BB962C8B-B14F-4D97-AF65-F5344CB8AC3E}">
        <p14:creationId xmlns:p14="http://schemas.microsoft.com/office/powerpoint/2010/main" val="1745982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rgbClr val="67A33B"/>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5024437" cy="2913062"/>
          </a:xfrm>
        </p:spPr>
        <p:txBody>
          <a:bodyPr/>
          <a:lstStyle/>
          <a:p>
            <a:pPr lvl="0"/>
            <a:r>
              <a:rPr lang="en-US"/>
              <a:t>Click to edit Master text style</a:t>
            </a:r>
          </a:p>
        </p:txBody>
      </p:sp>
    </p:spTree>
    <p:extLst>
      <p:ext uri="{BB962C8B-B14F-4D97-AF65-F5344CB8AC3E}">
        <p14:creationId xmlns:p14="http://schemas.microsoft.com/office/powerpoint/2010/main" val="3282832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EC00178-3B47-4802-83A6-85942859B967}"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28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480129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1/12/2024</a:t>
            </a:fld>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
        <p:nvSpPr>
          <p:cNvPr id="7" name="Rectangle 6">
            <a:extLst>
              <a:ext uri="{FF2B5EF4-FFF2-40B4-BE49-F238E27FC236}">
                <a16:creationId xmlns:a16="http://schemas.microsoft.com/office/drawing/2014/main" id="{E8D244FD-55A4-4FFF-8D69-99024280077A}"/>
              </a:ext>
            </a:extLst>
          </p:cNvPr>
          <p:cNvSpPr/>
          <p:nvPr userDrawn="1"/>
        </p:nvSpPr>
        <p:spPr>
          <a:xfrm>
            <a:off x="5408762" y="6599208"/>
            <a:ext cx="1312025" cy="225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29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129390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C00178-3B47-4802-83A6-85942859B967}"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158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C00178-3B47-4802-83A6-85942859B967}"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709445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C00178-3B47-4802-83A6-85942859B967}"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422307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C00178-3B47-4802-83A6-85942859B967}"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57335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1/12/2024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132712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335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1/12/2024</a:t>
            </a:fld>
            <a:endParaRPr lang="en-US"/>
          </a:p>
        </p:txBody>
      </p:sp>
      <p:sp>
        <p:nvSpPr>
          <p:cNvPr id="8" name="Footer Placeholder 7"/>
          <p:cNvSpPr>
            <a:spLocks noGrp="1"/>
          </p:cNvSpPr>
          <p:nvPr>
            <p:ph type="ftr" sz="quarter" idx="11"/>
          </p:nvPr>
        </p:nvSpPr>
        <p:spPr>
          <a:xfrm>
            <a:off x="3799645" y="6446837"/>
            <a:ext cx="4822804" cy="365125"/>
          </a:xfr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132712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6"/>
            <a:ext cx="2618511" cy="365125"/>
          </a:xfrm>
        </p:spPr>
        <p:txBody>
          <a:bodyPr/>
          <a:lstStyle>
            <a:lvl1pPr algn="l">
              <a:defRPr/>
            </a:lvl1pPr>
          </a:lstStyle>
          <a:p>
            <a:fld id="{2EC00178-3B47-4802-83A6-85942859B967}" type="datetimeFigureOut">
              <a:rPr lang="en-US" smtClean="0"/>
              <a:t>1/12/2024</a:t>
            </a:fld>
            <a:endParaRPr lang="en-US"/>
          </a:p>
        </p:txBody>
      </p:sp>
      <p:sp>
        <p:nvSpPr>
          <p:cNvPr id="6" name="Footer Placeholder 5"/>
          <p:cNvSpPr>
            <a:spLocks noGrp="1"/>
          </p:cNvSpPr>
          <p:nvPr>
            <p:ph type="ftr" sz="quarter" idx="11"/>
          </p:nvPr>
        </p:nvSpPr>
        <p:spPr>
          <a:xfrm>
            <a:off x="4800600" y="6459786"/>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E19AD9-0C2E-4AEF-B6FD-BA94EAF79C78}" type="slidenum">
              <a:rPr lang="en-US" smtClean="0"/>
              <a:t>‹#›</a:t>
            </a:fld>
            <a:endParaRPr lang="en-US"/>
          </a:p>
        </p:txBody>
      </p:sp>
    </p:spTree>
    <p:extLst>
      <p:ext uri="{BB962C8B-B14F-4D97-AF65-F5344CB8AC3E}">
        <p14:creationId xmlns:p14="http://schemas.microsoft.com/office/powerpoint/2010/main" val="3117820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00B0F0"/>
        </a:solidFill>
        <a:effectLst/>
      </p:bgPr>
    </p:bg>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1"/>
            <a:ext cx="12191985" cy="4915076"/>
          </a:xfrm>
          <a:solidFill>
            <a:schemeClr val="bg2">
              <a:lumMod val="90000"/>
            </a:schemeClr>
          </a:solidFill>
        </p:spPr>
        <p:txBody>
          <a:bodyPr lIns="457200" tIns="45720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C00178-3B47-4802-83A6-85942859B967}"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543261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44625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1/12/2024</a:t>
            </a:fld>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
        <p:nvSpPr>
          <p:cNvPr id="7" name="Rectangle 6">
            <a:extLst>
              <a:ext uri="{FF2B5EF4-FFF2-40B4-BE49-F238E27FC236}">
                <a16:creationId xmlns:a16="http://schemas.microsoft.com/office/drawing/2014/main" id="{E8D244FD-55A4-4FFF-8D69-99024280077A}"/>
              </a:ext>
            </a:extLst>
          </p:cNvPr>
          <p:cNvSpPr/>
          <p:nvPr userDrawn="1"/>
        </p:nvSpPr>
        <p:spPr>
          <a:xfrm>
            <a:off x="5408762" y="6599208"/>
            <a:ext cx="1312025" cy="225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872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1"/>
            <a:ext cx="2628900" cy="57598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2301"/>
            <a:ext cx="7734300" cy="5759899"/>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112600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D62ADE-84EE-1D43-A24B-D76FB1F99A6E}"/>
              </a:ext>
            </a:extLst>
          </p:cNvPr>
          <p:cNvSpPr/>
          <p:nvPr userDrawn="1"/>
        </p:nvSpPr>
        <p:spPr>
          <a:xfrm>
            <a:off x="0" y="2563"/>
            <a:ext cx="81180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3D39F0E-AA40-5A4B-8FDF-00E8393CC49C}"/>
              </a:ext>
            </a:extLst>
          </p:cNvPr>
          <p:cNvCxnSpPr>
            <a:cxnSpLocks/>
          </p:cNvCxnSpPr>
          <p:nvPr userDrawn="1"/>
        </p:nvCxnSpPr>
        <p:spPr>
          <a:xfrm>
            <a:off x="653406" y="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2ECCD4-703B-B747-9C2B-456AA024E500}"/>
              </a:ext>
            </a:extLst>
          </p:cNvPr>
          <p:cNvSpPr>
            <a:spLocks noGrp="1"/>
          </p:cNvSpPr>
          <p:nvPr>
            <p:ph type="title" hasCustomPrompt="1"/>
          </p:nvPr>
        </p:nvSpPr>
        <p:spPr>
          <a:xfrm>
            <a:off x="804209" y="2105860"/>
            <a:ext cx="4915273" cy="2206164"/>
          </a:xfrm>
        </p:spPr>
        <p:txBody>
          <a:bodyPr>
            <a:normAutofit/>
          </a:bodyPr>
          <a:lstStyle>
            <a:lvl1pPr marL="0" algn="l" defTabSz="914400" rtl="0" eaLnBrk="1" latinLnBrk="0" hangingPunct="1">
              <a:lnSpc>
                <a:spcPct val="90000"/>
              </a:lnSpc>
              <a:spcBef>
                <a:spcPct val="0"/>
              </a:spcBef>
              <a:buNone/>
              <a:defRPr lang="en-US" sz="4400" b="1" kern="1200" spc="100" dirty="0">
                <a:solidFill>
                  <a:schemeClr val="bg1"/>
                </a:solidFill>
                <a:latin typeface="Calibri" panose="020F0502020204030204" pitchFamily="34" charset="0"/>
                <a:ea typeface="+mj-ea"/>
                <a:cs typeface="Calibri" panose="020F0502020204030204" pitchFamily="34" charset="0"/>
              </a:defRPr>
            </a:lvl1pPr>
          </a:lstStyle>
          <a:p>
            <a:r>
              <a:rPr lang="en-US"/>
              <a:t>Section Title</a:t>
            </a:r>
            <a:br>
              <a:rPr lang="en-US"/>
            </a:br>
            <a:r>
              <a:rPr lang="en-US"/>
              <a:t>Use Up to Three</a:t>
            </a:r>
            <a:br>
              <a:rPr lang="en-US"/>
            </a:br>
            <a:r>
              <a:rPr lang="en-US"/>
              <a:t>Lines of Text</a:t>
            </a:r>
          </a:p>
        </p:txBody>
      </p:sp>
      <p:sp>
        <p:nvSpPr>
          <p:cNvPr id="8" name="TextBox 7">
            <a:extLst>
              <a:ext uri="{FF2B5EF4-FFF2-40B4-BE49-F238E27FC236}">
                <a16:creationId xmlns:a16="http://schemas.microsoft.com/office/drawing/2014/main" id="{F4B14CEA-CAC6-7C42-8D89-03C573E45A6D}"/>
              </a:ext>
            </a:extLst>
          </p:cNvPr>
          <p:cNvSpPr txBox="1"/>
          <p:nvPr userDrawn="1"/>
        </p:nvSpPr>
        <p:spPr>
          <a:xfrm>
            <a:off x="793321" y="6302467"/>
            <a:ext cx="1574470" cy="230832"/>
          </a:xfrm>
          <a:prstGeom prst="rect">
            <a:avLst/>
          </a:prstGeom>
          <a:noFill/>
        </p:spPr>
        <p:txBody>
          <a:bodyPr wrap="non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 ​</a:t>
            </a:r>
          </a:p>
        </p:txBody>
      </p:sp>
      <p:sp>
        <p:nvSpPr>
          <p:cNvPr id="9" name="Text Placeholder 10">
            <a:extLst>
              <a:ext uri="{FF2B5EF4-FFF2-40B4-BE49-F238E27FC236}">
                <a16:creationId xmlns:a16="http://schemas.microsoft.com/office/drawing/2014/main" id="{6D4C17F2-B781-D840-AF0F-63A1BCEDC23E}"/>
              </a:ext>
            </a:extLst>
          </p:cNvPr>
          <p:cNvSpPr>
            <a:spLocks noGrp="1"/>
          </p:cNvSpPr>
          <p:nvPr>
            <p:ph type="body" sz="quarter" idx="10" hasCustomPrompt="1"/>
          </p:nvPr>
        </p:nvSpPr>
        <p:spPr>
          <a:xfrm>
            <a:off x="793321" y="529808"/>
            <a:ext cx="6154271" cy="312874"/>
          </a:xfrm>
        </p:spPr>
        <p:txBody>
          <a:bodyPr>
            <a:noAutofit/>
          </a:bodyPr>
          <a:lstStyle>
            <a:lvl1pPr>
              <a:defRPr lang="en-US" sz="1400" b="1" kern="1200" spc="400" baseline="0" dirty="0">
                <a:solidFill>
                  <a:schemeClr val="bg1"/>
                </a:solidFill>
                <a:latin typeface="Calibri" panose="020F0502020204030204" pitchFamily="34" charset="0"/>
                <a:ea typeface="+mn-ea"/>
                <a:cs typeface="Calibri" panose="020F0502020204030204" pitchFamily="34" charset="0"/>
              </a:defRPr>
            </a:lvl1pPr>
          </a:lstStyle>
          <a:p>
            <a:pPr lvl="0"/>
            <a:r>
              <a:rPr lang="en-US"/>
              <a:t>01 SECTION HEADER</a:t>
            </a:r>
          </a:p>
        </p:txBody>
      </p:sp>
      <p:sp>
        <p:nvSpPr>
          <p:cNvPr id="11" name="Text Placeholder 10">
            <a:extLst>
              <a:ext uri="{FF2B5EF4-FFF2-40B4-BE49-F238E27FC236}">
                <a16:creationId xmlns:a16="http://schemas.microsoft.com/office/drawing/2014/main" id="{91850C21-4350-FB4F-9FA9-7F5926014859}"/>
              </a:ext>
            </a:extLst>
          </p:cNvPr>
          <p:cNvSpPr>
            <a:spLocks noGrp="1"/>
          </p:cNvSpPr>
          <p:nvPr>
            <p:ph type="body" sz="quarter" idx="11" hasCustomPrompt="1"/>
          </p:nvPr>
        </p:nvSpPr>
        <p:spPr>
          <a:xfrm>
            <a:off x="793750" y="4548620"/>
            <a:ext cx="3103333" cy="954107"/>
          </a:xfrm>
        </p:spPr>
        <p:txBody>
          <a:bodyPr>
            <a:normAutofit/>
          </a:bodyPr>
          <a:lstStyle>
            <a:lvl1pPr marL="0" algn="l" defTabSz="914400" rtl="0" eaLnBrk="1" latinLnBrk="0" hangingPunct="1">
              <a:defRPr lang="en-US" sz="1400" kern="1200" dirty="0">
                <a:solidFill>
                  <a:schemeClr val="bg1"/>
                </a:solidFill>
                <a:latin typeface="+mn-lt"/>
                <a:ea typeface="+mn-ea"/>
                <a:cs typeface="+mn-cs"/>
              </a:defRPr>
            </a:lvl1pPr>
          </a:lstStyle>
          <a:p>
            <a:pPr lvl="0"/>
            <a:r>
              <a:rPr lang="en-US"/>
              <a:t>Quick intro text. If needed, one or two sentences. Quick intro text. If needed, one or two sentences.</a:t>
            </a:r>
          </a:p>
        </p:txBody>
      </p:sp>
    </p:spTree>
    <p:extLst>
      <p:ext uri="{BB962C8B-B14F-4D97-AF65-F5344CB8AC3E}">
        <p14:creationId xmlns:p14="http://schemas.microsoft.com/office/powerpoint/2010/main" val="2941175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rgbClr val="67A33B"/>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5024437" cy="2913062"/>
          </a:xfrm>
        </p:spPr>
        <p:txBody>
          <a:bodyPr/>
          <a:lstStyle/>
          <a:p>
            <a:pPr lvl="0"/>
            <a:r>
              <a:rPr lang="en-US"/>
              <a:t>Click to edit Master text style</a:t>
            </a:r>
          </a:p>
        </p:txBody>
      </p:sp>
    </p:spTree>
    <p:extLst>
      <p:ext uri="{BB962C8B-B14F-4D97-AF65-F5344CB8AC3E}">
        <p14:creationId xmlns:p14="http://schemas.microsoft.com/office/powerpoint/2010/main" val="2634842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D62ADE-84EE-1D43-A24B-D76FB1F99A6E}"/>
              </a:ext>
            </a:extLst>
          </p:cNvPr>
          <p:cNvSpPr/>
          <p:nvPr userDrawn="1"/>
        </p:nvSpPr>
        <p:spPr>
          <a:xfrm>
            <a:off x="0" y="2563"/>
            <a:ext cx="81180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3D39F0E-AA40-5A4B-8FDF-00E8393CC49C}"/>
              </a:ext>
            </a:extLst>
          </p:cNvPr>
          <p:cNvCxnSpPr>
            <a:cxnSpLocks/>
          </p:cNvCxnSpPr>
          <p:nvPr userDrawn="1"/>
        </p:nvCxnSpPr>
        <p:spPr>
          <a:xfrm>
            <a:off x="653406" y="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2ECCD4-703B-B747-9C2B-456AA024E500}"/>
              </a:ext>
            </a:extLst>
          </p:cNvPr>
          <p:cNvSpPr>
            <a:spLocks noGrp="1"/>
          </p:cNvSpPr>
          <p:nvPr>
            <p:ph type="title" hasCustomPrompt="1"/>
          </p:nvPr>
        </p:nvSpPr>
        <p:spPr>
          <a:xfrm>
            <a:off x="804209" y="2105860"/>
            <a:ext cx="4915273" cy="2206164"/>
          </a:xfrm>
        </p:spPr>
        <p:txBody>
          <a:bodyPr>
            <a:normAutofit/>
          </a:bodyPr>
          <a:lstStyle>
            <a:lvl1pPr marL="0" algn="l" defTabSz="914400" rtl="0" eaLnBrk="1" latinLnBrk="0" hangingPunct="1">
              <a:lnSpc>
                <a:spcPct val="90000"/>
              </a:lnSpc>
              <a:spcBef>
                <a:spcPct val="0"/>
              </a:spcBef>
              <a:buNone/>
              <a:defRPr lang="en-US" sz="4400" b="1" kern="1200" spc="100" dirty="0">
                <a:solidFill>
                  <a:schemeClr val="bg1"/>
                </a:solidFill>
                <a:latin typeface="Calibri" panose="020F0502020204030204" pitchFamily="34" charset="0"/>
                <a:ea typeface="+mj-ea"/>
                <a:cs typeface="Calibri" panose="020F0502020204030204" pitchFamily="34" charset="0"/>
              </a:defRPr>
            </a:lvl1pPr>
          </a:lstStyle>
          <a:p>
            <a:r>
              <a:rPr lang="en-US"/>
              <a:t>Section Title</a:t>
            </a:r>
            <a:br>
              <a:rPr lang="en-US"/>
            </a:br>
            <a:r>
              <a:rPr lang="en-US"/>
              <a:t>Use Up to Three</a:t>
            </a:r>
            <a:br>
              <a:rPr lang="en-US"/>
            </a:br>
            <a:r>
              <a:rPr lang="en-US"/>
              <a:t>Lines of Text</a:t>
            </a:r>
          </a:p>
        </p:txBody>
      </p:sp>
      <p:sp>
        <p:nvSpPr>
          <p:cNvPr id="8" name="TextBox 7">
            <a:extLst>
              <a:ext uri="{FF2B5EF4-FFF2-40B4-BE49-F238E27FC236}">
                <a16:creationId xmlns:a16="http://schemas.microsoft.com/office/drawing/2014/main" id="{F4B14CEA-CAC6-7C42-8D89-03C573E45A6D}"/>
              </a:ext>
            </a:extLst>
          </p:cNvPr>
          <p:cNvSpPr txBox="1"/>
          <p:nvPr userDrawn="1"/>
        </p:nvSpPr>
        <p:spPr>
          <a:xfrm>
            <a:off x="793321" y="6302467"/>
            <a:ext cx="1574470" cy="230832"/>
          </a:xfrm>
          <a:prstGeom prst="rect">
            <a:avLst/>
          </a:prstGeom>
          <a:noFill/>
        </p:spPr>
        <p:txBody>
          <a:bodyPr wrap="non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 ​</a:t>
            </a:r>
          </a:p>
        </p:txBody>
      </p:sp>
      <p:sp>
        <p:nvSpPr>
          <p:cNvPr id="9" name="Text Placeholder 10">
            <a:extLst>
              <a:ext uri="{FF2B5EF4-FFF2-40B4-BE49-F238E27FC236}">
                <a16:creationId xmlns:a16="http://schemas.microsoft.com/office/drawing/2014/main" id="{6D4C17F2-B781-D840-AF0F-63A1BCEDC23E}"/>
              </a:ext>
            </a:extLst>
          </p:cNvPr>
          <p:cNvSpPr>
            <a:spLocks noGrp="1"/>
          </p:cNvSpPr>
          <p:nvPr>
            <p:ph type="body" sz="quarter" idx="10" hasCustomPrompt="1"/>
          </p:nvPr>
        </p:nvSpPr>
        <p:spPr>
          <a:xfrm>
            <a:off x="793321" y="529808"/>
            <a:ext cx="6154271" cy="312874"/>
          </a:xfrm>
        </p:spPr>
        <p:txBody>
          <a:bodyPr>
            <a:noAutofit/>
          </a:bodyPr>
          <a:lstStyle>
            <a:lvl1pPr>
              <a:defRPr lang="en-US" sz="1400" b="1" kern="1200" spc="400" baseline="0" dirty="0">
                <a:solidFill>
                  <a:schemeClr val="bg1"/>
                </a:solidFill>
                <a:latin typeface="Calibri" panose="020F0502020204030204" pitchFamily="34" charset="0"/>
                <a:ea typeface="+mn-ea"/>
                <a:cs typeface="Calibri" panose="020F0502020204030204" pitchFamily="34" charset="0"/>
              </a:defRPr>
            </a:lvl1pPr>
          </a:lstStyle>
          <a:p>
            <a:pPr lvl="0"/>
            <a:r>
              <a:rPr lang="en-US"/>
              <a:t>01 SECTION HEADER</a:t>
            </a:r>
          </a:p>
        </p:txBody>
      </p:sp>
      <p:sp>
        <p:nvSpPr>
          <p:cNvPr id="11" name="Text Placeholder 10">
            <a:extLst>
              <a:ext uri="{FF2B5EF4-FFF2-40B4-BE49-F238E27FC236}">
                <a16:creationId xmlns:a16="http://schemas.microsoft.com/office/drawing/2014/main" id="{91850C21-4350-FB4F-9FA9-7F5926014859}"/>
              </a:ext>
            </a:extLst>
          </p:cNvPr>
          <p:cNvSpPr>
            <a:spLocks noGrp="1"/>
          </p:cNvSpPr>
          <p:nvPr>
            <p:ph type="body" sz="quarter" idx="11" hasCustomPrompt="1"/>
          </p:nvPr>
        </p:nvSpPr>
        <p:spPr>
          <a:xfrm>
            <a:off x="793750" y="4548620"/>
            <a:ext cx="3103333" cy="954107"/>
          </a:xfrm>
        </p:spPr>
        <p:txBody>
          <a:bodyPr>
            <a:normAutofit/>
          </a:bodyPr>
          <a:lstStyle>
            <a:lvl1pPr marL="0" algn="l" defTabSz="914400" rtl="0" eaLnBrk="1" latinLnBrk="0" hangingPunct="1">
              <a:defRPr lang="en-US" sz="1400" kern="1200" dirty="0">
                <a:solidFill>
                  <a:schemeClr val="bg1"/>
                </a:solidFill>
                <a:latin typeface="+mn-lt"/>
                <a:ea typeface="+mn-ea"/>
                <a:cs typeface="+mn-cs"/>
              </a:defRPr>
            </a:lvl1pPr>
          </a:lstStyle>
          <a:p>
            <a:pPr lvl="0"/>
            <a:r>
              <a:rPr lang="en-US"/>
              <a:t>Quick intro text. If needed, one or two sentences. Quick intro text. If needed, one or two sentences.</a:t>
            </a:r>
          </a:p>
        </p:txBody>
      </p:sp>
    </p:spTree>
    <p:extLst>
      <p:ext uri="{BB962C8B-B14F-4D97-AF65-F5344CB8AC3E}">
        <p14:creationId xmlns:p14="http://schemas.microsoft.com/office/powerpoint/2010/main" val="1655658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chemeClr val="accent3"/>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5024437" cy="2913062"/>
          </a:xfrm>
        </p:spPr>
        <p:txBody>
          <a:bodyPr/>
          <a:lstStyle/>
          <a:p>
            <a:pPr lvl="0"/>
            <a:r>
              <a:rPr lang="en-US"/>
              <a:t>Click to edit Master text style</a:t>
            </a:r>
          </a:p>
        </p:txBody>
      </p:sp>
    </p:spTree>
    <p:extLst>
      <p:ext uri="{BB962C8B-B14F-4D97-AF65-F5344CB8AC3E}">
        <p14:creationId xmlns:p14="http://schemas.microsoft.com/office/powerpoint/2010/main" val="517179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chemeClr val="accent3"/>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2794951" cy="2913062"/>
          </a:xfrm>
        </p:spPr>
        <p:txBody>
          <a:bodyPr>
            <a:normAutofit/>
          </a:bodyPr>
          <a:lstStyle>
            <a:lvl1pPr>
              <a:defRPr lang="en-US" sz="1600" kern="1200" dirty="0" smtClean="0">
                <a:solidFill>
                  <a:srgbClr val="485865"/>
                </a:solidFill>
                <a:latin typeface="Calibri" panose="020F0502020204030204" pitchFamily="34" charset="0"/>
                <a:ea typeface="+mn-ea"/>
                <a:cs typeface="Calibri" panose="020F0502020204030204" pitchFamily="34" charset="0"/>
              </a:defRPr>
            </a:lvl1pPr>
          </a:lstStyle>
          <a:p>
            <a:pPr lvl="0"/>
            <a:r>
              <a:rPr lang="en-US"/>
              <a:t>Click to edit Master text style</a:t>
            </a:r>
          </a:p>
        </p:txBody>
      </p:sp>
    </p:spTree>
    <p:extLst>
      <p:ext uri="{BB962C8B-B14F-4D97-AF65-F5344CB8AC3E}">
        <p14:creationId xmlns:p14="http://schemas.microsoft.com/office/powerpoint/2010/main" val="1944031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C2844A3-4FE2-1D4D-B20F-4A7301C5643C}"/>
              </a:ext>
            </a:extLst>
          </p:cNvPr>
          <p:cNvSpPr>
            <a:spLocks noGrp="1"/>
          </p:cNvSpPr>
          <p:nvPr>
            <p:ph type="title" hasCustomPrompt="1"/>
          </p:nvPr>
        </p:nvSpPr>
        <p:spPr>
          <a:xfrm>
            <a:off x="685800" y="995681"/>
            <a:ext cx="10515600" cy="802640"/>
          </a:xfrm>
          <a:prstGeom prst="rect">
            <a:avLst/>
          </a:prstGeom>
        </p:spPr>
        <p:txBody>
          <a:bodyPr vert="horz" lIns="91440" tIns="45720" rIns="91440" bIns="45720" rtlCol="0" anchor="ctr">
            <a:normAutofit/>
          </a:bodyPr>
          <a:lstStyle/>
          <a:p>
            <a:r>
              <a:rPr lang="en-US"/>
              <a:t>Chart Title</a:t>
            </a:r>
          </a:p>
        </p:txBody>
      </p:sp>
      <p:sp>
        <p:nvSpPr>
          <p:cNvPr id="5" name="Text Placeholder 10">
            <a:extLst>
              <a:ext uri="{FF2B5EF4-FFF2-40B4-BE49-F238E27FC236}">
                <a16:creationId xmlns:a16="http://schemas.microsoft.com/office/drawing/2014/main" id="{B84CC502-8E91-974C-91B6-A2B16519F36F}"/>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chemeClr val="accent3"/>
                </a:solidFill>
                <a:latin typeface="+mn-lt"/>
                <a:ea typeface="+mn-ea"/>
                <a:cs typeface="+mn-cs"/>
              </a:defRPr>
            </a:lvl1pPr>
          </a:lstStyle>
          <a:p>
            <a:pPr lvl="0"/>
            <a:r>
              <a:rPr lang="en-US"/>
              <a:t>SECTION HEADER</a:t>
            </a:r>
          </a:p>
        </p:txBody>
      </p:sp>
    </p:spTree>
    <p:extLst>
      <p:ext uri="{BB962C8B-B14F-4D97-AF65-F5344CB8AC3E}">
        <p14:creationId xmlns:p14="http://schemas.microsoft.com/office/powerpoint/2010/main" val="2814342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85C266-4D5A-8145-A004-D83CC63F6CA6}"/>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A33B"/>
              </a:solidFill>
            </a:endParaRPr>
          </a:p>
        </p:txBody>
      </p:sp>
      <p:pic>
        <p:nvPicPr>
          <p:cNvPr id="4" name="Picture 3">
            <a:extLst>
              <a:ext uri="{FF2B5EF4-FFF2-40B4-BE49-F238E27FC236}">
                <a16:creationId xmlns:a16="http://schemas.microsoft.com/office/drawing/2014/main" id="{4A19A2CB-3CC8-194A-BDE9-BE75F60A47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685" y="6228114"/>
            <a:ext cx="903248" cy="240781"/>
          </a:xfrm>
          <a:prstGeom prst="rect">
            <a:avLst/>
          </a:prstGeom>
        </p:spPr>
      </p:pic>
      <p:cxnSp>
        <p:nvCxnSpPr>
          <p:cNvPr id="5" name="Straight Connector 4">
            <a:extLst>
              <a:ext uri="{FF2B5EF4-FFF2-40B4-BE49-F238E27FC236}">
                <a16:creationId xmlns:a16="http://schemas.microsoft.com/office/drawing/2014/main" id="{1A6BDAFE-2023-3B4C-8324-133ADA91C1BD}"/>
              </a:ext>
            </a:extLst>
          </p:cNvPr>
          <p:cNvCxnSpPr>
            <a:cxnSpLocks/>
          </p:cNvCxnSpPr>
          <p:nvPr userDrawn="1"/>
        </p:nvCxnSpPr>
        <p:spPr>
          <a:xfrm>
            <a:off x="656925" y="2209800"/>
            <a:ext cx="0" cy="2057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1BEC934-4AD9-FE49-BB5F-8EF5A9624451}"/>
              </a:ext>
            </a:extLst>
          </p:cNvPr>
          <p:cNvSpPr txBox="1"/>
          <p:nvPr userDrawn="1"/>
        </p:nvSpPr>
        <p:spPr>
          <a:xfrm>
            <a:off x="1712258" y="6228114"/>
            <a:ext cx="4292450" cy="230832"/>
          </a:xfrm>
          <a:prstGeom prst="rect">
            <a:avLst/>
          </a:prstGeom>
          <a:noFill/>
        </p:spPr>
        <p:txBody>
          <a:bodyPr wrap="squar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a:t>
            </a:r>
          </a:p>
        </p:txBody>
      </p:sp>
      <p:sp>
        <p:nvSpPr>
          <p:cNvPr id="2" name="Title 1">
            <a:extLst>
              <a:ext uri="{FF2B5EF4-FFF2-40B4-BE49-F238E27FC236}">
                <a16:creationId xmlns:a16="http://schemas.microsoft.com/office/drawing/2014/main" id="{28B73B38-C8E2-C943-BD15-CFEB160A6945}"/>
              </a:ext>
            </a:extLst>
          </p:cNvPr>
          <p:cNvSpPr>
            <a:spLocks noGrp="1"/>
          </p:cNvSpPr>
          <p:nvPr>
            <p:ph type="title"/>
          </p:nvPr>
        </p:nvSpPr>
        <p:spPr>
          <a:xfrm>
            <a:off x="800096" y="2209800"/>
            <a:ext cx="4952998" cy="2057400"/>
          </a:xfrm>
        </p:spPr>
        <p:txBody>
          <a:bodyPr>
            <a:normAutofit/>
          </a:bodyPr>
          <a:lstStyle>
            <a:lvl1pPr>
              <a:defRPr lang="en-US" sz="2800" b="0" kern="1200" dirty="0">
                <a:solidFill>
                  <a:schemeClr val="bg1"/>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8" name="Picture Placeholder 7">
            <a:extLst>
              <a:ext uri="{FF2B5EF4-FFF2-40B4-BE49-F238E27FC236}">
                <a16:creationId xmlns:a16="http://schemas.microsoft.com/office/drawing/2014/main" id="{1E16042A-B907-E041-A09A-5285382456D0}"/>
              </a:ext>
            </a:extLst>
          </p:cNvPr>
          <p:cNvSpPr>
            <a:spLocks noGrp="1"/>
          </p:cNvSpPr>
          <p:nvPr>
            <p:ph type="pic" sz="quarter" idx="10" hasCustomPrompt="1"/>
          </p:nvPr>
        </p:nvSpPr>
        <p:spPr>
          <a:xfrm>
            <a:off x="6096000" y="0"/>
            <a:ext cx="6096000" cy="6858000"/>
          </a:xfrm>
        </p:spPr>
        <p:txBody>
          <a:bodyPr/>
          <a:lstStyle/>
          <a:p>
            <a:r>
              <a:rPr lang="en-US"/>
              <a:t>Add image here (optional)</a:t>
            </a:r>
          </a:p>
        </p:txBody>
      </p:sp>
    </p:spTree>
    <p:extLst>
      <p:ext uri="{BB962C8B-B14F-4D97-AF65-F5344CB8AC3E}">
        <p14:creationId xmlns:p14="http://schemas.microsoft.com/office/powerpoint/2010/main" val="300210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0B4D11-FE99-D149-8D92-3DDA8A1810E4}"/>
              </a:ext>
            </a:extLst>
          </p:cNvPr>
          <p:cNvSpPr txBox="1"/>
          <p:nvPr userDrawn="1"/>
        </p:nvSpPr>
        <p:spPr>
          <a:xfrm>
            <a:off x="1712258" y="6228114"/>
            <a:ext cx="4292450" cy="230832"/>
          </a:xfrm>
          <a:prstGeom prst="rect">
            <a:avLst/>
          </a:prstGeom>
          <a:noFill/>
        </p:spPr>
        <p:txBody>
          <a:bodyPr wrap="square" rtlCol="0" anchor="t">
            <a:spAutoFit/>
          </a:bodyPr>
          <a:lstStyle/>
          <a:p>
            <a:r>
              <a:rPr lang="en-US" sz="900" spc="200">
                <a:solidFill>
                  <a:srgbClr val="485865"/>
                </a:solidFill>
                <a:latin typeface="Calibri" panose="020F0502020204030204" pitchFamily="34" charset="0"/>
                <a:cs typeface="Calibri" panose="020F0502020204030204" pitchFamily="34" charset="0"/>
              </a:rPr>
              <a:t>© 2020 RELIAS LLC</a:t>
            </a:r>
          </a:p>
        </p:txBody>
      </p:sp>
      <p:pic>
        <p:nvPicPr>
          <p:cNvPr id="6" name="Picture 5">
            <a:extLst>
              <a:ext uri="{FF2B5EF4-FFF2-40B4-BE49-F238E27FC236}">
                <a16:creationId xmlns:a16="http://schemas.microsoft.com/office/drawing/2014/main" id="{FE7B2EFB-7D4F-EC4E-8869-1889BD3F05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685" y="6228114"/>
            <a:ext cx="903248" cy="240642"/>
          </a:xfrm>
          <a:prstGeom prst="rect">
            <a:avLst/>
          </a:prstGeom>
        </p:spPr>
      </p:pic>
    </p:spTree>
    <p:extLst>
      <p:ext uri="{BB962C8B-B14F-4D97-AF65-F5344CB8AC3E}">
        <p14:creationId xmlns:p14="http://schemas.microsoft.com/office/powerpoint/2010/main" val="1948070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89B3BC-A5AC-9D4E-B6EE-6AB906EAE5A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8909D3-F154-AB41-9BCD-DBF788FE16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023727"/>
            <a:ext cx="1311871" cy="349709"/>
          </a:xfrm>
          <a:prstGeom prst="rect">
            <a:avLst/>
          </a:prstGeom>
        </p:spPr>
      </p:pic>
      <p:sp>
        <p:nvSpPr>
          <p:cNvPr id="2" name="Title 1">
            <a:extLst>
              <a:ext uri="{FF2B5EF4-FFF2-40B4-BE49-F238E27FC236}">
                <a16:creationId xmlns:a16="http://schemas.microsoft.com/office/drawing/2014/main" id="{AF2C1B8F-5E56-8140-A224-7E5CFC0DC881}"/>
              </a:ext>
            </a:extLst>
          </p:cNvPr>
          <p:cNvSpPr>
            <a:spLocks noGrp="1"/>
          </p:cNvSpPr>
          <p:nvPr>
            <p:ph type="title" hasCustomPrompt="1"/>
          </p:nvPr>
        </p:nvSpPr>
        <p:spPr>
          <a:xfrm>
            <a:off x="838200" y="2570348"/>
            <a:ext cx="10515600" cy="1325563"/>
          </a:xfrm>
        </p:spPr>
        <p:txBody>
          <a:bodyPr/>
          <a:lstStyle>
            <a:lvl1pPr algn="ctr">
              <a:defRPr>
                <a:solidFill>
                  <a:schemeClr val="bg1"/>
                </a:solidFill>
              </a:defRPr>
            </a:lvl1pPr>
          </a:lstStyle>
          <a:p>
            <a:r>
              <a:rPr lang="en-US"/>
              <a:t>THANK YOU</a:t>
            </a:r>
          </a:p>
        </p:txBody>
      </p:sp>
    </p:spTree>
    <p:extLst>
      <p:ext uri="{BB962C8B-B14F-4D97-AF65-F5344CB8AC3E}">
        <p14:creationId xmlns:p14="http://schemas.microsoft.com/office/powerpoint/2010/main" val="494507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C00178-3B47-4802-83A6-85942859B967}"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27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16218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0933F19B-2226-4118-BD25-4800BCBFF4E4}" type="datetimeFigureOut">
              <a:rPr lang="en-US"/>
              <a:pPr>
                <a:defRPr/>
              </a:pPr>
              <a:t>1/12/2024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2551490E-A6F4-4A5F-BC2F-2C2CD722508A}" type="slidenum">
              <a:rPr lang="en-US"/>
              <a:pPr>
                <a:defRPr/>
              </a:pPr>
              <a:t>‹#›</a:t>
            </a:fld>
            <a:endParaRPr lang="en-US"/>
          </a:p>
        </p:txBody>
      </p:sp>
    </p:spTree>
    <p:extLst>
      <p:ext uri="{BB962C8B-B14F-4D97-AF65-F5344CB8AC3E}">
        <p14:creationId xmlns:p14="http://schemas.microsoft.com/office/powerpoint/2010/main" val="3870575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69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037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915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0845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324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0436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7100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655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C00178-3B47-4802-83A6-85942859B967}"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301658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372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Row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3 row icon | Type insightful headline in sentence case | 1 line</a:t>
            </a:r>
          </a:p>
        </p:txBody>
      </p:sp>
      <p:sp>
        <p:nvSpPr>
          <p:cNvPr id="3" name="Date Placeholder 2"/>
          <p:cNvSpPr>
            <a:spLocks noGrp="1"/>
          </p:cNvSpPr>
          <p:nvPr>
            <p:ph type="dt" sz="half" idx="10"/>
          </p:nvPr>
        </p:nvSpPr>
        <p:spPr/>
        <p:txBody>
          <a:bodyPr/>
          <a:lstStyle/>
          <a:p>
            <a:fld id="{9BD1AE46-959B-3A40-A449-10D5E9AFE6CE}" type="datetime1">
              <a:rPr lang="en-US" smtClean="0"/>
              <a:t>1/12/2024</a:t>
            </a:fld>
            <a:endParaRPr lang="en-US"/>
          </a:p>
        </p:txBody>
      </p:sp>
      <p:sp>
        <p:nvSpPr>
          <p:cNvPr id="4" name="Footer Placeholder 3"/>
          <p:cNvSpPr>
            <a:spLocks noGrp="1"/>
          </p:cNvSpPr>
          <p:nvPr>
            <p:ph type="ftr" sz="quarter" idx="11"/>
          </p:nvPr>
        </p:nvSpPr>
        <p:spPr/>
        <p:txBody>
          <a:bodyPr/>
          <a:lstStyle/>
          <a:p>
            <a:r>
              <a:rPr lang="en-US"/>
              <a:t>Confidential property of Optum. Do not distribute or reproduce without express permission from Optum.</a:t>
            </a:r>
          </a:p>
        </p:txBody>
      </p:sp>
      <p:sp>
        <p:nvSpPr>
          <p:cNvPr id="5" name="Slide Number Placeholder 4"/>
          <p:cNvSpPr>
            <a:spLocks noGrp="1"/>
          </p:cNvSpPr>
          <p:nvPr>
            <p:ph type="sldNum" sz="quarter" idx="12"/>
          </p:nvPr>
        </p:nvSpPr>
        <p:spPr/>
        <p:txBody>
          <a:bodyPr/>
          <a:lstStyle/>
          <a:p>
            <a:fld id="{3310D8EA-3107-4873-B9AB-DD7D3E79053A}" type="slidenum">
              <a:rPr lang="en-US" smtClean="0"/>
              <a:t>‹#›</a:t>
            </a:fld>
            <a:endParaRPr lang="en-US"/>
          </a:p>
        </p:txBody>
      </p:sp>
      <p:sp>
        <p:nvSpPr>
          <p:cNvPr id="6" name="Text Placeholder 7"/>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a:t>Use this space for one line subhead if needed | One line</a:t>
            </a:r>
          </a:p>
        </p:txBody>
      </p:sp>
      <p:sp>
        <p:nvSpPr>
          <p:cNvPr id="8" name="Text Placeholder 7"/>
          <p:cNvSpPr>
            <a:spLocks noGrp="1"/>
          </p:cNvSpPr>
          <p:nvPr>
            <p:ph type="body" sz="quarter" idx="14" hasCustomPrompt="1"/>
          </p:nvPr>
        </p:nvSpPr>
        <p:spPr>
          <a:xfrm>
            <a:off x="495300" y="1861456"/>
            <a:ext cx="1697451" cy="1307592"/>
          </a:xfrm>
          <a:solidFill>
            <a:schemeClr val="tx2"/>
          </a:solidFill>
        </p:spPr>
        <p:txBody>
          <a:bodyPr lIns="137160" rIns="18288" anchor="ctr"/>
          <a:lstStyle>
            <a:lvl1pPr algn="l">
              <a:lnSpc>
                <a:spcPct val="90000"/>
              </a:lnSpc>
              <a:spcBef>
                <a:spcPts val="0"/>
              </a:spcBef>
              <a:spcAft>
                <a:spcPts val="0"/>
              </a:spcAft>
              <a:defRPr sz="1200">
                <a:solidFill>
                  <a:schemeClr val="tx1">
                    <a:lumMod val="20000"/>
                    <a:lumOff val="80000"/>
                  </a:schemeClr>
                </a:solidFill>
              </a:defRPr>
            </a:lvl1pPr>
          </a:lstStyle>
          <a:p>
            <a:pPr lvl="0"/>
            <a:r>
              <a:rPr lang="en-US"/>
              <a:t>[place icon here. To  remove text, place cursor then hit space bar]</a:t>
            </a:r>
          </a:p>
        </p:txBody>
      </p:sp>
      <p:sp>
        <p:nvSpPr>
          <p:cNvPr id="28" name="Text Placeholder 7"/>
          <p:cNvSpPr>
            <a:spLocks noGrp="1"/>
          </p:cNvSpPr>
          <p:nvPr>
            <p:ph type="body" sz="quarter" idx="16" hasCustomPrompt="1"/>
          </p:nvPr>
        </p:nvSpPr>
        <p:spPr>
          <a:xfrm>
            <a:off x="495300" y="3223758"/>
            <a:ext cx="1697451" cy="1307592"/>
          </a:xfrm>
          <a:solidFill>
            <a:schemeClr val="accent2"/>
          </a:solidFill>
        </p:spPr>
        <p:txBody>
          <a:bodyPr lIns="137160" rIns="18288" anchor="ctr"/>
          <a:lstStyle>
            <a:lvl1pPr algn="l">
              <a:lnSpc>
                <a:spcPct val="90000"/>
              </a:lnSpc>
              <a:spcBef>
                <a:spcPts val="0"/>
              </a:spcBef>
              <a:spcAft>
                <a:spcPts val="0"/>
              </a:spcAft>
              <a:defRPr sz="1200">
                <a:solidFill>
                  <a:schemeClr val="tx1">
                    <a:lumMod val="20000"/>
                    <a:lumOff val="80000"/>
                  </a:schemeClr>
                </a:solidFill>
              </a:defRPr>
            </a:lvl1pPr>
          </a:lstStyle>
          <a:p>
            <a:pPr lvl="0"/>
            <a:r>
              <a:rPr lang="en-US"/>
              <a:t>[place icon here. To  remove text, place cursor then hit space bar]</a:t>
            </a:r>
          </a:p>
        </p:txBody>
      </p:sp>
      <p:sp>
        <p:nvSpPr>
          <p:cNvPr id="29" name="Text Placeholder 7"/>
          <p:cNvSpPr>
            <a:spLocks noGrp="1"/>
          </p:cNvSpPr>
          <p:nvPr>
            <p:ph type="body" sz="quarter" idx="17" hasCustomPrompt="1"/>
          </p:nvPr>
        </p:nvSpPr>
        <p:spPr>
          <a:xfrm>
            <a:off x="495300" y="4586060"/>
            <a:ext cx="1697451" cy="1307592"/>
          </a:xfrm>
          <a:solidFill>
            <a:schemeClr val="accent4"/>
          </a:solidFill>
        </p:spPr>
        <p:txBody>
          <a:bodyPr lIns="137160" rIns="18288" anchor="ctr"/>
          <a:lstStyle>
            <a:lvl1pPr algn="l">
              <a:lnSpc>
                <a:spcPct val="90000"/>
              </a:lnSpc>
              <a:spcBef>
                <a:spcPts val="0"/>
              </a:spcBef>
              <a:spcAft>
                <a:spcPts val="0"/>
              </a:spcAft>
              <a:defRPr sz="1200">
                <a:solidFill>
                  <a:schemeClr val="tx1">
                    <a:lumMod val="20000"/>
                    <a:lumOff val="80000"/>
                  </a:schemeClr>
                </a:solidFill>
              </a:defRPr>
            </a:lvl1pPr>
          </a:lstStyle>
          <a:p>
            <a:pPr lvl="0"/>
            <a:r>
              <a:rPr lang="en-US"/>
              <a:t>[place icon here. To  remove text, place cursor then hit space bar]</a:t>
            </a:r>
          </a:p>
        </p:txBody>
      </p:sp>
      <p:sp>
        <p:nvSpPr>
          <p:cNvPr id="9" name="Text Placeholder 8"/>
          <p:cNvSpPr>
            <a:spLocks noGrp="1"/>
          </p:cNvSpPr>
          <p:nvPr>
            <p:ph type="body" sz="quarter" idx="18" hasCustomPrompt="1"/>
          </p:nvPr>
        </p:nvSpPr>
        <p:spPr>
          <a:xfrm>
            <a:off x="2318204" y="1861456"/>
            <a:ext cx="9489168" cy="1280160"/>
          </a:xfrm>
        </p:spPr>
        <p:txBody>
          <a:bodyPr/>
          <a:lstStyle>
            <a:lvl1pPr>
              <a:defRPr sz="1800"/>
            </a:lvl1pPr>
            <a:lvl2pPr>
              <a:defRPr sz="1600"/>
            </a:lvl2pPr>
          </a:lstStyle>
          <a:p>
            <a:pPr lvl="0"/>
            <a:r>
              <a:rPr lang="en-US"/>
              <a:t>Level 1 text is 18 pt, hit return then Tab to get to level 2 – 16 pt gray</a:t>
            </a:r>
          </a:p>
          <a:p>
            <a:pPr lvl="1"/>
            <a:r>
              <a:rPr lang="en-US"/>
              <a:t>Second level</a:t>
            </a:r>
          </a:p>
        </p:txBody>
      </p:sp>
      <p:sp>
        <p:nvSpPr>
          <p:cNvPr id="25" name="Text Placeholder 8"/>
          <p:cNvSpPr>
            <a:spLocks noGrp="1"/>
          </p:cNvSpPr>
          <p:nvPr>
            <p:ph type="body" sz="quarter" idx="19" hasCustomPrompt="1"/>
          </p:nvPr>
        </p:nvSpPr>
        <p:spPr>
          <a:xfrm>
            <a:off x="2318204" y="3242808"/>
            <a:ext cx="9489168" cy="1280160"/>
          </a:xfrm>
        </p:spPr>
        <p:txBody>
          <a:bodyPr/>
          <a:lstStyle>
            <a:lvl1pPr>
              <a:defRPr sz="1800"/>
            </a:lvl1pPr>
            <a:lvl2pPr>
              <a:defRPr sz="1600"/>
            </a:lvl2pPr>
          </a:lstStyle>
          <a:p>
            <a:pPr lvl="0"/>
            <a:r>
              <a:rPr lang="en-US"/>
              <a:t>Level 1 text is 18 pt, hit return then Tab to get to level 2 – 16 pt gray</a:t>
            </a:r>
          </a:p>
          <a:p>
            <a:pPr lvl="1"/>
            <a:r>
              <a:rPr lang="en-US"/>
              <a:t>Second level</a:t>
            </a:r>
          </a:p>
        </p:txBody>
      </p:sp>
      <p:sp>
        <p:nvSpPr>
          <p:cNvPr id="26" name="Text Placeholder 8"/>
          <p:cNvSpPr>
            <a:spLocks noGrp="1"/>
          </p:cNvSpPr>
          <p:nvPr>
            <p:ph type="body" sz="quarter" idx="20" hasCustomPrompt="1"/>
          </p:nvPr>
        </p:nvSpPr>
        <p:spPr>
          <a:xfrm>
            <a:off x="2318204" y="4624161"/>
            <a:ext cx="9489168" cy="1280160"/>
          </a:xfrm>
        </p:spPr>
        <p:txBody>
          <a:bodyPr/>
          <a:lstStyle>
            <a:lvl1pPr>
              <a:defRPr sz="1800"/>
            </a:lvl1pPr>
            <a:lvl2pPr>
              <a:defRPr sz="1600"/>
            </a:lvl2pPr>
          </a:lstStyle>
          <a:p>
            <a:pPr lvl="0"/>
            <a:r>
              <a:rPr lang="en-US"/>
              <a:t>Level 1 text is 18 pt, hit return then Tab to get to level 2 – 16 pt gray</a:t>
            </a:r>
          </a:p>
          <a:p>
            <a:pPr lvl="1"/>
            <a:r>
              <a:rPr lang="en-US"/>
              <a:t>Second level</a:t>
            </a:r>
          </a:p>
        </p:txBody>
      </p:sp>
    </p:spTree>
    <p:extLst>
      <p:ext uri="{BB962C8B-B14F-4D97-AF65-F5344CB8AC3E}">
        <p14:creationId xmlns:p14="http://schemas.microsoft.com/office/powerpoint/2010/main" val="1125291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F311-AFED-4607-8507-365535ABE1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0FABE-C454-4CF6-913C-CFC6117066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9AE13-5EB0-44B7-AFB3-3460A176CC6D}"/>
              </a:ext>
            </a:extLst>
          </p:cNvPr>
          <p:cNvSpPr>
            <a:spLocks noGrp="1"/>
          </p:cNvSpPr>
          <p:nvPr>
            <p:ph type="dt" sz="half" idx="10"/>
          </p:nvPr>
        </p:nvSpPr>
        <p:spPr/>
        <p:txBody>
          <a:bodyPr/>
          <a:lstStyle>
            <a:lvl1pPr>
              <a:defRPr/>
            </a:lvl1pPr>
          </a:lstStyle>
          <a:p>
            <a:endParaRPr lang="ru-RU" altLang="en-US"/>
          </a:p>
        </p:txBody>
      </p:sp>
      <p:sp>
        <p:nvSpPr>
          <p:cNvPr id="5" name="Footer Placeholder 4">
            <a:extLst>
              <a:ext uri="{FF2B5EF4-FFF2-40B4-BE49-F238E27FC236}">
                <a16:creationId xmlns:a16="http://schemas.microsoft.com/office/drawing/2014/main" id="{A0CD8C97-C6C0-4B61-91EF-B3ACF82ED8AB}"/>
              </a:ext>
            </a:extLst>
          </p:cNvPr>
          <p:cNvSpPr>
            <a:spLocks noGrp="1"/>
          </p:cNvSpPr>
          <p:nvPr>
            <p:ph type="ftr" sz="quarter" idx="11"/>
          </p:nvPr>
        </p:nvSpPr>
        <p:spPr/>
        <p:txBody>
          <a:bodyPr/>
          <a:lstStyle>
            <a:lvl1pPr>
              <a:defRPr/>
            </a:lvl1pPr>
          </a:lstStyle>
          <a:p>
            <a:endParaRPr lang="ru-RU" altLang="en-US"/>
          </a:p>
        </p:txBody>
      </p:sp>
      <p:sp>
        <p:nvSpPr>
          <p:cNvPr id="6" name="Slide Number Placeholder 5">
            <a:extLst>
              <a:ext uri="{FF2B5EF4-FFF2-40B4-BE49-F238E27FC236}">
                <a16:creationId xmlns:a16="http://schemas.microsoft.com/office/drawing/2014/main" id="{68750C96-AB54-42CA-8B34-751D1B79E09A}"/>
              </a:ext>
            </a:extLst>
          </p:cNvPr>
          <p:cNvSpPr>
            <a:spLocks noGrp="1"/>
          </p:cNvSpPr>
          <p:nvPr>
            <p:ph type="sldNum" sz="quarter" idx="12"/>
          </p:nvPr>
        </p:nvSpPr>
        <p:spPr/>
        <p:txBody>
          <a:bodyPr/>
          <a:lstStyle>
            <a:lvl1pPr>
              <a:defRPr/>
            </a:lvl1pPr>
          </a:lstStyle>
          <a:p>
            <a:fld id="{8B7DD7DA-F3BF-4373-9F83-2A959D6A7FF7}" type="slidenum">
              <a:rPr lang="ru-RU" altLang="en-US"/>
              <a:pPr/>
              <a:t>‹#›</a:t>
            </a:fld>
            <a:endParaRPr lang="ru-RU" altLang="en-US"/>
          </a:p>
        </p:txBody>
      </p:sp>
    </p:spTree>
    <p:extLst>
      <p:ext uri="{BB962C8B-B14F-4D97-AF65-F5344CB8AC3E}">
        <p14:creationId xmlns:p14="http://schemas.microsoft.com/office/powerpoint/2010/main" val="1169608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2112964"/>
            <a:ext cx="11277600" cy="3754437"/>
          </a:xfrm>
          <a:prstGeom prst="rect">
            <a:avLst/>
          </a:prstGeom>
        </p:spPr>
        <p:txBody>
          <a:bodyPr/>
          <a:lstStyle>
            <a:lvl1pPr>
              <a:defRPr>
                <a:solidFill>
                  <a:schemeClr val="accent2"/>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940800" y="6324601"/>
            <a:ext cx="2844800" cy="238125"/>
          </a:xfrm>
          <a:prstGeom prst="rect">
            <a:avLst/>
          </a:prstGeom>
        </p:spPr>
        <p:txBody>
          <a:bodyPr anchor="ctr" anchorCtr="0"/>
          <a:lstStyle>
            <a:lvl1pPr algn="r">
              <a:defRPr sz="1200" b="1">
                <a:solidFill>
                  <a:schemeClr val="bg1"/>
                </a:solidFill>
                <a:latin typeface="Arial"/>
                <a:cs typeface="Arial"/>
              </a:defRPr>
            </a:lvl1pPr>
          </a:lstStyle>
          <a:p>
            <a:pPr>
              <a:defRPr/>
            </a:pPr>
            <a:fld id="{838EFADD-6813-489E-8FB7-11BBF2FF54E3}" type="slidenum">
              <a:rPr lang="en-US" smtClean="0"/>
              <a:t>‹#›</a:t>
            </a:fld>
            <a:endParaRPr lang="en-US"/>
          </a:p>
        </p:txBody>
      </p:sp>
      <p:sp>
        <p:nvSpPr>
          <p:cNvPr id="5" name="Slide Number Placeholder 5"/>
          <p:cNvSpPr txBox="1">
            <a:spLocks/>
          </p:cNvSpPr>
          <p:nvPr userDrawn="1"/>
        </p:nvSpPr>
        <p:spPr>
          <a:xfrm>
            <a:off x="508000" y="6324601"/>
            <a:ext cx="2844800" cy="238125"/>
          </a:xfrm>
          <a:prstGeom prst="rect">
            <a:avLst/>
          </a:prstGeom>
        </p:spPr>
        <p:txBody>
          <a:bodyPr anchor="ctr" anchorCtr="0"/>
          <a:lstStyle>
            <a:defPPr>
              <a:defRPr lang="en-US"/>
            </a:defPPr>
            <a:lvl1pPr marL="0" algn="r" defTabSz="914400" rtl="0" eaLnBrk="1" latinLnBrk="0" hangingPunct="1">
              <a:defRPr sz="1200" b="0" kern="1200">
                <a:solidFill>
                  <a:schemeClr val="bg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08E35B68-A2EE-4F3A-BF2A-422B0D06265F}" type="datetimeFigureOut">
              <a:rPr lang="en-US" sz="1200" b="1" smtClean="0">
                <a:latin typeface="+mn-lt"/>
              </a:rPr>
              <a:pPr algn="l">
                <a:defRPr/>
              </a:pPr>
              <a:t>1/12/2024</a:t>
            </a:fld>
            <a:endParaRPr lang="en-US" sz="1200" b="1">
              <a:latin typeface="+mn-lt"/>
              <a:cs typeface="Arial"/>
            </a:endParaRPr>
          </a:p>
        </p:txBody>
      </p:sp>
      <p:sp>
        <p:nvSpPr>
          <p:cNvPr id="11" name="Title 10"/>
          <p:cNvSpPr>
            <a:spLocks noGrp="1"/>
          </p:cNvSpPr>
          <p:nvPr>
            <p:ph type="title"/>
          </p:nvPr>
        </p:nvSpPr>
        <p:spPr>
          <a:xfrm>
            <a:off x="508000" y="685802"/>
            <a:ext cx="7620000" cy="609599"/>
          </a:xfrm>
          <a:prstGeom prst="rect">
            <a:avLst/>
          </a:prstGeom>
        </p:spPr>
        <p:txBody>
          <a:bodyPr vert="horz"/>
          <a:lstStyle>
            <a:lvl1pPr algn="l">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850720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6383" y="1102468"/>
            <a:ext cx="11385696" cy="5090808"/>
          </a:xfrm>
        </p:spPr>
        <p:txBody>
          <a:bodyPr/>
          <a:lstStyle>
            <a:lvl1pPr marL="216286" indent="-216286">
              <a:tabLst/>
              <a:defRPr/>
            </a:lvl1pPr>
            <a:lvl2pPr marL="504999" indent="-180569">
              <a:tabLst/>
              <a:defRPr/>
            </a:lvl2pPr>
            <a:lvl3pPr marL="684576" indent="-143861">
              <a:tabLst/>
              <a:defRPr/>
            </a:lvl3pPr>
            <a:lvl4pPr marL="937571" indent="-143861">
              <a:tabLst/>
              <a:defRPr/>
            </a:lvl4pPr>
            <a:lvl5pPr marL="1190566" indent="-18056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1673760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6383" y="1102468"/>
            <a:ext cx="11385696" cy="5090808"/>
          </a:xfrm>
        </p:spPr>
        <p:txBody>
          <a:bodyPr/>
          <a:lstStyle>
            <a:lvl1pPr marL="216286" indent="-216286">
              <a:tabLst/>
              <a:defRPr/>
            </a:lvl1pPr>
            <a:lvl2pPr marL="504999" indent="-180569">
              <a:tabLst/>
              <a:defRPr/>
            </a:lvl2pPr>
            <a:lvl3pPr marL="684576" indent="-143861">
              <a:tabLst/>
              <a:defRPr/>
            </a:lvl3pPr>
            <a:lvl4pPr marL="937571" indent="-143861">
              <a:tabLst/>
              <a:defRPr/>
            </a:lvl4pPr>
            <a:lvl5pPr marL="1190566" indent="-18056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
        <p:nvSpPr>
          <p:cNvPr id="7" name="Rectangle 6"/>
          <p:cNvSpPr>
            <a:spLocks noChangeArrowheads="1"/>
          </p:cNvSpPr>
          <p:nvPr userDrawn="1"/>
        </p:nvSpPr>
        <p:spPr bwMode="hidden">
          <a:xfrm>
            <a:off x="222539" y="-11722"/>
            <a:ext cx="123184" cy="6869723"/>
          </a:xfrm>
          <a:prstGeom prst="rect">
            <a:avLst/>
          </a:prstGeom>
          <a:solidFill>
            <a:srgbClr val="FEC920"/>
          </a:solidFill>
          <a:ln>
            <a:noFill/>
          </a:ln>
        </p:spPr>
        <p:txBody>
          <a:bodyPr wrap="none" lIns="57136" tIns="28568" rIns="57136" bIns="28568"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571357" eaLnBrk="1" fontAlgn="base" latinLnBrk="0" hangingPunct="1">
              <a:lnSpc>
                <a:spcPct val="110000"/>
              </a:lnSpc>
              <a:spcBef>
                <a:spcPct val="0"/>
              </a:spcBef>
              <a:spcAft>
                <a:spcPct val="40000"/>
              </a:spcAft>
              <a:buClrTx/>
              <a:buSzTx/>
              <a:buFontTx/>
              <a:buNone/>
              <a:tabLst/>
              <a:defRPr/>
            </a:pPr>
            <a:endParaRPr kumimoji="0" lang="en-US" altLang="en-US" sz="1500" b="0" i="0" u="none" strike="noStrike" kern="0" cap="none" spc="0" normalizeH="0" baseline="0" noProof="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3518525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729" y="1183531"/>
            <a:ext cx="5193771" cy="4993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9500" y="1183531"/>
            <a:ext cx="5193771" cy="4993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1083559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53" y="129703"/>
            <a:ext cx="10515864" cy="632298"/>
          </a:xfrm>
        </p:spPr>
        <p:txBody>
          <a:bodyPr/>
          <a:lstStyle/>
          <a:p>
            <a:r>
              <a:rPr lang="en-US"/>
              <a:t>Click to edit Master title style</a:t>
            </a:r>
          </a:p>
        </p:txBody>
      </p:sp>
      <p:sp>
        <p:nvSpPr>
          <p:cNvPr id="3" name="Text Placeholder 2"/>
          <p:cNvSpPr>
            <a:spLocks noGrp="1"/>
          </p:cNvSpPr>
          <p:nvPr>
            <p:ph type="body" idx="1"/>
          </p:nvPr>
        </p:nvSpPr>
        <p:spPr>
          <a:xfrm>
            <a:off x="838730" y="1247046"/>
            <a:ext cx="5158052" cy="386756"/>
          </a:xfrm>
        </p:spPr>
        <p:txBody>
          <a:bodyPr anchor="b"/>
          <a:lstStyle>
            <a:lvl1pPr marL="0" indent="0">
              <a:buNone/>
              <a:defRPr sz="1500" b="1"/>
            </a:lvl1pPr>
            <a:lvl2pPr marL="285736" indent="0">
              <a:buNone/>
              <a:defRPr sz="1250" b="1"/>
            </a:lvl2pPr>
            <a:lvl3pPr marL="571471" indent="0">
              <a:buNone/>
              <a:defRPr sz="1188" b="1"/>
            </a:lvl3pPr>
            <a:lvl4pPr marL="857207" indent="0">
              <a:buNone/>
              <a:defRPr sz="1000" b="1"/>
            </a:lvl4pPr>
            <a:lvl5pPr marL="1142943" indent="0">
              <a:buNone/>
              <a:defRPr sz="1000" b="1"/>
            </a:lvl5pPr>
            <a:lvl6pPr marL="1428679" indent="0">
              <a:buNone/>
              <a:defRPr sz="1000" b="1"/>
            </a:lvl6pPr>
            <a:lvl7pPr marL="1714414" indent="0">
              <a:buNone/>
              <a:defRPr sz="1000" b="1"/>
            </a:lvl7pPr>
            <a:lvl8pPr marL="2000150" indent="0">
              <a:buNone/>
              <a:defRPr sz="1000" b="1"/>
            </a:lvl8pPr>
            <a:lvl9pPr marL="2285886" indent="0">
              <a:buNone/>
              <a:defRPr sz="1000" b="1"/>
            </a:lvl9pPr>
          </a:lstStyle>
          <a:p>
            <a:pPr lvl="0"/>
            <a:r>
              <a:rPr lang="en-US"/>
              <a:t>Click to edit Master text styles</a:t>
            </a:r>
          </a:p>
        </p:txBody>
      </p:sp>
      <p:sp>
        <p:nvSpPr>
          <p:cNvPr id="4" name="Content Placeholder 3"/>
          <p:cNvSpPr>
            <a:spLocks noGrp="1"/>
          </p:cNvSpPr>
          <p:nvPr>
            <p:ph sz="half" idx="2"/>
          </p:nvPr>
        </p:nvSpPr>
        <p:spPr>
          <a:xfrm>
            <a:off x="840053" y="1880683"/>
            <a:ext cx="5158052" cy="4309247"/>
          </a:xfrm>
        </p:spPr>
        <p:txBody>
          <a:bodyPr>
            <a:normAutofit/>
          </a:bodyPr>
          <a:lstStyle>
            <a:lvl1pPr>
              <a:defRPr sz="1938"/>
            </a:lvl1pPr>
            <a:lvl2pPr>
              <a:defRPr sz="1500"/>
            </a:lvl2pPr>
            <a:lvl3pPr>
              <a:defRPr sz="1250"/>
            </a:lvl3pPr>
            <a:lvl4pPr>
              <a:defRPr sz="1188"/>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731" y="1247046"/>
            <a:ext cx="5183188" cy="426232"/>
          </a:xfrm>
        </p:spPr>
        <p:txBody>
          <a:bodyPr anchor="b"/>
          <a:lstStyle>
            <a:lvl1pPr marL="0" indent="0">
              <a:buNone/>
              <a:defRPr sz="1500" b="1"/>
            </a:lvl1pPr>
            <a:lvl2pPr marL="285736" indent="0">
              <a:buNone/>
              <a:defRPr sz="1250" b="1"/>
            </a:lvl2pPr>
            <a:lvl3pPr marL="571471" indent="0">
              <a:buNone/>
              <a:defRPr sz="1188" b="1"/>
            </a:lvl3pPr>
            <a:lvl4pPr marL="857207" indent="0">
              <a:buNone/>
              <a:defRPr sz="1000" b="1"/>
            </a:lvl4pPr>
            <a:lvl5pPr marL="1142943" indent="0">
              <a:buNone/>
              <a:defRPr sz="1000" b="1"/>
            </a:lvl5pPr>
            <a:lvl6pPr marL="1428679" indent="0">
              <a:buNone/>
              <a:defRPr sz="1000" b="1"/>
            </a:lvl6pPr>
            <a:lvl7pPr marL="1714414" indent="0">
              <a:buNone/>
              <a:defRPr sz="1000" b="1"/>
            </a:lvl7pPr>
            <a:lvl8pPr marL="2000150" indent="0">
              <a:buNone/>
              <a:defRPr sz="1000" b="1"/>
            </a:lvl8pPr>
            <a:lvl9pPr marL="2285886" indent="0">
              <a:buNone/>
              <a:defRPr sz="1000" b="1"/>
            </a:lvl9pPr>
          </a:lstStyle>
          <a:p>
            <a:pPr lvl="0"/>
            <a:r>
              <a:rPr lang="en-US"/>
              <a:t>Click to edit Master text styles</a:t>
            </a:r>
          </a:p>
        </p:txBody>
      </p:sp>
      <p:sp>
        <p:nvSpPr>
          <p:cNvPr id="6" name="Content Placeholder 5"/>
          <p:cNvSpPr>
            <a:spLocks noGrp="1"/>
          </p:cNvSpPr>
          <p:nvPr>
            <p:ph sz="quarter" idx="4"/>
          </p:nvPr>
        </p:nvSpPr>
        <p:spPr>
          <a:xfrm>
            <a:off x="6172731" y="1880683"/>
            <a:ext cx="5183188" cy="4309247"/>
          </a:xfrm>
        </p:spPr>
        <p:txBody>
          <a:bodyPr>
            <a:normAutofit/>
          </a:bodyPr>
          <a:lstStyle>
            <a:lvl1pPr>
              <a:defRPr sz="1938"/>
            </a:lvl1pPr>
            <a:lvl2pPr>
              <a:defRPr sz="1500"/>
            </a:lvl2pPr>
            <a:lvl3pPr>
              <a:defRPr sz="1250"/>
            </a:lvl3pPr>
            <a:lvl4pPr>
              <a:defRPr sz="1188"/>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729005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995551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5" y="986896"/>
            <a:ext cx="3931708" cy="1070240"/>
          </a:xfrm>
        </p:spPr>
        <p:txBody>
          <a:bodyPr anchor="b"/>
          <a:lstStyle>
            <a:lvl1pPr>
              <a:defRPr sz="1938"/>
            </a:lvl1pPr>
          </a:lstStyle>
          <a:p>
            <a:r>
              <a:rPr lang="en-US"/>
              <a:t>Click to edit Master title style</a:t>
            </a:r>
          </a:p>
        </p:txBody>
      </p:sp>
      <p:sp>
        <p:nvSpPr>
          <p:cNvPr id="3" name="Content Placeholder 2"/>
          <p:cNvSpPr>
            <a:spLocks noGrp="1"/>
          </p:cNvSpPr>
          <p:nvPr>
            <p:ph idx="1"/>
          </p:nvPr>
        </p:nvSpPr>
        <p:spPr>
          <a:xfrm>
            <a:off x="5183190" y="986898"/>
            <a:ext cx="6172729" cy="4873625"/>
          </a:xfrm>
        </p:spPr>
        <p:txBody>
          <a:bodyPr/>
          <a:lstStyle>
            <a:lvl1pPr>
              <a:defRPr sz="1938"/>
            </a:lvl1pPr>
            <a:lvl2pPr>
              <a:defRPr sz="1813"/>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55" y="2057138"/>
            <a:ext cx="3931708" cy="3811323"/>
          </a:xfrm>
        </p:spPr>
        <p:txBody>
          <a:bodyPr/>
          <a:lstStyle>
            <a:lvl1pPr marL="0" indent="0">
              <a:buNone/>
              <a:defRPr sz="1000"/>
            </a:lvl1pPr>
            <a:lvl2pPr marL="285736" indent="0">
              <a:buNone/>
              <a:defRPr sz="875"/>
            </a:lvl2pPr>
            <a:lvl3pPr marL="571471" indent="0">
              <a:buNone/>
              <a:defRPr sz="688"/>
            </a:lvl3pPr>
            <a:lvl4pPr marL="857207" indent="0">
              <a:buNone/>
              <a:defRPr sz="625"/>
            </a:lvl4pPr>
            <a:lvl5pPr marL="1142943" indent="0">
              <a:buNone/>
              <a:defRPr sz="625"/>
            </a:lvl5pPr>
            <a:lvl6pPr marL="1428679" indent="0">
              <a:buNone/>
              <a:defRPr sz="625"/>
            </a:lvl6pPr>
            <a:lvl7pPr marL="1714414" indent="0">
              <a:buNone/>
              <a:defRPr sz="625"/>
            </a:lvl7pPr>
            <a:lvl8pPr marL="2000150" indent="0">
              <a:buNone/>
              <a:defRPr sz="625"/>
            </a:lvl8pPr>
            <a:lvl9pPr marL="2285886"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676140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C00178-3B47-4802-83A6-85942859B967}"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125809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5" y="986896"/>
            <a:ext cx="3931708" cy="1070240"/>
          </a:xfrm>
        </p:spPr>
        <p:txBody>
          <a:bodyPr anchor="b"/>
          <a:lstStyle>
            <a:lvl1pPr>
              <a:defRPr sz="1938"/>
            </a:lvl1pPr>
          </a:lstStyle>
          <a:p>
            <a:r>
              <a:rPr lang="en-US"/>
              <a:t>Click to edit Master title style</a:t>
            </a:r>
          </a:p>
        </p:txBody>
      </p:sp>
      <p:sp>
        <p:nvSpPr>
          <p:cNvPr id="3" name="Picture Placeholder 2"/>
          <p:cNvSpPr>
            <a:spLocks noGrp="1"/>
          </p:cNvSpPr>
          <p:nvPr>
            <p:ph type="pic" idx="1"/>
          </p:nvPr>
        </p:nvSpPr>
        <p:spPr>
          <a:xfrm>
            <a:off x="5183190" y="986898"/>
            <a:ext cx="6172729" cy="4873625"/>
          </a:xfrm>
        </p:spPr>
        <p:txBody>
          <a:bodyPr/>
          <a:lstStyle>
            <a:lvl1pPr marL="0" indent="0">
              <a:buNone/>
              <a:defRPr sz="1938"/>
            </a:lvl1pPr>
            <a:lvl2pPr marL="285736" indent="0">
              <a:buNone/>
              <a:defRPr sz="1813"/>
            </a:lvl2pPr>
            <a:lvl3pPr marL="571471" indent="0">
              <a:buNone/>
              <a:defRPr sz="1500"/>
            </a:lvl3pPr>
            <a:lvl4pPr marL="857207" indent="0">
              <a:buNone/>
              <a:defRPr sz="1250"/>
            </a:lvl4pPr>
            <a:lvl5pPr marL="1142943" indent="0">
              <a:buNone/>
              <a:defRPr sz="1250"/>
            </a:lvl5pPr>
            <a:lvl6pPr marL="1428679" indent="0">
              <a:buNone/>
              <a:defRPr sz="1250"/>
            </a:lvl6pPr>
            <a:lvl7pPr marL="1714414" indent="0">
              <a:buNone/>
              <a:defRPr sz="1250"/>
            </a:lvl7pPr>
            <a:lvl8pPr marL="2000150" indent="0">
              <a:buNone/>
              <a:defRPr sz="1250"/>
            </a:lvl8pPr>
            <a:lvl9pPr marL="2285886" indent="0">
              <a:buNone/>
              <a:defRPr sz="1250"/>
            </a:lvl9pPr>
          </a:lstStyle>
          <a:p>
            <a:endParaRPr lang="en-US"/>
          </a:p>
        </p:txBody>
      </p:sp>
      <p:sp>
        <p:nvSpPr>
          <p:cNvPr id="4" name="Text Placeholder 3"/>
          <p:cNvSpPr>
            <a:spLocks noGrp="1"/>
          </p:cNvSpPr>
          <p:nvPr>
            <p:ph type="body" sz="half" idx="2"/>
          </p:nvPr>
        </p:nvSpPr>
        <p:spPr>
          <a:xfrm>
            <a:off x="840055" y="2057138"/>
            <a:ext cx="3931708" cy="3811323"/>
          </a:xfrm>
        </p:spPr>
        <p:txBody>
          <a:bodyPr/>
          <a:lstStyle>
            <a:lvl1pPr marL="0" indent="0">
              <a:buNone/>
              <a:defRPr sz="1000"/>
            </a:lvl1pPr>
            <a:lvl2pPr marL="285736" indent="0">
              <a:buNone/>
              <a:defRPr sz="875"/>
            </a:lvl2pPr>
            <a:lvl3pPr marL="571471" indent="0">
              <a:buNone/>
              <a:defRPr sz="688"/>
            </a:lvl3pPr>
            <a:lvl4pPr marL="857207" indent="0">
              <a:buNone/>
              <a:defRPr sz="625"/>
            </a:lvl4pPr>
            <a:lvl5pPr marL="1142943" indent="0">
              <a:buNone/>
              <a:defRPr sz="625"/>
            </a:lvl5pPr>
            <a:lvl6pPr marL="1428679" indent="0">
              <a:buNone/>
              <a:defRPr sz="625"/>
            </a:lvl6pPr>
            <a:lvl7pPr marL="1714414" indent="0">
              <a:buNone/>
              <a:defRPr sz="625"/>
            </a:lvl7pPr>
            <a:lvl8pPr marL="2000150" indent="0">
              <a:buNone/>
              <a:defRPr sz="625"/>
            </a:lvl8pPr>
            <a:lvl9pPr marL="2285886"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1555155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46804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636" y="365126"/>
            <a:ext cx="2628635" cy="58115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729" y="365126"/>
            <a:ext cx="7758907" cy="5811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215817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914400"/>
          </a:xfrm>
        </p:spPr>
        <p:txBody>
          <a:bodyPr anchor="ctr">
            <a:normAutofit/>
          </a:bodyPr>
          <a:lstStyle>
            <a:lvl1pPr algn="l">
              <a:defRPr sz="3200" b="1">
                <a:solidFill>
                  <a:srgbClr val="00A0AF"/>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609600" y="1193802"/>
            <a:ext cx="10972800" cy="4826001"/>
          </a:xfrm>
        </p:spPr>
        <p:txBody>
          <a:bodyPr>
            <a:normAutofit/>
          </a:bodyPr>
          <a:lstStyle>
            <a:lvl1pPr>
              <a:defRPr sz="2800" b="1">
                <a:solidFill>
                  <a:schemeClr val="tx1"/>
                </a:solidFill>
                <a:latin typeface="+mn-lt"/>
                <a:cs typeface="Times New Roman" pitchFamily="18" charset="0"/>
              </a:defRPr>
            </a:lvl1pPr>
            <a:lvl2pPr>
              <a:defRPr sz="2400">
                <a:solidFill>
                  <a:schemeClr val="tx1"/>
                </a:solidFill>
                <a:latin typeface="+mn-lt"/>
                <a:cs typeface="Times New Roman" pitchFamily="18" charset="0"/>
              </a:defRPr>
            </a:lvl2pPr>
            <a:lvl3pPr marL="1142972" indent="-228594">
              <a:buFont typeface="Courier New" panose="02070309020205020404" pitchFamily="49" charset="0"/>
              <a:buChar char="o"/>
              <a:defRPr sz="2200">
                <a:solidFill>
                  <a:schemeClr val="tx1"/>
                </a:solidFill>
                <a:latin typeface="+mn-lt"/>
                <a:cs typeface="Times New Roman" pitchFamily="18" charset="0"/>
              </a:defRPr>
            </a:lvl3pPr>
            <a:lvl4pPr>
              <a:defRPr sz="2000">
                <a:solidFill>
                  <a:schemeClr val="tx1"/>
                </a:solidFill>
                <a:latin typeface="+mn-lt"/>
                <a:cs typeface="Times New Roman" pitchFamily="18" charset="0"/>
              </a:defRPr>
            </a:lvl4pPr>
            <a:lvl5pPr>
              <a:defRPr sz="1800">
                <a:solidFill>
                  <a:schemeClr val="tx1"/>
                </a:solidFill>
                <a:latin typeface="+mn-lt"/>
                <a:cs typeface="Times New Ro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8E3DFB79-095A-C74D-B614-34DE32062E65}" type="slidenum">
              <a:rPr lang="en-US"/>
              <a:pPr>
                <a:defRPr/>
              </a:pPr>
              <a:t>‹#›</a:t>
            </a:fld>
            <a:endParaRPr lang="en-US"/>
          </a:p>
        </p:txBody>
      </p:sp>
      <p:sp>
        <p:nvSpPr>
          <p:cNvPr id="4" name="Rectangle 3"/>
          <p:cNvSpPr/>
          <p:nvPr userDrawn="1"/>
        </p:nvSpPr>
        <p:spPr>
          <a:xfrm>
            <a:off x="0" y="450008"/>
            <a:ext cx="711200" cy="406400"/>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38070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914400"/>
          </a:xfrm>
        </p:spPr>
        <p:txBody>
          <a:bodyPr anchor="ctr">
            <a:normAutofit/>
          </a:bodyPr>
          <a:lstStyle>
            <a:lvl1pPr algn="l">
              <a:defRPr sz="3200" b="1">
                <a:solidFill>
                  <a:srgbClr val="00A0AF"/>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609600" y="1193802"/>
            <a:ext cx="5384800" cy="4826001"/>
          </a:xfrm>
        </p:spPr>
        <p:txBody>
          <a:bodyPr>
            <a:normAutofit/>
          </a:bodyPr>
          <a:lstStyle>
            <a:lvl1pPr>
              <a:defRPr sz="2400" b="1">
                <a:solidFill>
                  <a:schemeClr val="tx1"/>
                </a:solidFill>
                <a:latin typeface="+mn-lt"/>
                <a:cs typeface="Times New Roman" pitchFamily="18" charset="0"/>
              </a:defRPr>
            </a:lvl1pPr>
            <a:lvl2pPr>
              <a:defRPr sz="2200">
                <a:solidFill>
                  <a:schemeClr val="tx1"/>
                </a:solidFill>
                <a:latin typeface="+mn-lt"/>
                <a:cs typeface="Times New Roman" pitchFamily="18" charset="0"/>
              </a:defRPr>
            </a:lvl2pPr>
            <a:lvl3pPr marL="1142972" indent="-228594">
              <a:buFont typeface="Courier New" panose="02070309020205020404" pitchFamily="49" charset="0"/>
              <a:buChar char="o"/>
              <a:defRPr sz="2000">
                <a:solidFill>
                  <a:schemeClr val="tx1"/>
                </a:solidFill>
                <a:latin typeface="+mn-lt"/>
                <a:cs typeface="Times New Roman" pitchFamily="18" charset="0"/>
              </a:defRPr>
            </a:lvl3pPr>
            <a:lvl4pPr>
              <a:defRPr sz="1800">
                <a:solidFill>
                  <a:schemeClr val="tx1"/>
                </a:solidFill>
                <a:latin typeface="+mn-lt"/>
                <a:cs typeface="Times New Roman" pitchFamily="18" charset="0"/>
              </a:defRPr>
            </a:lvl4pPr>
            <a:lvl5pPr>
              <a:defRPr sz="1600">
                <a:solidFill>
                  <a:schemeClr val="tx1"/>
                </a:solidFill>
                <a:latin typeface="+mn-lt"/>
                <a:cs typeface="Times New Roman"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93802"/>
            <a:ext cx="5384800" cy="4826001"/>
          </a:xfrm>
        </p:spPr>
        <p:txBody>
          <a:bodyPr>
            <a:normAutofit/>
          </a:bodyPr>
          <a:lstStyle>
            <a:lvl1pPr>
              <a:defRPr sz="2400" b="1">
                <a:solidFill>
                  <a:schemeClr val="tx1"/>
                </a:solidFill>
                <a:latin typeface="+mn-lt"/>
                <a:cs typeface="Times New Roman" pitchFamily="18" charset="0"/>
              </a:defRPr>
            </a:lvl1pPr>
            <a:lvl2pPr>
              <a:defRPr sz="2200">
                <a:solidFill>
                  <a:schemeClr val="tx1"/>
                </a:solidFill>
                <a:latin typeface="+mn-lt"/>
                <a:cs typeface="Times New Roman" pitchFamily="18" charset="0"/>
              </a:defRPr>
            </a:lvl2pPr>
            <a:lvl3pPr marL="1142972" indent="-228594">
              <a:buFont typeface="Courier New" panose="02070309020205020404" pitchFamily="49" charset="0"/>
              <a:buChar char="o"/>
              <a:defRPr sz="2000">
                <a:solidFill>
                  <a:schemeClr val="tx1"/>
                </a:solidFill>
                <a:latin typeface="+mn-lt"/>
                <a:cs typeface="Times New Roman" pitchFamily="18" charset="0"/>
              </a:defRPr>
            </a:lvl3pPr>
            <a:lvl4pPr>
              <a:defRPr sz="1800">
                <a:solidFill>
                  <a:schemeClr val="tx1"/>
                </a:solidFill>
                <a:latin typeface="+mn-lt"/>
                <a:cs typeface="Times New Roman" pitchFamily="18" charset="0"/>
              </a:defRPr>
            </a:lvl4pPr>
            <a:lvl5pPr>
              <a:defRPr sz="1600">
                <a:solidFill>
                  <a:schemeClr val="tx1"/>
                </a:solidFill>
                <a:latin typeface="+mn-lt"/>
                <a:cs typeface="Times New Roman"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58EFA644-CDA3-1A4E-95C1-6502758B544A}" type="slidenum">
              <a:rPr lang="en-US"/>
              <a:pPr>
                <a:defRPr/>
              </a:pPr>
              <a:t>‹#›</a:t>
            </a:fld>
            <a:endParaRPr lang="en-US"/>
          </a:p>
        </p:txBody>
      </p:sp>
      <p:sp>
        <p:nvSpPr>
          <p:cNvPr id="7" name="Rectangle 6"/>
          <p:cNvSpPr/>
          <p:nvPr userDrawn="1"/>
        </p:nvSpPr>
        <p:spPr>
          <a:xfrm>
            <a:off x="0" y="450008"/>
            <a:ext cx="711200" cy="406400"/>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A0AF"/>
              </a:solidFill>
            </a:endParaRPr>
          </a:p>
        </p:txBody>
      </p:sp>
    </p:spTree>
    <p:extLst>
      <p:ext uri="{BB962C8B-B14F-4D97-AF65-F5344CB8AC3E}">
        <p14:creationId xmlns:p14="http://schemas.microsoft.com/office/powerpoint/2010/main" val="3152643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t"/>
          <a:lstStyle>
            <a:lvl1pPr algn="l">
              <a:defRPr sz="2000" b="1">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40"/>
            <a:ext cx="7315200" cy="652463"/>
          </a:xfrm>
        </p:spPr>
        <p:txBody>
          <a:bodyPr/>
          <a:lstStyle>
            <a:lvl1pPr marL="0" indent="0">
              <a:buNone/>
              <a:defRPr sz="1400">
                <a:solidFill>
                  <a:schemeClr val="tx2"/>
                </a:solidFill>
                <a:latin typeface="Times New Roman" pitchFamily="18" charset="0"/>
                <a:cs typeface="Times New Roman" pitchFamily="18" charset="0"/>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Slide Number Placeholder 6"/>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8BFD06A5-0391-9B4E-B4DE-23FF247A222C}" type="slidenum">
              <a:rPr lang="en-US"/>
              <a:pPr>
                <a:defRPr/>
              </a:pPr>
              <a:t>‹#›</a:t>
            </a:fld>
            <a:endParaRPr lang="en-US"/>
          </a:p>
        </p:txBody>
      </p:sp>
    </p:spTree>
    <p:extLst>
      <p:ext uri="{BB962C8B-B14F-4D97-AF65-F5344CB8AC3E}">
        <p14:creationId xmlns:p14="http://schemas.microsoft.com/office/powerpoint/2010/main" val="133611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14"/>
          </p:nvPr>
        </p:nvSpPr>
        <p:spPr>
          <a:xfrm>
            <a:off x="8737600" y="6172200"/>
            <a:ext cx="2844800" cy="304800"/>
          </a:xfrm>
        </p:spPr>
        <p:txBody>
          <a:bodyPr/>
          <a:lstStyle>
            <a:lvl1pPr>
              <a:defRPr>
                <a:solidFill>
                  <a:schemeClr val="bg1"/>
                </a:solidFill>
                <a:latin typeface="Times New Roman" pitchFamily="18" charset="0"/>
                <a:cs typeface="Times New Roman" pitchFamily="18" charset="0"/>
              </a:defRPr>
            </a:lvl1pPr>
          </a:lstStyle>
          <a:p>
            <a:fld id="{A06DB120-1EF6-44EF-8381-2A2B16699D62}" type="slidenum">
              <a:rPr lang="en-US" altLang="en-US">
                <a:solidFill>
                  <a:srgbClr val="FFFFFF"/>
                </a:solidFill>
              </a:rPr>
              <a:pPr/>
              <a:t>‹#›</a:t>
            </a:fld>
            <a:endParaRPr lang="en-US" altLang="en-US">
              <a:solidFill>
                <a:srgbClr val="FFFFFF"/>
              </a:solidFill>
            </a:endParaRPr>
          </a:p>
        </p:txBody>
      </p:sp>
      <p:sp>
        <p:nvSpPr>
          <p:cNvPr id="4" name="Content Placeholder 2"/>
          <p:cNvSpPr>
            <a:spLocks noGrp="1"/>
          </p:cNvSpPr>
          <p:nvPr>
            <p:ph idx="15"/>
          </p:nvPr>
        </p:nvSpPr>
        <p:spPr>
          <a:xfrm>
            <a:off x="609600" y="838203"/>
            <a:ext cx="10972800" cy="5181601"/>
          </a:xfrm>
          <a:prstGeom prst="rect">
            <a:avLst/>
          </a:prstGeom>
        </p:spPr>
        <p:txBody>
          <a:bodyPr>
            <a:normAutofit/>
          </a:bodyPr>
          <a:lstStyle>
            <a:lvl1pPr>
              <a:buClr>
                <a:srgbClr val="00A0AF"/>
              </a:buClr>
              <a:defRPr sz="3200">
                <a:solidFill>
                  <a:srgbClr val="636466"/>
                </a:solidFill>
                <a:latin typeface="+mn-lt"/>
                <a:cs typeface="Times New Roman" pitchFamily="18" charset="0"/>
              </a:defRPr>
            </a:lvl1pPr>
            <a:lvl2pPr>
              <a:buClr>
                <a:srgbClr val="00A0AF"/>
              </a:buClr>
              <a:defRPr sz="2800">
                <a:solidFill>
                  <a:srgbClr val="636466"/>
                </a:solidFill>
                <a:latin typeface="+mn-lt"/>
                <a:cs typeface="Times New Roman" pitchFamily="18" charset="0"/>
              </a:defRPr>
            </a:lvl2pPr>
            <a:lvl3pPr>
              <a:buClr>
                <a:srgbClr val="00A0AF"/>
              </a:buClr>
              <a:defRPr sz="2400">
                <a:solidFill>
                  <a:srgbClr val="636466"/>
                </a:solidFill>
                <a:latin typeface="+mn-lt"/>
                <a:cs typeface="Times New Roman" pitchFamily="18" charset="0"/>
              </a:defRPr>
            </a:lvl3pPr>
            <a:lvl4pPr>
              <a:buClr>
                <a:srgbClr val="00A0AF"/>
              </a:buClr>
              <a:defRPr sz="2000">
                <a:solidFill>
                  <a:srgbClr val="636466"/>
                </a:solidFill>
                <a:latin typeface="+mn-lt"/>
                <a:cs typeface="Times New Roman" pitchFamily="18" charset="0"/>
              </a:defRPr>
            </a:lvl4pPr>
            <a:lvl5pPr>
              <a:buClr>
                <a:srgbClr val="00A0AF"/>
              </a:buClr>
              <a:defRPr sz="1800">
                <a:solidFill>
                  <a:srgbClr val="636466"/>
                </a:solidFill>
                <a:latin typeface="+mn-lt"/>
                <a:cs typeface="Times New Ro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609600" y="274638"/>
            <a:ext cx="10972800" cy="563563"/>
          </a:xfrm>
          <a:prstGeom prst="rect">
            <a:avLst/>
          </a:prstGeom>
        </p:spPr>
        <p:txBody>
          <a:bodyPr>
            <a:normAutofit/>
          </a:bodyPr>
          <a:lstStyle>
            <a:lvl1pPr algn="l">
              <a:defRPr sz="3600" b="1">
                <a:solidFill>
                  <a:srgbClr val="636466"/>
                </a:solidFill>
              </a:defRPr>
            </a:lvl1pPr>
          </a:lstStyle>
          <a:p>
            <a:r>
              <a:rPr lang="en-US"/>
              <a:t>Click to edit Master title style</a:t>
            </a:r>
          </a:p>
        </p:txBody>
      </p:sp>
    </p:spTree>
    <p:extLst>
      <p:ext uri="{BB962C8B-B14F-4D97-AF65-F5344CB8AC3E}">
        <p14:creationId xmlns:p14="http://schemas.microsoft.com/office/powerpoint/2010/main" val="2192069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14"/>
          </p:nvPr>
        </p:nvSpPr>
        <p:spPr>
          <a:xfrm>
            <a:off x="8737600" y="6172200"/>
            <a:ext cx="2844800" cy="304800"/>
          </a:xfrm>
        </p:spPr>
        <p:txBody>
          <a:bodyPr/>
          <a:lstStyle>
            <a:lvl1pPr>
              <a:defRPr smtClean="0">
                <a:solidFill>
                  <a:schemeClr val="bg1"/>
                </a:solidFill>
                <a:latin typeface="Arial" panose="020B0604020202020204" pitchFamily="34" charset="0"/>
                <a:cs typeface="Arial" panose="020B0604020202020204" pitchFamily="34" charset="0"/>
              </a:defRPr>
            </a:lvl1pPr>
          </a:lstStyle>
          <a:p>
            <a:pPr>
              <a:defRPr/>
            </a:pPr>
            <a:fld id="{8E3DFB79-095A-C74D-B614-34DE32062E65}" type="slidenum">
              <a:rPr lang="en-US" smtClean="0"/>
              <a:pPr>
                <a:defRPr/>
              </a:pPr>
              <a:t>‹#›</a:t>
            </a:fld>
            <a:endParaRPr lang="en-US"/>
          </a:p>
        </p:txBody>
      </p:sp>
    </p:spTree>
    <p:extLst>
      <p:ext uri="{BB962C8B-B14F-4D97-AF65-F5344CB8AC3E}">
        <p14:creationId xmlns:p14="http://schemas.microsoft.com/office/powerpoint/2010/main" val="3751352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34555"/>
            <a:ext cx="10972800" cy="441212"/>
          </a:xfrm>
        </p:spPr>
        <p:txBody>
          <a:bodyPr anchor="t">
            <a:normAutofit/>
          </a:bodyPr>
          <a:lstStyle>
            <a:lvl1pPr algn="l">
              <a:defRPr sz="1191" b="1" i="1">
                <a:solidFill>
                  <a:schemeClr val="tx2"/>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609600" y="1277473"/>
            <a:ext cx="10972800" cy="4742331"/>
          </a:xfrm>
        </p:spPr>
        <p:txBody>
          <a:bodyPr>
            <a:normAutofit/>
          </a:bodyPr>
          <a:lstStyle>
            <a:lvl1pPr>
              <a:defRPr sz="1588">
                <a:solidFill>
                  <a:schemeClr val="tx2"/>
                </a:solidFill>
                <a:latin typeface="Arial" panose="020B0604020202020204" pitchFamily="34" charset="0"/>
                <a:cs typeface="Arial" panose="020B0604020202020204" pitchFamily="34" charset="0"/>
              </a:defRPr>
            </a:lvl1pPr>
            <a:lvl2pPr>
              <a:defRPr sz="1324">
                <a:solidFill>
                  <a:schemeClr val="tx2"/>
                </a:solidFill>
                <a:latin typeface="Arial" panose="020B0604020202020204" pitchFamily="34" charset="0"/>
                <a:cs typeface="Arial" panose="020B0604020202020204" pitchFamily="34" charset="0"/>
              </a:defRPr>
            </a:lvl2pPr>
            <a:lvl3pPr>
              <a:defRPr sz="1191">
                <a:solidFill>
                  <a:schemeClr val="tx2"/>
                </a:solidFill>
                <a:latin typeface="Arial" panose="020B0604020202020204" pitchFamily="34" charset="0"/>
                <a:cs typeface="Arial" panose="020B0604020202020204" pitchFamily="34" charset="0"/>
              </a:defRPr>
            </a:lvl3pPr>
            <a:lvl4pPr>
              <a:defRPr sz="1059">
                <a:solidFill>
                  <a:schemeClr val="tx2"/>
                </a:solidFill>
                <a:latin typeface="Arial" panose="020B0604020202020204" pitchFamily="34" charset="0"/>
                <a:cs typeface="Arial" panose="020B0604020202020204" pitchFamily="34" charset="0"/>
              </a:defRPr>
            </a:lvl4pPr>
            <a:lvl5pPr>
              <a:defRPr sz="927">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p:cNvSpPr>
            <a:spLocks noGrp="1"/>
          </p:cNvSpPr>
          <p:nvPr>
            <p:ph type="body" sz="quarter" idx="13"/>
          </p:nvPr>
        </p:nvSpPr>
        <p:spPr>
          <a:xfrm>
            <a:off x="609600" y="152400"/>
            <a:ext cx="10972800" cy="457200"/>
          </a:xfrm>
        </p:spPr>
        <p:txBody>
          <a:bodyPr/>
          <a:lstStyle>
            <a:lvl1pPr>
              <a:buNone/>
              <a:defRPr sz="1588" b="1">
                <a:solidFill>
                  <a:schemeClr val="tx2"/>
                </a:solidFill>
                <a:latin typeface="Arial" pitchFamily="34" charset="0"/>
                <a:cs typeface="Arial" pitchFamily="34" charset="0"/>
              </a:defRPr>
            </a:lvl1pPr>
          </a:lstStyle>
          <a:p>
            <a:pPr lvl="0"/>
            <a:r>
              <a:rPr lang="en-US"/>
              <a:t>Click to edit Master text styles</a:t>
            </a:r>
          </a:p>
        </p:txBody>
      </p:sp>
      <p:sp>
        <p:nvSpPr>
          <p:cNvPr id="5" name="Slide Number Placeholder 5"/>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8E3DFB79-095A-C74D-B614-34DE32062E65}" type="slidenum">
              <a:rPr lang="en-US"/>
              <a:pPr>
                <a:defRPr/>
              </a:pPr>
              <a:t>‹#›</a:t>
            </a:fld>
            <a:endParaRPr lang="en-US"/>
          </a:p>
        </p:txBody>
      </p:sp>
    </p:spTree>
    <p:extLst>
      <p:ext uri="{BB962C8B-B14F-4D97-AF65-F5344CB8AC3E}">
        <p14:creationId xmlns:p14="http://schemas.microsoft.com/office/powerpoint/2010/main" val="1528534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913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C00178-3B47-4802-83A6-85942859B967}"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1087463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C98C-A737-4EF8-9980-8D20CB59ED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11ECC4-21C0-469D-9CF2-539D4BEAB0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556550-B237-4912-854A-31046790172E}"/>
              </a:ext>
            </a:extLst>
          </p:cNvPr>
          <p:cNvSpPr>
            <a:spLocks noGrp="1"/>
          </p:cNvSpPr>
          <p:nvPr>
            <p:ph type="dt" sz="half" idx="10"/>
          </p:nvPr>
        </p:nvSpPr>
        <p:spPr/>
        <p:txBody>
          <a:bodyPr/>
          <a:lstStyle/>
          <a:p>
            <a:fld id="{BF29C7CA-7A04-4CA7-8B48-8EF5F9A4A04E}" type="datetimeFigureOut">
              <a:rPr lang="en-US" smtClean="0"/>
              <a:t>1/12/2024</a:t>
            </a:fld>
            <a:endParaRPr lang="en-US"/>
          </a:p>
        </p:txBody>
      </p:sp>
      <p:sp>
        <p:nvSpPr>
          <p:cNvPr id="5" name="Footer Placeholder 4">
            <a:extLst>
              <a:ext uri="{FF2B5EF4-FFF2-40B4-BE49-F238E27FC236}">
                <a16:creationId xmlns:a16="http://schemas.microsoft.com/office/drawing/2014/main" id="{10C62F25-6056-41C0-84FE-6BAE36182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7F0E0-ED6C-4CB5-B316-C520E5A762DC}"/>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2608394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F2D2-948E-4F26-8096-5E1E1FE80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97AD92-0514-42DB-A1DD-ACD9CEC22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6428A-2021-499B-99DE-2349374CA4BC}"/>
              </a:ext>
            </a:extLst>
          </p:cNvPr>
          <p:cNvSpPr>
            <a:spLocks noGrp="1"/>
          </p:cNvSpPr>
          <p:nvPr>
            <p:ph type="dt" sz="half" idx="10"/>
          </p:nvPr>
        </p:nvSpPr>
        <p:spPr/>
        <p:txBody>
          <a:bodyPr/>
          <a:lstStyle/>
          <a:p>
            <a:fld id="{BF29C7CA-7A04-4CA7-8B48-8EF5F9A4A04E}" type="datetimeFigureOut">
              <a:rPr lang="en-US" smtClean="0"/>
              <a:t>1/12/2024</a:t>
            </a:fld>
            <a:endParaRPr lang="en-US"/>
          </a:p>
        </p:txBody>
      </p:sp>
      <p:sp>
        <p:nvSpPr>
          <p:cNvPr id="5" name="Footer Placeholder 4">
            <a:extLst>
              <a:ext uri="{FF2B5EF4-FFF2-40B4-BE49-F238E27FC236}">
                <a16:creationId xmlns:a16="http://schemas.microsoft.com/office/drawing/2014/main" id="{B1580742-9386-460A-B891-89EED1E79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2E51-FEF4-4FA1-A2CE-C3B4DFCAAFC4}"/>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095374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FD32-2D63-48DC-9FD6-AA9CAB8A90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D0CAC4-FB8A-4966-B3BA-16E53EF7D9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A1EB39-9EFC-43C2-8378-E3EF690F7D74}"/>
              </a:ext>
            </a:extLst>
          </p:cNvPr>
          <p:cNvSpPr>
            <a:spLocks noGrp="1"/>
          </p:cNvSpPr>
          <p:nvPr>
            <p:ph type="dt" sz="half" idx="10"/>
          </p:nvPr>
        </p:nvSpPr>
        <p:spPr/>
        <p:txBody>
          <a:bodyPr/>
          <a:lstStyle/>
          <a:p>
            <a:fld id="{BF29C7CA-7A04-4CA7-8B48-8EF5F9A4A04E}" type="datetimeFigureOut">
              <a:rPr lang="en-US" smtClean="0"/>
              <a:t>1/12/2024</a:t>
            </a:fld>
            <a:endParaRPr lang="en-US"/>
          </a:p>
        </p:txBody>
      </p:sp>
      <p:sp>
        <p:nvSpPr>
          <p:cNvPr id="5" name="Footer Placeholder 4">
            <a:extLst>
              <a:ext uri="{FF2B5EF4-FFF2-40B4-BE49-F238E27FC236}">
                <a16:creationId xmlns:a16="http://schemas.microsoft.com/office/drawing/2014/main" id="{4A4CC7C4-29ED-4A67-ADF5-D185B6E0B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AF5FF-9123-4FA5-A3A8-A1F9C4A372BB}"/>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301829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A96F-7FD8-464A-8E2E-2825AAEBFC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19D78A-BEA5-4874-A3D6-0013453E1F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0EBF67-90EC-4302-9B09-A1D9C71695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D59CF3-E9F6-49FC-A7F3-308E1F6EB877}"/>
              </a:ext>
            </a:extLst>
          </p:cNvPr>
          <p:cNvSpPr>
            <a:spLocks noGrp="1"/>
          </p:cNvSpPr>
          <p:nvPr>
            <p:ph type="dt" sz="half" idx="10"/>
          </p:nvPr>
        </p:nvSpPr>
        <p:spPr/>
        <p:txBody>
          <a:bodyPr/>
          <a:lstStyle/>
          <a:p>
            <a:fld id="{BF29C7CA-7A04-4CA7-8B48-8EF5F9A4A04E}" type="datetimeFigureOut">
              <a:rPr lang="en-US" smtClean="0"/>
              <a:t>1/12/2024</a:t>
            </a:fld>
            <a:endParaRPr lang="en-US"/>
          </a:p>
        </p:txBody>
      </p:sp>
      <p:sp>
        <p:nvSpPr>
          <p:cNvPr id="6" name="Footer Placeholder 5">
            <a:extLst>
              <a:ext uri="{FF2B5EF4-FFF2-40B4-BE49-F238E27FC236}">
                <a16:creationId xmlns:a16="http://schemas.microsoft.com/office/drawing/2014/main" id="{0A71D7CB-1BB7-4EF4-A393-0D712EBC5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2999F5-D8D8-4CCE-8FD5-74438379DCC5}"/>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117160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05648-68E9-4745-9BFC-662986BA48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E3070B-7FED-4C18-B6B1-2EF3167B5A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9DFC60-C9F5-44FE-AC4E-107EE8B384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FD65A5-C95C-4A22-B5CA-A856C5724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53180E-0966-432B-AD68-9845938A53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031487-3D51-4B4C-8FA8-07C2C4350F8E}"/>
              </a:ext>
            </a:extLst>
          </p:cNvPr>
          <p:cNvSpPr>
            <a:spLocks noGrp="1"/>
          </p:cNvSpPr>
          <p:nvPr>
            <p:ph type="dt" sz="half" idx="10"/>
          </p:nvPr>
        </p:nvSpPr>
        <p:spPr/>
        <p:txBody>
          <a:bodyPr/>
          <a:lstStyle/>
          <a:p>
            <a:fld id="{BF29C7CA-7A04-4CA7-8B48-8EF5F9A4A04E}" type="datetimeFigureOut">
              <a:rPr lang="en-US" smtClean="0"/>
              <a:t>1/12/2024</a:t>
            </a:fld>
            <a:endParaRPr lang="en-US"/>
          </a:p>
        </p:txBody>
      </p:sp>
      <p:sp>
        <p:nvSpPr>
          <p:cNvPr id="8" name="Footer Placeholder 7">
            <a:extLst>
              <a:ext uri="{FF2B5EF4-FFF2-40B4-BE49-F238E27FC236}">
                <a16:creationId xmlns:a16="http://schemas.microsoft.com/office/drawing/2014/main" id="{A2595948-4149-4465-82DD-43F222E187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A55A2A-7161-44F1-954A-63212EA284A1}"/>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139600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425A-09CA-40E6-A4FD-10BDE77A67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31B5CE-EEA4-42CA-806C-3CF50EED6E2B}"/>
              </a:ext>
            </a:extLst>
          </p:cNvPr>
          <p:cNvSpPr>
            <a:spLocks noGrp="1"/>
          </p:cNvSpPr>
          <p:nvPr>
            <p:ph type="dt" sz="half" idx="10"/>
          </p:nvPr>
        </p:nvSpPr>
        <p:spPr/>
        <p:txBody>
          <a:bodyPr/>
          <a:lstStyle/>
          <a:p>
            <a:fld id="{BF29C7CA-7A04-4CA7-8B48-8EF5F9A4A04E}" type="datetimeFigureOut">
              <a:rPr lang="en-US" smtClean="0"/>
              <a:t>1/12/2024</a:t>
            </a:fld>
            <a:endParaRPr lang="en-US"/>
          </a:p>
        </p:txBody>
      </p:sp>
      <p:sp>
        <p:nvSpPr>
          <p:cNvPr id="4" name="Footer Placeholder 3">
            <a:extLst>
              <a:ext uri="{FF2B5EF4-FFF2-40B4-BE49-F238E27FC236}">
                <a16:creationId xmlns:a16="http://schemas.microsoft.com/office/drawing/2014/main" id="{8F8458A6-78FD-4233-8919-22E7182BA0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09CD6C-5CC8-46EC-BF87-9C71B25CCFB3}"/>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3671620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D6A30-C7A1-4973-BFFD-BFFD05495B23}"/>
              </a:ext>
            </a:extLst>
          </p:cNvPr>
          <p:cNvSpPr>
            <a:spLocks noGrp="1"/>
          </p:cNvSpPr>
          <p:nvPr>
            <p:ph type="dt" sz="half" idx="10"/>
          </p:nvPr>
        </p:nvSpPr>
        <p:spPr/>
        <p:txBody>
          <a:bodyPr/>
          <a:lstStyle/>
          <a:p>
            <a:fld id="{BF29C7CA-7A04-4CA7-8B48-8EF5F9A4A04E}" type="datetimeFigureOut">
              <a:rPr lang="en-US" smtClean="0"/>
              <a:t>1/12/2024</a:t>
            </a:fld>
            <a:endParaRPr lang="en-US"/>
          </a:p>
        </p:txBody>
      </p:sp>
      <p:sp>
        <p:nvSpPr>
          <p:cNvPr id="3" name="Footer Placeholder 2">
            <a:extLst>
              <a:ext uri="{FF2B5EF4-FFF2-40B4-BE49-F238E27FC236}">
                <a16:creationId xmlns:a16="http://schemas.microsoft.com/office/drawing/2014/main" id="{7215DD26-12FA-4E6D-BFBA-B9A1FF5C6E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E89644-2C0F-4000-BCB3-09F3DA31B99B}"/>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1969838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E62A-55CE-4C7E-BC9C-E8796CFBB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D38AC4-669F-4E76-9602-0A992758D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41C93C-266C-442B-A028-A286F9DAD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89AC5-DFB6-43DE-AB9A-29F2C802D852}"/>
              </a:ext>
            </a:extLst>
          </p:cNvPr>
          <p:cNvSpPr>
            <a:spLocks noGrp="1"/>
          </p:cNvSpPr>
          <p:nvPr>
            <p:ph type="dt" sz="half" idx="10"/>
          </p:nvPr>
        </p:nvSpPr>
        <p:spPr/>
        <p:txBody>
          <a:bodyPr/>
          <a:lstStyle/>
          <a:p>
            <a:fld id="{BF29C7CA-7A04-4CA7-8B48-8EF5F9A4A04E}" type="datetimeFigureOut">
              <a:rPr lang="en-US" smtClean="0"/>
              <a:t>1/12/2024</a:t>
            </a:fld>
            <a:endParaRPr lang="en-US"/>
          </a:p>
        </p:txBody>
      </p:sp>
      <p:sp>
        <p:nvSpPr>
          <p:cNvPr id="6" name="Footer Placeholder 5">
            <a:extLst>
              <a:ext uri="{FF2B5EF4-FFF2-40B4-BE49-F238E27FC236}">
                <a16:creationId xmlns:a16="http://schemas.microsoft.com/office/drawing/2014/main" id="{F4C1EB0F-09A7-4F73-8A33-9E0E305AD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74F07-1BE0-4056-9C0F-3584E30DF8A0}"/>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3793241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826B-F459-4161-A41A-75D62F198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2706F5-FAB4-4729-87C3-6577EE0DB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0A9212-37BB-49DF-AAC8-9213B6B1C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68B05F-67D8-4E5A-85DB-2E16E5B52703}"/>
              </a:ext>
            </a:extLst>
          </p:cNvPr>
          <p:cNvSpPr>
            <a:spLocks noGrp="1"/>
          </p:cNvSpPr>
          <p:nvPr>
            <p:ph type="dt" sz="half" idx="10"/>
          </p:nvPr>
        </p:nvSpPr>
        <p:spPr/>
        <p:txBody>
          <a:bodyPr/>
          <a:lstStyle/>
          <a:p>
            <a:fld id="{BF29C7CA-7A04-4CA7-8B48-8EF5F9A4A04E}" type="datetimeFigureOut">
              <a:rPr lang="en-US" smtClean="0"/>
              <a:t>1/12/2024</a:t>
            </a:fld>
            <a:endParaRPr lang="en-US"/>
          </a:p>
        </p:txBody>
      </p:sp>
      <p:sp>
        <p:nvSpPr>
          <p:cNvPr id="6" name="Footer Placeholder 5">
            <a:extLst>
              <a:ext uri="{FF2B5EF4-FFF2-40B4-BE49-F238E27FC236}">
                <a16:creationId xmlns:a16="http://schemas.microsoft.com/office/drawing/2014/main" id="{FA4D5605-C33E-47BA-BA1A-00B71EE98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7E9FE2-420D-42B7-A31A-BB5C085EDC4B}"/>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1292928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B5E7-A227-4888-A145-FC5497E477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1F4734-5C3A-4122-A9D6-B872949BE5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BAB0D-D287-47F0-BE59-5ED8A568F0FF}"/>
              </a:ext>
            </a:extLst>
          </p:cNvPr>
          <p:cNvSpPr>
            <a:spLocks noGrp="1"/>
          </p:cNvSpPr>
          <p:nvPr>
            <p:ph type="dt" sz="half" idx="10"/>
          </p:nvPr>
        </p:nvSpPr>
        <p:spPr/>
        <p:txBody>
          <a:bodyPr/>
          <a:lstStyle/>
          <a:p>
            <a:fld id="{BF29C7CA-7A04-4CA7-8B48-8EF5F9A4A04E}" type="datetimeFigureOut">
              <a:rPr lang="en-US" smtClean="0"/>
              <a:t>1/12/2024</a:t>
            </a:fld>
            <a:endParaRPr lang="en-US"/>
          </a:p>
        </p:txBody>
      </p:sp>
      <p:sp>
        <p:nvSpPr>
          <p:cNvPr id="5" name="Footer Placeholder 4">
            <a:extLst>
              <a:ext uri="{FF2B5EF4-FFF2-40B4-BE49-F238E27FC236}">
                <a16:creationId xmlns:a16="http://schemas.microsoft.com/office/drawing/2014/main" id="{ECF39C13-3163-4F43-A2C8-A8DC1F8CE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68EC8-1BBE-4C25-9E70-AE98B5A6F0E7}"/>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79800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1/12/2024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392632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56AF3-3974-4B93-8370-7012C1F968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C15135-D1B3-4EFD-99EC-5EB4CCAD51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B22E5-CB6F-4E0C-A6BF-D7294DD5BF9E}"/>
              </a:ext>
            </a:extLst>
          </p:cNvPr>
          <p:cNvSpPr>
            <a:spLocks noGrp="1"/>
          </p:cNvSpPr>
          <p:nvPr>
            <p:ph type="dt" sz="half" idx="10"/>
          </p:nvPr>
        </p:nvSpPr>
        <p:spPr/>
        <p:txBody>
          <a:bodyPr/>
          <a:lstStyle/>
          <a:p>
            <a:fld id="{BF29C7CA-7A04-4CA7-8B48-8EF5F9A4A04E}" type="datetimeFigureOut">
              <a:rPr lang="en-US" smtClean="0"/>
              <a:t>1/12/2024</a:t>
            </a:fld>
            <a:endParaRPr lang="en-US"/>
          </a:p>
        </p:txBody>
      </p:sp>
      <p:sp>
        <p:nvSpPr>
          <p:cNvPr id="5" name="Footer Placeholder 4">
            <a:extLst>
              <a:ext uri="{FF2B5EF4-FFF2-40B4-BE49-F238E27FC236}">
                <a16:creationId xmlns:a16="http://schemas.microsoft.com/office/drawing/2014/main" id="{B32B0DAE-AAA1-4DFF-A9EA-68B2A9FDA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685A4-94D4-4271-AAC5-61CD573B888C}"/>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034362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a:t>Section title</a:t>
            </a:r>
          </a:p>
        </p:txBody>
      </p:sp>
    </p:spTree>
    <p:extLst>
      <p:ext uri="{BB962C8B-B14F-4D97-AF65-F5344CB8AC3E}">
        <p14:creationId xmlns:p14="http://schemas.microsoft.com/office/powerpoint/2010/main" val="2374970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endParaRPr lang="en-US"/>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208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lvl="0"/>
            <a:fld id="{9629D755-0339-49DD-A7AF-FF1BE6002046}" type="datetime1">
              <a:rPr lang="en-US" smtClean="0"/>
              <a:pPr lvl="0"/>
              <a:t>1/12/2024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DBA36A35-B8BA-4464-A77D-D59E6C416A10}" type="slidenum">
              <a:rPr lang="en-US" smtClean="0"/>
              <a:t>‹#›</a:t>
            </a:fld>
            <a:endParaRPr lang="en-US"/>
          </a:p>
        </p:txBody>
      </p:sp>
    </p:spTree>
    <p:extLst>
      <p:ext uri="{BB962C8B-B14F-4D97-AF65-F5344CB8AC3E}">
        <p14:creationId xmlns:p14="http://schemas.microsoft.com/office/powerpoint/2010/main" val="1221368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F15A4382-887A-4B1F-9E6C-F7B19F38ED9D}" type="datetime1">
              <a:rPr lang="en-US" smtClean="0"/>
              <a:pPr lvl="0"/>
              <a:t>1/12/2024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1255710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434CC65-7EE3-437C-AC8E-D92D3920C0AB}" type="datetime1">
              <a:rPr lang="en-US" smtClean="0"/>
              <a:pPr lvl="0"/>
              <a:t>1/12/2024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26E99A5-B595-436B-80A1-72122FBA3150}" type="slidenum">
              <a:rPr lang="en-US" smtClean="0"/>
              <a:t>‹#›</a:t>
            </a:fld>
            <a:endParaRPr lang="en-US"/>
          </a:p>
        </p:txBody>
      </p:sp>
    </p:spTree>
    <p:extLst>
      <p:ext uri="{BB962C8B-B14F-4D97-AF65-F5344CB8AC3E}">
        <p14:creationId xmlns:p14="http://schemas.microsoft.com/office/powerpoint/2010/main" val="2302150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fld id="{F15A4382-887A-4B1F-9E6C-F7B19F38ED9D}" type="datetime1">
              <a:rPr lang="en-US" smtClean="0"/>
              <a:pPr lvl="0"/>
              <a:t>1/12/2024</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1499375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fld id="{F15A4382-887A-4B1F-9E6C-F7B19F38ED9D}" type="datetime1">
              <a:rPr lang="en-US" smtClean="0"/>
              <a:pPr lvl="0"/>
              <a:t>1/12/2024</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2132713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fld id="{F15A4382-887A-4B1F-9E6C-F7B19F38ED9D}" type="datetime1">
              <a:rPr lang="en-US" smtClean="0"/>
              <a:pPr lvl="0"/>
              <a:t>1/12/2024</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3524956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18113BA1-1CF6-4676-9FB6-7692F5DC39F4}" type="datetime1">
              <a:rPr lang="en-US" smtClean="0"/>
              <a:pPr lvl="0"/>
              <a:t>1/12/2024</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E30479C-CAAB-4937-A979-617801789970}" type="slidenum">
              <a:rPr lang="en-US" smtClean="0"/>
              <a:t>‹#›</a:t>
            </a:fld>
            <a:endParaRPr lang="en-US"/>
          </a:p>
        </p:txBody>
      </p:sp>
    </p:spTree>
    <p:extLst>
      <p:ext uri="{BB962C8B-B14F-4D97-AF65-F5344CB8AC3E}">
        <p14:creationId xmlns:p14="http://schemas.microsoft.com/office/powerpoint/2010/main" val="2172689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5696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F15A4382-887A-4B1F-9E6C-F7B19F38ED9D}" type="datetime1">
              <a:rPr lang="en-US" smtClean="0"/>
              <a:pPr lvl="0"/>
              <a:t>1/12/2024</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2581261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76EFE36-CB6A-41D4-8C9B-ADFCF9B12D87}" type="datetime1">
              <a:rPr lang="en-US" smtClean="0"/>
              <a:pPr lvl="0"/>
              <a:t>1/12/2024</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5C45D4A1-A590-4B3A-BA43-92BBA4522937}" type="slidenum">
              <a:rPr lang="en-US" smtClean="0"/>
              <a:t>‹#›</a:t>
            </a:fld>
            <a:endParaRPr lang="en-US"/>
          </a:p>
        </p:txBody>
      </p:sp>
    </p:spTree>
    <p:extLst>
      <p:ext uri="{BB962C8B-B14F-4D97-AF65-F5344CB8AC3E}">
        <p14:creationId xmlns:p14="http://schemas.microsoft.com/office/powerpoint/2010/main" val="2014166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F15A4382-887A-4B1F-9E6C-F7B19F38ED9D}" type="datetime1">
              <a:rPr lang="en-US" smtClean="0"/>
              <a:pPr lvl="0"/>
              <a:t>1/12/2024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2263906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F035707A-DF47-4033-8D31-9B045AC5F641}" type="datetime1">
              <a:rPr lang="en-US" smtClean="0"/>
              <a:pPr lvl="0"/>
              <a:t>1/12/2024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65B0B3E-6876-431F-9E11-DF088EAEE0B2}" type="slidenum">
              <a:rPr lang="en-US" smtClean="0"/>
              <a:t>‹#›</a:t>
            </a:fld>
            <a:endParaRPr lang="en-US"/>
          </a:p>
        </p:txBody>
      </p:sp>
    </p:spTree>
    <p:extLst>
      <p:ext uri="{BB962C8B-B14F-4D97-AF65-F5344CB8AC3E}">
        <p14:creationId xmlns:p14="http://schemas.microsoft.com/office/powerpoint/2010/main" val="3622444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4503"/>
            <a:ext cx="9769791" cy="1325563"/>
          </a:xfrm>
        </p:spPr>
        <p:txBody>
          <a:bodyPr>
            <a:normAutofit/>
          </a:bodyPr>
          <a:lstStyle>
            <a:lvl1pPr>
              <a:defRPr sz="3600" b="1">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1273" y="1845425"/>
            <a:ext cx="10522527" cy="4331538"/>
          </a:xfrm>
        </p:spPr>
        <p:txBody>
          <a:bodyPr/>
          <a:lstStyle>
            <a:lvl1pPr marL="2286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1pPr>
            <a:lvl2pPr marL="6858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2pPr>
            <a:lvl3pPr>
              <a:lnSpc>
                <a:spcPct val="150000"/>
              </a:lnSpc>
              <a:defRPr>
                <a:solidFill>
                  <a:srgbClr val="6E6E6E"/>
                </a:solidFill>
                <a:latin typeface="Arial" panose="020B0604020202020204" pitchFamily="34" charset="0"/>
                <a:cs typeface="Arial" panose="020B0604020202020204" pitchFamily="34" charset="0"/>
              </a:defRPr>
            </a:lvl3pPr>
            <a:lvl4pPr>
              <a:lnSpc>
                <a:spcPct val="150000"/>
              </a:lnSpc>
              <a:defRPr>
                <a:solidFill>
                  <a:srgbClr val="6E6E6E"/>
                </a:solidFill>
                <a:latin typeface="Arial" panose="020B0604020202020204" pitchFamily="34" charset="0"/>
                <a:cs typeface="Arial" panose="020B0604020202020204" pitchFamily="34" charset="0"/>
              </a:defRPr>
            </a:lvl4pPr>
            <a:lvl5pPr>
              <a:lnSpc>
                <a:spcPct val="150000"/>
              </a:lnSpc>
              <a:defRPr>
                <a:solidFill>
                  <a:srgbClr val="6E6E6E"/>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6C2D1-37F6-431D-BE06-AEB1D95169F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spTree>
    <p:custDataLst>
      <p:tags r:id="rId1"/>
    </p:custDataLst>
    <p:extLst>
      <p:ext uri="{BB962C8B-B14F-4D97-AF65-F5344CB8AC3E}">
        <p14:creationId xmlns:p14="http://schemas.microsoft.com/office/powerpoint/2010/main" val="1201461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98387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ipelineAZ_homepage">
  <p:cSld name="PipelineAZ_homepage">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Poppins"/>
                <a:ea typeface="Poppins"/>
                <a:cs typeface="Poppins"/>
                <a:sym typeface="Poppins"/>
              </a:defRPr>
            </a:lvl1pPr>
            <a:lvl2pPr marL="0" marR="0" lvl="1" indent="0" algn="ct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Poppins"/>
                <a:ea typeface="Poppins"/>
                <a:cs typeface="Poppins"/>
                <a:sym typeface="Poppins"/>
              </a:defRPr>
            </a:lvl2pPr>
            <a:lvl3pPr marL="0" marR="0" lvl="2" indent="0" algn="ct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Poppins"/>
                <a:ea typeface="Poppins"/>
                <a:cs typeface="Poppins"/>
                <a:sym typeface="Poppins"/>
              </a:defRPr>
            </a:lvl3pPr>
            <a:lvl4pPr marL="0" marR="0" lvl="3" indent="0" algn="ct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Poppins"/>
                <a:ea typeface="Poppins"/>
                <a:cs typeface="Poppins"/>
                <a:sym typeface="Poppins"/>
              </a:defRPr>
            </a:lvl4pPr>
            <a:lvl5pPr marL="0" marR="0" lvl="4" indent="0" algn="ct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Poppins"/>
                <a:ea typeface="Poppins"/>
                <a:cs typeface="Poppins"/>
                <a:sym typeface="Poppins"/>
              </a:defRPr>
            </a:lvl5pPr>
            <a:lvl6pPr marL="0" marR="0" lvl="5" indent="0" algn="ct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Poppins"/>
                <a:ea typeface="Poppins"/>
                <a:cs typeface="Poppins"/>
                <a:sym typeface="Poppins"/>
              </a:defRPr>
            </a:lvl6pPr>
            <a:lvl7pPr marL="0" marR="0" lvl="6" indent="0" algn="ct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Poppins"/>
                <a:ea typeface="Poppins"/>
                <a:cs typeface="Poppins"/>
                <a:sym typeface="Poppins"/>
              </a:defRPr>
            </a:lvl7pPr>
            <a:lvl8pPr marL="0" marR="0" lvl="7" indent="0" algn="ct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Poppins"/>
                <a:ea typeface="Poppins"/>
                <a:cs typeface="Poppins"/>
                <a:sym typeface="Poppins"/>
              </a:defRPr>
            </a:lvl8pPr>
            <a:lvl9pPr marL="0" marR="0" lvl="8" indent="0" algn="ctr" rtl="0">
              <a:lnSpc>
                <a:spcPct val="100000"/>
              </a:lnSpc>
              <a:spcBef>
                <a:spcPts val="0"/>
              </a:spcBef>
              <a:spcAft>
                <a:spcPts val="0"/>
              </a:spcAft>
              <a:buClr>
                <a:srgbClr val="000000"/>
              </a:buClr>
              <a:buSzPts val="1000"/>
              <a:buFont typeface="Arial"/>
              <a:buNone/>
              <a:defRPr sz="1333" b="1" i="0" u="none" strike="noStrike" cap="none">
                <a:solidFill>
                  <a:schemeClr val="lt1"/>
                </a:solidFill>
                <a:latin typeface="Poppins"/>
                <a:ea typeface="Poppins"/>
                <a:cs typeface="Poppins"/>
                <a:sym typeface="Poppins"/>
              </a:defRPr>
            </a:lvl9pPr>
          </a:lstStyle>
          <a:p>
            <a:fld id="{00000000-1234-1234-1234-123412341234}" type="slidenum">
              <a:rPr lang="en" smtClean="0"/>
              <a:pPr/>
              <a:t>‹#›</a:t>
            </a:fld>
            <a:endParaRPr lang="en"/>
          </a:p>
        </p:txBody>
      </p:sp>
      <p:pic>
        <p:nvPicPr>
          <p:cNvPr id="52" name="Google Shape;52;p13"/>
          <p:cNvPicPr preferRelativeResize="0"/>
          <p:nvPr/>
        </p:nvPicPr>
        <p:blipFill rotWithShape="1">
          <a:blip r:embed="rId2">
            <a:alphaModFix/>
          </a:blip>
          <a:srcRect/>
          <a:stretch/>
        </p:blipFill>
        <p:spPr>
          <a:xfrm>
            <a:off x="10562833" y="175267"/>
            <a:ext cx="1135400" cy="642867"/>
          </a:xfrm>
          <a:prstGeom prst="rect">
            <a:avLst/>
          </a:prstGeom>
          <a:noFill/>
          <a:ln>
            <a:noFill/>
          </a:ln>
        </p:spPr>
      </p:pic>
    </p:spTree>
    <p:extLst>
      <p:ext uri="{BB962C8B-B14F-4D97-AF65-F5344CB8AC3E}">
        <p14:creationId xmlns:p14="http://schemas.microsoft.com/office/powerpoint/2010/main" val="2092934814"/>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93283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4503"/>
            <a:ext cx="9769791" cy="1325563"/>
          </a:xfrm>
        </p:spPr>
        <p:txBody>
          <a:bodyPr>
            <a:normAutofit/>
          </a:bodyPr>
          <a:lstStyle>
            <a:lvl1pPr>
              <a:defRPr sz="3600" b="1">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1273" y="1845425"/>
            <a:ext cx="10522527" cy="4331538"/>
          </a:xfrm>
        </p:spPr>
        <p:txBody>
          <a:bodyPr/>
          <a:lstStyle>
            <a:lvl1pPr marL="2286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1pPr>
            <a:lvl2pPr marL="6858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2pPr>
            <a:lvl3pPr>
              <a:lnSpc>
                <a:spcPct val="150000"/>
              </a:lnSpc>
              <a:defRPr>
                <a:solidFill>
                  <a:srgbClr val="6E6E6E"/>
                </a:solidFill>
                <a:latin typeface="Arial" panose="020B0604020202020204" pitchFamily="34" charset="0"/>
                <a:cs typeface="Arial" panose="020B0604020202020204" pitchFamily="34" charset="0"/>
              </a:defRPr>
            </a:lvl3pPr>
            <a:lvl4pPr>
              <a:lnSpc>
                <a:spcPct val="150000"/>
              </a:lnSpc>
              <a:defRPr>
                <a:solidFill>
                  <a:srgbClr val="6E6E6E"/>
                </a:solidFill>
                <a:latin typeface="Arial" panose="020B0604020202020204" pitchFamily="34" charset="0"/>
                <a:cs typeface="Arial" panose="020B0604020202020204" pitchFamily="34" charset="0"/>
              </a:defRPr>
            </a:lvl4pPr>
            <a:lvl5pPr>
              <a:lnSpc>
                <a:spcPct val="150000"/>
              </a:lnSpc>
              <a:defRPr>
                <a:solidFill>
                  <a:srgbClr val="6E6E6E"/>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6C2D1-37F6-431D-BE06-AEB1D95169F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pic>
        <p:nvPicPr>
          <p:cNvPr id="9" name="Picture 8"/>
          <p:cNvPicPr>
            <a:picLocks noChangeAspect="1"/>
          </p:cNvPicPr>
          <p:nvPr userDrawn="1"/>
        </p:nvPicPr>
        <p:blipFill>
          <a:blip r:embed="rId4"/>
          <a:stretch>
            <a:fillRect/>
          </a:stretch>
        </p:blipFill>
        <p:spPr>
          <a:xfrm>
            <a:off x="10186197" y="230188"/>
            <a:ext cx="1777203" cy="502253"/>
          </a:xfrm>
          <a:prstGeom prst="rect">
            <a:avLst/>
          </a:prstGeom>
        </p:spPr>
      </p:pic>
      <p:grpSp>
        <p:nvGrpSpPr>
          <p:cNvPr id="12" name="Group 11"/>
          <p:cNvGrpSpPr/>
          <p:nvPr userDrawn="1"/>
        </p:nvGrpSpPr>
        <p:grpSpPr>
          <a:xfrm>
            <a:off x="0" y="0"/>
            <a:ext cx="525780" cy="6858000"/>
            <a:chOff x="0" y="0"/>
            <a:chExt cx="525780" cy="6858000"/>
          </a:xfrm>
        </p:grpSpPr>
        <p:sp>
          <p:nvSpPr>
            <p:cNvPr id="13" name="Rectangle 12"/>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9585229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DD54-8F3E-3141-9EFA-297A3BB9A28B}"/>
              </a:ext>
            </a:extLst>
          </p:cNvPr>
          <p:cNvSpPr/>
          <p:nvPr userDrawn="1"/>
        </p:nvSpPr>
        <p:spPr>
          <a:xfrm>
            <a:off x="525085" y="6027722"/>
            <a:ext cx="11098476" cy="83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24123" y="901699"/>
            <a:ext cx="8303340" cy="2103967"/>
          </a:xfrm>
        </p:spPr>
        <p:txBody>
          <a:bodyPr anchor="b">
            <a:noAutofit/>
          </a:bodyPr>
          <a:lstStyle>
            <a:lvl1pPr algn="l">
              <a:defRPr sz="5067" spc="0" baseline="0">
                <a:solidFill>
                  <a:srgbClr val="002677"/>
                </a:solidFill>
              </a:defRPr>
            </a:lvl1pPr>
          </a:lstStyle>
          <a:p>
            <a:r>
              <a:rPr lang="en-US"/>
              <a:t>Title slide</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1918336" y="2991201"/>
            <a:ext cx="8303340" cy="943488"/>
          </a:xfrm>
        </p:spPr>
        <p:txBody>
          <a:bodyPr>
            <a:noAutofit/>
          </a:bodyPr>
          <a:lstStyle>
            <a:lvl1pPr marL="0" indent="0" algn="l">
              <a:buNone/>
              <a:defRPr sz="20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5" name="Text Placeholder 4">
            <a:extLst>
              <a:ext uri="{FF2B5EF4-FFF2-40B4-BE49-F238E27FC236}">
                <a16:creationId xmlns:a16="http://schemas.microsoft.com/office/drawing/2014/main" id="{A03B0FA5-CAA8-F144-AA63-57A5866F638A}"/>
              </a:ext>
            </a:extLst>
          </p:cNvPr>
          <p:cNvSpPr>
            <a:spLocks noGrp="1"/>
          </p:cNvSpPr>
          <p:nvPr>
            <p:ph type="body" sz="quarter" idx="10"/>
          </p:nvPr>
        </p:nvSpPr>
        <p:spPr>
          <a:xfrm>
            <a:off x="511012" y="6050870"/>
            <a:ext cx="3009900" cy="270245"/>
          </a:xfrm>
        </p:spPr>
        <p:txBody>
          <a:bodyPr/>
          <a:lstStyle>
            <a:lvl1pPr marL="0" indent="0">
              <a:buNone/>
              <a:defRPr sz="1333" b="0"/>
            </a:lvl1pPr>
            <a:lvl2pPr marL="118530" indent="0">
              <a:buNone/>
              <a:defRPr/>
            </a:lvl2pPr>
          </a:lstStyle>
          <a:p>
            <a:pPr lvl="0"/>
            <a:r>
              <a:rPr lang="en-US"/>
              <a:t>Click to edit</a:t>
            </a:r>
          </a:p>
        </p:txBody>
      </p:sp>
      <p:sp>
        <p:nvSpPr>
          <p:cNvPr id="11" name="Freeform 10">
            <a:extLst>
              <a:ext uri="{FF2B5EF4-FFF2-40B4-BE49-F238E27FC236}">
                <a16:creationId xmlns:a16="http://schemas.microsoft.com/office/drawing/2014/main" id="{0CD29587-3189-2947-A715-A0DAEB025FC4}"/>
              </a:ext>
            </a:extLst>
          </p:cNvPr>
          <p:cNvSpPr/>
          <p:nvPr userDrawn="1"/>
        </p:nvSpPr>
        <p:spPr>
          <a:xfrm>
            <a:off x="0" y="2707678"/>
            <a:ext cx="12192000" cy="2995808"/>
          </a:xfrm>
          <a:custGeom>
            <a:avLst/>
            <a:gdLst>
              <a:gd name="connsiteX0" fmla="*/ 75465 w 9144000"/>
              <a:gd name="connsiteY0" fmla="*/ 1220801 h 2246856"/>
              <a:gd name="connsiteX1" fmla="*/ 2401545 w 9144000"/>
              <a:gd name="connsiteY1" fmla="*/ 1992275 h 2246856"/>
              <a:gd name="connsiteX2" fmla="*/ 48611 w 9144000"/>
              <a:gd name="connsiteY2" fmla="*/ 1358732 h 2246856"/>
              <a:gd name="connsiteX3" fmla="*/ 0 w 9144000"/>
              <a:gd name="connsiteY3" fmla="*/ 1360190 h 2246856"/>
              <a:gd name="connsiteX4" fmla="*/ 0 w 9144000"/>
              <a:gd name="connsiteY4" fmla="*/ 1220948 h 2246856"/>
              <a:gd name="connsiteX5" fmla="*/ 0 w 9144000"/>
              <a:gd name="connsiteY5" fmla="*/ 932112 h 2246856"/>
              <a:gd name="connsiteX6" fmla="*/ 184018 w 9144000"/>
              <a:gd name="connsiteY6" fmla="*/ 951532 h 2246856"/>
              <a:gd name="connsiteX7" fmla="*/ 2339206 w 9144000"/>
              <a:gd name="connsiteY7" fmla="*/ 1945314 h 2246856"/>
              <a:gd name="connsiteX8" fmla="*/ 115341 w 9144000"/>
              <a:gd name="connsiteY8" fmla="*/ 1085384 h 2246856"/>
              <a:gd name="connsiteX9" fmla="*/ 0 w 9144000"/>
              <a:gd name="connsiteY9" fmla="*/ 1077547 h 2246856"/>
              <a:gd name="connsiteX10" fmla="*/ 5599046 w 9144000"/>
              <a:gd name="connsiteY10" fmla="*/ 896769 h 2246856"/>
              <a:gd name="connsiteX11" fmla="*/ 6485913 w 9144000"/>
              <a:gd name="connsiteY11" fmla="*/ 1206134 h 2246856"/>
              <a:gd name="connsiteX12" fmla="*/ 6485913 w 9144000"/>
              <a:gd name="connsiteY12" fmla="*/ 1206323 h 2246856"/>
              <a:gd name="connsiteX13" fmla="*/ 5262052 w 9144000"/>
              <a:gd name="connsiteY13" fmla="*/ 1381788 h 2246856"/>
              <a:gd name="connsiteX14" fmla="*/ 3948946 w 9144000"/>
              <a:gd name="connsiteY14" fmla="*/ 2062858 h 2246856"/>
              <a:gd name="connsiteX15" fmla="*/ 3030908 w 9144000"/>
              <a:gd name="connsiteY15" fmla="*/ 2241062 h 2246856"/>
              <a:gd name="connsiteX16" fmla="*/ 2401356 w 9144000"/>
              <a:gd name="connsiteY16" fmla="*/ 1992275 h 2246856"/>
              <a:gd name="connsiteX17" fmla="*/ 3424556 w 9144000"/>
              <a:gd name="connsiteY17" fmla="*/ 1842039 h 2246856"/>
              <a:gd name="connsiteX18" fmla="*/ 4734914 w 9144000"/>
              <a:gd name="connsiteY18" fmla="*/ 1107772 h 2246856"/>
              <a:gd name="connsiteX19" fmla="*/ 5599046 w 9144000"/>
              <a:gd name="connsiteY19" fmla="*/ 896769 h 2246856"/>
              <a:gd name="connsiteX20" fmla="*/ 9144000 w 9144000"/>
              <a:gd name="connsiteY20" fmla="*/ 679755 h 2246856"/>
              <a:gd name="connsiteX21" fmla="*/ 9144000 w 9144000"/>
              <a:gd name="connsiteY21" fmla="*/ 855699 h 2246856"/>
              <a:gd name="connsiteX22" fmla="*/ 8219858 w 9144000"/>
              <a:gd name="connsiteY22" fmla="*/ 1346166 h 2246856"/>
              <a:gd name="connsiteX23" fmla="*/ 6835032 w 9144000"/>
              <a:gd name="connsiteY23" fmla="*/ 1461157 h 2246856"/>
              <a:gd name="connsiteX24" fmla="*/ 8199299 w 9144000"/>
              <a:gd name="connsiteY24" fmla="*/ 1228338 h 2246856"/>
              <a:gd name="connsiteX25" fmla="*/ 0 w 9144000"/>
              <a:gd name="connsiteY25" fmla="*/ 634918 h 2246856"/>
              <a:gd name="connsiteX26" fmla="*/ 230952 w 9144000"/>
              <a:gd name="connsiteY26" fmla="*/ 660354 h 2246856"/>
              <a:gd name="connsiteX27" fmla="*/ 2292120 w 9144000"/>
              <a:gd name="connsiteY27" fmla="*/ 1892496 h 2246856"/>
              <a:gd name="connsiteX28" fmla="*/ 206890 w 9144000"/>
              <a:gd name="connsiteY28" fmla="*/ 805932 h 2246856"/>
              <a:gd name="connsiteX29" fmla="*/ 0 w 9144000"/>
              <a:gd name="connsiteY29" fmla="*/ 783537 h 2246856"/>
              <a:gd name="connsiteX30" fmla="*/ 9144000 w 9144000"/>
              <a:gd name="connsiteY30" fmla="*/ 336776 h 2246856"/>
              <a:gd name="connsiteX31" fmla="*/ 9144000 w 9144000"/>
              <a:gd name="connsiteY31" fmla="*/ 507930 h 2246856"/>
              <a:gd name="connsiteX32" fmla="*/ 7983195 w 9144000"/>
              <a:gd name="connsiteY32" fmla="*/ 1230607 h 2246856"/>
              <a:gd name="connsiteX33" fmla="*/ 6686100 w 9144000"/>
              <a:gd name="connsiteY33" fmla="*/ 1342858 h 2246856"/>
              <a:gd name="connsiteX34" fmla="*/ 7924457 w 9144000"/>
              <a:gd name="connsiteY34" fmla="*/ 1131111 h 2246856"/>
              <a:gd name="connsiteX35" fmla="*/ 9133957 w 9144000"/>
              <a:gd name="connsiteY35" fmla="*/ 343267 h 2246856"/>
              <a:gd name="connsiteX36" fmla="*/ 9144000 w 9144000"/>
              <a:gd name="connsiteY36" fmla="*/ 0 h 2246856"/>
              <a:gd name="connsiteX37" fmla="*/ 9144000 w 9144000"/>
              <a:gd name="connsiteY37" fmla="*/ 169983 h 2246856"/>
              <a:gd name="connsiteX38" fmla="*/ 9141500 w 9144000"/>
              <a:gd name="connsiteY38" fmla="*/ 171717 h 2246856"/>
              <a:gd name="connsiteX39" fmla="*/ 7681351 w 9144000"/>
              <a:gd name="connsiteY39" fmla="*/ 1160591 h 2246856"/>
              <a:gd name="connsiteX40" fmla="*/ 6485913 w 9144000"/>
              <a:gd name="connsiteY40" fmla="*/ 1206134 h 2246856"/>
              <a:gd name="connsiteX41" fmla="*/ 7643740 w 9144000"/>
              <a:gd name="connsiteY41" fmla="*/ 1049189 h 2246856"/>
              <a:gd name="connsiteX42" fmla="*/ 8830271 w 9144000"/>
              <a:gd name="connsiteY42" fmla="*/ 219584 h 224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44000" h="2246856">
                <a:moveTo>
                  <a:pt x="75465" y="1220801"/>
                </a:moveTo>
                <a:cubicBezTo>
                  <a:pt x="976487" y="1256641"/>
                  <a:pt x="1657416" y="1835395"/>
                  <a:pt x="2401545" y="1992275"/>
                </a:cubicBezTo>
                <a:cubicBezTo>
                  <a:pt x="1604124" y="1916537"/>
                  <a:pt x="931939" y="1369096"/>
                  <a:pt x="48611" y="1358732"/>
                </a:cubicBezTo>
                <a:lnTo>
                  <a:pt x="0" y="1360190"/>
                </a:lnTo>
                <a:lnTo>
                  <a:pt x="0" y="1220948"/>
                </a:lnTo>
                <a:close/>
                <a:moveTo>
                  <a:pt x="0" y="932112"/>
                </a:moveTo>
                <a:lnTo>
                  <a:pt x="184018" y="951532"/>
                </a:lnTo>
                <a:cubicBezTo>
                  <a:pt x="1352510" y="1111199"/>
                  <a:pt x="1773248" y="1716771"/>
                  <a:pt x="2339206" y="1945314"/>
                </a:cubicBezTo>
                <a:cubicBezTo>
                  <a:pt x="1805401" y="1812618"/>
                  <a:pt x="1092319" y="1189118"/>
                  <a:pt x="115341" y="1085384"/>
                </a:cubicBezTo>
                <a:lnTo>
                  <a:pt x="0" y="1077547"/>
                </a:lnTo>
                <a:close/>
                <a:moveTo>
                  <a:pt x="5599046" y="896769"/>
                </a:moveTo>
                <a:cubicBezTo>
                  <a:pt x="5920596" y="895410"/>
                  <a:pt x="6245935" y="980780"/>
                  <a:pt x="6485913" y="1206134"/>
                </a:cubicBezTo>
                <a:lnTo>
                  <a:pt x="6485913" y="1206323"/>
                </a:lnTo>
                <a:cubicBezTo>
                  <a:pt x="6202638" y="1093977"/>
                  <a:pt x="5676165" y="1122229"/>
                  <a:pt x="5262052" y="1381788"/>
                </a:cubicBezTo>
                <a:lnTo>
                  <a:pt x="3948946" y="2062858"/>
                </a:lnTo>
                <a:cubicBezTo>
                  <a:pt x="3630711" y="2212148"/>
                  <a:pt x="3318635" y="2265818"/>
                  <a:pt x="3030908" y="2241062"/>
                </a:cubicBezTo>
                <a:cubicBezTo>
                  <a:pt x="2789792" y="2220369"/>
                  <a:pt x="2592068" y="2129283"/>
                  <a:pt x="2401356" y="1992275"/>
                </a:cubicBezTo>
                <a:cubicBezTo>
                  <a:pt x="2886334" y="2046322"/>
                  <a:pt x="3114375" y="1986038"/>
                  <a:pt x="3424556" y="1842039"/>
                </a:cubicBezTo>
                <a:lnTo>
                  <a:pt x="4734914" y="1107772"/>
                </a:lnTo>
                <a:cubicBezTo>
                  <a:pt x="4959734" y="986213"/>
                  <a:pt x="5277495" y="898127"/>
                  <a:pt x="5599046" y="896769"/>
                </a:cubicBezTo>
                <a:close/>
                <a:moveTo>
                  <a:pt x="9144000" y="679755"/>
                </a:moveTo>
                <a:lnTo>
                  <a:pt x="9144000" y="855699"/>
                </a:lnTo>
                <a:lnTo>
                  <a:pt x="8219858" y="1346166"/>
                </a:lnTo>
                <a:cubicBezTo>
                  <a:pt x="7594000" y="1645220"/>
                  <a:pt x="7239102" y="1691898"/>
                  <a:pt x="6835032" y="1461157"/>
                </a:cubicBezTo>
                <a:cubicBezTo>
                  <a:pt x="7306273" y="1632087"/>
                  <a:pt x="7708921" y="1488749"/>
                  <a:pt x="8199299" y="1228338"/>
                </a:cubicBezTo>
                <a:close/>
                <a:moveTo>
                  <a:pt x="0" y="634918"/>
                </a:moveTo>
                <a:lnTo>
                  <a:pt x="230952" y="660354"/>
                </a:lnTo>
                <a:cubicBezTo>
                  <a:pt x="1395259" y="830711"/>
                  <a:pt x="1782030" y="1526118"/>
                  <a:pt x="2292120" y="1892496"/>
                </a:cubicBezTo>
                <a:cubicBezTo>
                  <a:pt x="1732557" y="1623382"/>
                  <a:pt x="1367925" y="971259"/>
                  <a:pt x="206890" y="805932"/>
                </a:cubicBezTo>
                <a:lnTo>
                  <a:pt x="0" y="783537"/>
                </a:lnTo>
                <a:close/>
                <a:moveTo>
                  <a:pt x="9144000" y="336776"/>
                </a:moveTo>
                <a:lnTo>
                  <a:pt x="9144000" y="507930"/>
                </a:lnTo>
                <a:lnTo>
                  <a:pt x="7983195" y="1230607"/>
                </a:lnTo>
                <a:cubicBezTo>
                  <a:pt x="7595611" y="1463708"/>
                  <a:pt x="7113571" y="1590606"/>
                  <a:pt x="6686100" y="1342858"/>
                </a:cubicBezTo>
                <a:cubicBezTo>
                  <a:pt x="7023567" y="1450386"/>
                  <a:pt x="7467901" y="1447930"/>
                  <a:pt x="7924457" y="1131111"/>
                </a:cubicBezTo>
                <a:cubicBezTo>
                  <a:pt x="8036457" y="1053265"/>
                  <a:pt x="8837502" y="534913"/>
                  <a:pt x="9133957" y="343267"/>
                </a:cubicBezTo>
                <a:close/>
                <a:moveTo>
                  <a:pt x="9144000" y="0"/>
                </a:moveTo>
                <a:lnTo>
                  <a:pt x="9144000" y="169983"/>
                </a:lnTo>
                <a:lnTo>
                  <a:pt x="9141500" y="171717"/>
                </a:lnTo>
                <a:cubicBezTo>
                  <a:pt x="8781210" y="421372"/>
                  <a:pt x="7808517" y="1093416"/>
                  <a:pt x="7681351" y="1160591"/>
                </a:cubicBezTo>
                <a:cubicBezTo>
                  <a:pt x="7524840" y="1243268"/>
                  <a:pt x="7059473" y="1519740"/>
                  <a:pt x="6485913" y="1206134"/>
                </a:cubicBezTo>
                <a:cubicBezTo>
                  <a:pt x="6878708" y="1368843"/>
                  <a:pt x="7309779" y="1278890"/>
                  <a:pt x="7643740" y="1049189"/>
                </a:cubicBezTo>
                <a:lnTo>
                  <a:pt x="8830271" y="219584"/>
                </a:lnTo>
                <a:close/>
              </a:path>
            </a:pathLst>
          </a:custGeom>
          <a:solidFill>
            <a:srgbClr val="002677"/>
          </a:solidFill>
          <a:ln w="9181" cap="flat">
            <a:noFill/>
            <a:prstDash val="solid"/>
            <a:miter/>
          </a:ln>
        </p:spPr>
        <p:txBody>
          <a:bodyPr wrap="square" rtlCol="0" anchor="ctr">
            <a:noAutofit/>
          </a:bodyPr>
          <a:lstStyle/>
          <a:p>
            <a:r>
              <a:rPr lang="en-US"/>
              <a:t>  </a:t>
            </a:r>
          </a:p>
        </p:txBody>
      </p:sp>
      <p:pic>
        <p:nvPicPr>
          <p:cNvPr id="13" name="Picture 12" descr="A close up of a sign&#10;&#10;Description automatically generated">
            <a:extLst>
              <a:ext uri="{FF2B5EF4-FFF2-40B4-BE49-F238E27FC236}">
                <a16:creationId xmlns:a16="http://schemas.microsoft.com/office/drawing/2014/main" id="{8316987A-B8A2-D448-BB0E-051CA96329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522953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82.xml"/><Relationship Id="rId1" Type="http://schemas.openxmlformats.org/officeDocument/2006/relationships/slideLayout" Target="../slideLayouts/slideLayout8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3.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13.jpe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ags" Target="../tags/tag1.xml"/><Relationship Id="rId5" Type="http://schemas.openxmlformats.org/officeDocument/2006/relationships/theme" Target="../theme/theme14.xml"/><Relationship Id="rId4" Type="http://schemas.openxmlformats.org/officeDocument/2006/relationships/slideLayout" Target="../slideLayouts/slideLayout97.xml"/></Relationships>
</file>

<file path=ppt/slideMasters/_rels/slideMaster1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15.xml"/><Relationship Id="rId1" Type="http://schemas.openxmlformats.org/officeDocument/2006/relationships/slideLayout" Target="../slideLayouts/slideLayout98.xml"/><Relationship Id="rId4" Type="http://schemas.openxmlformats.org/officeDocument/2006/relationships/image" Target="../media/image13.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theme" Target="../theme/theme16.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7.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heme" Target="../theme/theme18.xml"/><Relationship Id="rId1" Type="http://schemas.openxmlformats.org/officeDocument/2006/relationships/slideLayout" Target="../slideLayouts/slideLayout140.xml"/><Relationship Id="rId4" Type="http://schemas.openxmlformats.org/officeDocument/2006/relationships/image" Target="../media/image1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5.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53.xml"/><Relationship Id="rId4" Type="http://schemas.openxmlformats.org/officeDocument/2006/relationships/image" Target="../media/image9.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image" Target="../media/image10.emf"/><Relationship Id="rId5" Type="http://schemas.openxmlformats.org/officeDocument/2006/relationships/slideLayout" Target="../slideLayouts/slideLayout58.xml"/><Relationship Id="rId10" Type="http://schemas.openxmlformats.org/officeDocument/2006/relationships/theme" Target="../theme/theme8.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65.xml"/><Relationship Id="rId7" Type="http://schemas.openxmlformats.org/officeDocument/2006/relationships/theme" Target="../theme/theme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7"/>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5"/>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6"/>
            <a:ext cx="2472271" cy="365125"/>
          </a:xfrm>
          <a:prstGeom prst="rect">
            <a:avLst/>
          </a:prstGeom>
        </p:spPr>
        <p:txBody>
          <a:bodyPr vert="horz" lIns="91440" tIns="45720" rIns="91440" bIns="45720" rtlCol="0" anchor="ctr"/>
          <a:lstStyle>
            <a:lvl1pPr algn="l">
              <a:defRPr sz="900">
                <a:solidFill>
                  <a:srgbClr val="FFFFFF"/>
                </a:solidFill>
              </a:defRPr>
            </a:lvl1pPr>
          </a:lstStyle>
          <a:p>
            <a:fld id="{2EC00178-3B47-4802-83A6-85942859B967}" type="datetimeFigureOut">
              <a:rPr lang="en-US" smtClean="0"/>
              <a:t>1/12/2024</a:t>
            </a:fld>
            <a:endParaRPr lang="en-US"/>
          </a:p>
        </p:txBody>
      </p:sp>
      <p:sp>
        <p:nvSpPr>
          <p:cNvPr id="5" name="Footer Placeholder 4"/>
          <p:cNvSpPr>
            <a:spLocks noGrp="1"/>
          </p:cNvSpPr>
          <p:nvPr>
            <p:ph type="ftr" sz="quarter" idx="3"/>
          </p:nvPr>
        </p:nvSpPr>
        <p:spPr>
          <a:xfrm>
            <a:off x="3686186" y="645978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6"/>
            <a:ext cx="1312025" cy="365125"/>
          </a:xfrm>
          <a:prstGeom prst="rect">
            <a:avLst/>
          </a:prstGeom>
        </p:spPr>
        <p:txBody>
          <a:bodyPr vert="horz" lIns="91440" tIns="45720" rIns="91440" bIns="45720" rtlCol="0" anchor="ctr"/>
          <a:lstStyle>
            <a:lvl1pPr algn="r">
              <a:defRPr sz="1100">
                <a:solidFill>
                  <a:srgbClr val="FFFFFF"/>
                </a:solidFill>
              </a:defRPr>
            </a:lvl1pPr>
          </a:lstStyle>
          <a:p>
            <a:fld id="{77E19AD9-0C2E-4AEF-B6FD-BA94EAF79C7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883BD207-7156-488C-9062-7DBEF4492E35}"/>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3861304663"/>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 id="2147484142"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a:t>Type division name here</a:t>
            </a:r>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4008"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5F92BD-BC59-4EB2-A8DA-6BBFC34E0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BB0EB-D9A9-48DB-A59E-A26E4135A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7685B-C71C-46DF-A64C-A8D0F7C62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29C7CA-7A04-4CA7-8B48-8EF5F9A4A04E}" type="datetimeFigureOut">
              <a:rPr lang="en-US" smtClean="0"/>
              <a:t>1/12/2024</a:t>
            </a:fld>
            <a:endParaRPr lang="en-US"/>
          </a:p>
        </p:txBody>
      </p:sp>
      <p:sp>
        <p:nvSpPr>
          <p:cNvPr id="5" name="Footer Placeholder 4">
            <a:extLst>
              <a:ext uri="{FF2B5EF4-FFF2-40B4-BE49-F238E27FC236}">
                <a16:creationId xmlns:a16="http://schemas.microsoft.com/office/drawing/2014/main" id="{AC293F2E-9021-43CE-B313-89183145A4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929711-0552-4D26-A9A2-1FC8924BB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CAC6E-05CA-46DF-921D-F28F8EC239DB}" type="slidenum">
              <a:rPr lang="en-US" smtClean="0"/>
              <a:t>‹#›</a:t>
            </a:fld>
            <a:endParaRPr lang="en-US"/>
          </a:p>
        </p:txBody>
      </p:sp>
    </p:spTree>
    <p:extLst>
      <p:ext uri="{BB962C8B-B14F-4D97-AF65-F5344CB8AC3E}">
        <p14:creationId xmlns:p14="http://schemas.microsoft.com/office/powerpoint/2010/main" val="3147793542"/>
      </p:ext>
    </p:extLst>
  </p:cSld>
  <p:clrMap bg1="lt1" tx1="dk1" bg2="lt2" tx2="dk2" accent1="accent1" accent2="accent2" accent3="accent3" accent4="accent4" accent5="accent5" accent6="accent6" hlink="hlink" folHlink="folHlink"/>
  <p:sldLayoutIdLst>
    <p:sldLayoutId id="2147483969" r:id="rId1"/>
    <p:sldLayoutId id="2147483967"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endParaRPr lang="en-US"/>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4006" r:id="rId1"/>
    <p:sldLayoutId id="2147484007"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00178-3B47-4802-83A6-85942859B967}" type="datetimeFigureOut">
              <a:rPr lang="en-US" smtClean="0"/>
              <a:t>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19AD9-0C2E-4AEF-B6FD-BA94EAF79C78}" type="slidenum">
              <a:rPr lang="en-US" smtClean="0"/>
              <a:t>‹#›</a:t>
            </a:fld>
            <a:endParaRPr lang="en-US"/>
          </a:p>
        </p:txBody>
      </p:sp>
      <p:sp>
        <p:nvSpPr>
          <p:cNvPr id="7"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68551332-3F29-4D61-8467-9A7E0AC4FAFA}"/>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333818239"/>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71065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6C2D1-37F6-431D-BE06-AEB1D95169F6}" type="datetimeFigureOut">
              <a:rPr lang="en-US" smtClean="0"/>
              <a:t>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B578A-0669-46B5-A5E7-378F25B4725A}" type="slidenum">
              <a:rPr lang="en-US" smtClean="0"/>
              <a:t>‹#›</a:t>
            </a:fld>
            <a:endParaRPr lang="en-US"/>
          </a:p>
        </p:txBody>
      </p:sp>
      <p:grpSp>
        <p:nvGrpSpPr>
          <p:cNvPr id="8" name="Group 7"/>
          <p:cNvGrpSpPr/>
          <p:nvPr/>
        </p:nvGrpSpPr>
        <p:grpSpPr>
          <a:xfrm>
            <a:off x="0" y="0"/>
            <a:ext cx="525780" cy="6858000"/>
            <a:chOff x="0" y="0"/>
            <a:chExt cx="525780" cy="6858000"/>
          </a:xfrm>
        </p:grpSpPr>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6"/>
    </p:custDataLst>
    <p:extLst>
      <p:ext uri="{BB962C8B-B14F-4D97-AF65-F5344CB8AC3E}">
        <p14:creationId xmlns:p14="http://schemas.microsoft.com/office/powerpoint/2010/main" val="29540742"/>
      </p:ext>
    </p:extLst>
  </p:cSld>
  <p:clrMap bg1="lt1" tx1="dk1" bg2="lt2" tx2="dk2" accent1="accent1" accent2="accent2" accent3="accent3" accent4="accent4" accent5="accent5" accent6="accent6" hlink="hlink" folHlink="folHlink"/>
  <p:sldLayoutIdLst>
    <p:sldLayoutId id="2147484092" r:id="rId1"/>
    <p:sldLayoutId id="2147484191" r:id="rId2"/>
    <p:sldLayoutId id="2147484192" r:id="rId3"/>
    <p:sldLayoutId id="2147484193"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b="1" kern="1200">
          <a:solidFill>
            <a:srgbClr val="2AABE2"/>
          </a:solidFill>
          <a:latin typeface="+mj-lt"/>
          <a:ea typeface="+mj-ea"/>
          <a:cs typeface="+mj-cs"/>
        </a:defRPr>
      </a:lvl1pPr>
    </p:titleStyle>
    <p:bodyStyle>
      <a:lvl1pPr marL="228600" indent="-228600" algn="l" defTabSz="914400" rtl="0" eaLnBrk="1" latinLnBrk="0" hangingPunct="1">
        <a:lnSpc>
          <a:spcPct val="150000"/>
        </a:lnSpc>
        <a:spcBef>
          <a:spcPts val="1000"/>
        </a:spcBef>
        <a:buFontTx/>
        <a:buBlip>
          <a:blip r:embed="rId7"/>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7"/>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71065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6C2D1-37F6-431D-BE06-AEB1D95169F6}" type="datetimeFigureOut">
              <a:rPr lang="en-US" smtClean="0"/>
              <a:t>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B578A-0669-46B5-A5E7-378F25B4725A}" type="slidenum">
              <a:rPr lang="en-US" smtClean="0"/>
              <a:t>‹#›</a:t>
            </a:fld>
            <a:endParaRPr lang="en-US"/>
          </a:p>
        </p:txBody>
      </p:sp>
      <p:grpSp>
        <p:nvGrpSpPr>
          <p:cNvPr id="8" name="Group 7"/>
          <p:cNvGrpSpPr/>
          <p:nvPr userDrawn="1"/>
        </p:nvGrpSpPr>
        <p:grpSpPr>
          <a:xfrm>
            <a:off x="0" y="0"/>
            <a:ext cx="525780" cy="6858000"/>
            <a:chOff x="0" y="0"/>
            <a:chExt cx="525780" cy="6858000"/>
          </a:xfrm>
        </p:grpSpPr>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3"/>
    </p:custDataLst>
    <p:extLst>
      <p:ext uri="{BB962C8B-B14F-4D97-AF65-F5344CB8AC3E}">
        <p14:creationId xmlns:p14="http://schemas.microsoft.com/office/powerpoint/2010/main" val="649911577"/>
      </p:ext>
    </p:extLst>
  </p:cSld>
  <p:clrMap bg1="lt1" tx1="dk1" bg2="lt2" tx2="dk2" accent1="accent1" accent2="accent2" accent3="accent3" accent4="accent4" accent5="accent5" accent6="accent6" hlink="hlink" folHlink="folHlink"/>
  <p:sldLayoutIdLst>
    <p:sldLayoutId id="2147484162" r:id="rId1"/>
  </p:sldLayoutIdLst>
  <p:txStyles>
    <p:titleStyle>
      <a:lvl1pPr algn="l" defTabSz="914400" rtl="0" eaLnBrk="1" latinLnBrk="0" hangingPunct="1">
        <a:lnSpc>
          <a:spcPct val="90000"/>
        </a:lnSpc>
        <a:spcBef>
          <a:spcPct val="0"/>
        </a:spcBef>
        <a:buNone/>
        <a:defRPr sz="3600" b="1" kern="1200">
          <a:solidFill>
            <a:srgbClr val="2AABE2"/>
          </a:solidFill>
          <a:latin typeface="+mj-lt"/>
          <a:ea typeface="+mj-ea"/>
          <a:cs typeface="+mj-cs"/>
        </a:defRPr>
      </a:lvl1pPr>
    </p:titleStyle>
    <p:bodyStyle>
      <a:lvl1pPr marL="228600" indent="-228600" algn="l" defTabSz="914400" rtl="0" eaLnBrk="1" latinLnBrk="0" hangingPunct="1">
        <a:lnSpc>
          <a:spcPct val="150000"/>
        </a:lnSpc>
        <a:spcBef>
          <a:spcPts val="1000"/>
        </a:spcBef>
        <a:buFontTx/>
        <a:buBlip>
          <a:blip r:embed="rId4"/>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4"/>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2022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a:t>Type division name here</a:t>
            </a:r>
          </a:p>
        </p:txBody>
      </p:sp>
    </p:spTree>
    <p:extLst>
      <p:ext uri="{BB962C8B-B14F-4D97-AF65-F5344CB8AC3E}">
        <p14:creationId xmlns:p14="http://schemas.microsoft.com/office/powerpoint/2010/main" val="2271286761"/>
      </p:ext>
    </p:extLst>
  </p:cSld>
  <p:clrMap bg1="lt1" tx1="dk1" bg2="lt2" tx2="dk2" accent1="accent1" accent2="accent2" accent3="accent3" accent4="accent4" accent5="accent5" accent6="accent6" hlink="hlink" folHlink="folHlink"/>
  <p:sldLayoutIdLst>
    <p:sldLayoutId id="2147484189" r:id="rId1"/>
    <p:sldLayoutId id="2147483662" r:id="rId2"/>
    <p:sldLayoutId id="2147484190"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3931">
          <p15:clr>
            <a:srgbClr val="F26B43"/>
          </p15:clr>
        </p15:guide>
        <p15:guide id="6" pos="7296">
          <p15:clr>
            <a:srgbClr val="F26B43"/>
          </p15:clr>
        </p15:guide>
        <p15:guide id="7" orient="horz" pos="4080">
          <p15:clr>
            <a:srgbClr val="F26B43"/>
          </p15:clr>
        </p15:guide>
        <p15:guide id="8" pos="1267">
          <p15:clr>
            <a:srgbClr val="F26B43"/>
          </p15:clr>
        </p15:guide>
        <p15:guide id="9" pos="1389">
          <p15:clr>
            <a:srgbClr val="F26B43"/>
          </p15:clr>
        </p15:guide>
        <p15:guide id="10" pos="2272">
          <p15:clr>
            <a:srgbClr val="F26B43"/>
          </p15:clr>
        </p15:guide>
        <p15:guide id="11" pos="2395">
          <p15:clr>
            <a:srgbClr val="F26B43"/>
          </p15:clr>
        </p15:guide>
        <p15:guide id="12" pos="3277">
          <p15:clr>
            <a:srgbClr val="F26B43"/>
          </p15:clr>
        </p15:guide>
        <p15:guide id="13" pos="3397">
          <p15:clr>
            <a:srgbClr val="F26B43"/>
          </p15:clr>
        </p15:guide>
        <p15:guide id="14" pos="4283">
          <p15:clr>
            <a:srgbClr val="F26B43"/>
          </p15:clr>
        </p15:guide>
        <p15:guide id="15" pos="4403">
          <p15:clr>
            <a:srgbClr val="F26B43"/>
          </p15:clr>
        </p15:guide>
        <p15:guide id="16" pos="5285">
          <p15:clr>
            <a:srgbClr val="F26B43"/>
          </p15:clr>
        </p15:guide>
        <p15:guide id="17" pos="5408">
          <p15:clr>
            <a:srgbClr val="F26B43"/>
          </p15:clr>
        </p15:guide>
        <p15:guide id="18" pos="6291">
          <p15:clr>
            <a:srgbClr val="F26B43"/>
          </p15:clr>
        </p15:guide>
        <p15:guide id="19" pos="6413">
          <p15:clr>
            <a:srgbClr val="F26B43"/>
          </p15:clr>
        </p15:guide>
        <p15:guide id="20" orient="horz" pos="368">
          <p15:clr>
            <a:srgbClr val="F26B43"/>
          </p15:clr>
        </p15:guide>
        <p15:guide id="21" orient="horz" pos="988">
          <p15:clr>
            <a:srgbClr val="F26B43"/>
          </p15:clr>
        </p15:guide>
        <p15:guide id="22" orient="horz" pos="568">
          <p15:clr>
            <a:srgbClr val="F26B43"/>
          </p15:clr>
        </p15:guide>
        <p15:guide id="23" orient="horz" pos="1218">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CC1BB"/>
            </a:gs>
            <a:gs pos="0">
              <a:srgbClr val="009999"/>
            </a:gs>
            <a:gs pos="0">
              <a:schemeClr val="accent1">
                <a:lumMod val="45000"/>
                <a:lumOff val="55000"/>
              </a:schemeClr>
            </a:gs>
            <a:gs pos="100000">
              <a:srgbClr val="FFFFFF"/>
            </a:gs>
            <a:gs pos="0">
              <a:srgbClr val="FFFFFF"/>
            </a:gs>
            <a:gs pos="0">
              <a:srgbClr val="FFFFFF"/>
            </a:gs>
            <a:gs pos="100000">
              <a:srgbClr val="F9F9F3"/>
            </a:gs>
            <a:gs pos="1000">
              <a:srgbClr val="FFE8A7"/>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737E57-9304-4463-91ED-205D3D2046FA}" type="datetimeFigureOut">
              <a:rPr lang="en-US" smtClean="0"/>
              <a:t>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D8B6D-8928-4743-8CBE-82C48E0F9918}" type="slidenum">
              <a:rPr lang="en-US" smtClean="0"/>
              <a:t>‹#›</a:t>
            </a:fld>
            <a:endParaRPr lang="en-US"/>
          </a:p>
        </p:txBody>
      </p:sp>
    </p:spTree>
    <p:extLst>
      <p:ext uri="{BB962C8B-B14F-4D97-AF65-F5344CB8AC3E}">
        <p14:creationId xmlns:p14="http://schemas.microsoft.com/office/powerpoint/2010/main" val="592176671"/>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71065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6C2D1-37F6-431D-BE06-AEB1D95169F6}" type="datetimeFigureOut">
              <a:rPr lang="en-US" smtClean="0"/>
              <a:t>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B578A-0669-46B5-A5E7-378F25B4725A}" type="slidenum">
              <a:rPr lang="en-US" smtClean="0"/>
              <a:t>‹#›</a:t>
            </a:fld>
            <a:endParaRPr lang="en-US"/>
          </a:p>
        </p:txBody>
      </p:sp>
      <p:grpSp>
        <p:nvGrpSpPr>
          <p:cNvPr id="8" name="Group 7"/>
          <p:cNvGrpSpPr/>
          <p:nvPr/>
        </p:nvGrpSpPr>
        <p:grpSpPr>
          <a:xfrm>
            <a:off x="0" y="0"/>
            <a:ext cx="525780" cy="6858000"/>
            <a:chOff x="0" y="0"/>
            <a:chExt cx="525780" cy="6858000"/>
          </a:xfrm>
        </p:grpSpPr>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3"/>
    </p:custDataLst>
    <p:extLst>
      <p:ext uri="{BB962C8B-B14F-4D97-AF65-F5344CB8AC3E}">
        <p14:creationId xmlns:p14="http://schemas.microsoft.com/office/powerpoint/2010/main" val="29540742"/>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3600" b="1" kern="1200">
          <a:solidFill>
            <a:srgbClr val="2AABE2"/>
          </a:solidFill>
          <a:latin typeface="+mj-lt"/>
          <a:ea typeface="+mj-ea"/>
          <a:cs typeface="+mj-cs"/>
        </a:defRPr>
      </a:lvl1pPr>
    </p:titleStyle>
    <p:bodyStyle>
      <a:lvl1pPr marL="228600" indent="-228600" algn="l" defTabSz="914400" rtl="0" eaLnBrk="1" latinLnBrk="0" hangingPunct="1">
        <a:lnSpc>
          <a:spcPct val="150000"/>
        </a:lnSpc>
        <a:spcBef>
          <a:spcPts val="1000"/>
        </a:spcBef>
        <a:buFontTx/>
        <a:buBlip>
          <a:blip r:embed="rId4"/>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4"/>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7"/>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5"/>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6"/>
            <a:ext cx="2472271" cy="365125"/>
          </a:xfrm>
          <a:prstGeom prst="rect">
            <a:avLst/>
          </a:prstGeom>
        </p:spPr>
        <p:txBody>
          <a:bodyPr vert="horz" lIns="91440" tIns="45720" rIns="91440" bIns="45720" rtlCol="0" anchor="ctr"/>
          <a:lstStyle>
            <a:lvl1pPr algn="l">
              <a:defRPr sz="900">
                <a:solidFill>
                  <a:srgbClr val="FFFFFF"/>
                </a:solidFill>
              </a:defRPr>
            </a:lvl1pPr>
          </a:lstStyle>
          <a:p>
            <a:fld id="{2EC00178-3B47-4802-83A6-85942859B967}" type="datetimeFigureOut">
              <a:rPr lang="en-US" smtClean="0"/>
              <a:t>1/12/2024</a:t>
            </a:fld>
            <a:endParaRPr lang="en-US"/>
          </a:p>
        </p:txBody>
      </p:sp>
      <p:sp>
        <p:nvSpPr>
          <p:cNvPr id="5" name="Footer Placeholder 4"/>
          <p:cNvSpPr>
            <a:spLocks noGrp="1"/>
          </p:cNvSpPr>
          <p:nvPr>
            <p:ph type="ftr" sz="quarter" idx="3"/>
          </p:nvPr>
        </p:nvSpPr>
        <p:spPr>
          <a:xfrm>
            <a:off x="3686186" y="645978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6"/>
            <a:ext cx="1312025" cy="365125"/>
          </a:xfrm>
          <a:prstGeom prst="rect">
            <a:avLst/>
          </a:prstGeom>
        </p:spPr>
        <p:txBody>
          <a:bodyPr vert="horz" lIns="91440" tIns="45720" rIns="91440" bIns="45720" rtlCol="0" anchor="ctr"/>
          <a:lstStyle>
            <a:lvl1pPr algn="r">
              <a:defRPr sz="1100">
                <a:solidFill>
                  <a:srgbClr val="FFFFFF"/>
                </a:solidFill>
              </a:defRPr>
            </a:lvl1pPr>
          </a:lstStyle>
          <a:p>
            <a:fld id="{77E19AD9-0C2E-4AEF-B6FD-BA94EAF79C7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883BD207-7156-488C-9062-7DBEF4492E35}"/>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2159837990"/>
      </p:ext>
    </p:extLst>
  </p:cSld>
  <p:clrMap bg1="lt1" tx1="dk1" bg2="lt2" tx2="dk2" accent1="accent1" accent2="accent2" accent3="accent3" accent4="accent4" accent5="accent5" accent6="accent6" hlink="hlink" folHlink="folHlink"/>
  <p:sldLayoutIdLst>
    <p:sldLayoutId id="2147483918" r:id="rId1"/>
    <p:sldLayoutId id="2147483763" r:id="rId2"/>
    <p:sldLayoutId id="2147483919" r:id="rId3"/>
    <p:sldLayoutId id="2147483920" r:id="rId4"/>
    <p:sldLayoutId id="2147483921" r:id="rId5"/>
    <p:sldLayoutId id="2147484076" r:id="rId6"/>
    <p:sldLayoutId id="2147483767" r:id="rId7"/>
    <p:sldLayoutId id="2147483768" r:id="rId8"/>
    <p:sldLayoutId id="2147483922" r:id="rId9"/>
    <p:sldLayoutId id="2147483923" r:id="rId10"/>
    <p:sldLayoutId id="2147483924" r:id="rId11"/>
    <p:sldLayoutId id="2147483925" r:id="rId12"/>
    <p:sldLayoutId id="2147483880" r:id="rId13"/>
    <p:sldLayoutId id="2147483881" r:id="rId14"/>
    <p:sldLayoutId id="2147483902" r:id="rId15"/>
    <p:sldLayoutId id="2147483803"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73B572-DBA4-9B48-B096-8A98C28593EA}"/>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3" name="Text Placeholder 2">
            <a:extLst>
              <a:ext uri="{FF2B5EF4-FFF2-40B4-BE49-F238E27FC236}">
                <a16:creationId xmlns:a16="http://schemas.microsoft.com/office/drawing/2014/main" id="{707B8A04-3281-554F-A59B-194A95743BA4}"/>
              </a:ext>
            </a:extLst>
          </p:cNvPr>
          <p:cNvSpPr>
            <a:spLocks noGrp="1"/>
          </p:cNvSpPr>
          <p:nvPr>
            <p:ph type="body" idx="1"/>
          </p:nvPr>
        </p:nvSpPr>
        <p:spPr>
          <a:xfrm>
            <a:off x="685800" y="2466040"/>
            <a:ext cx="4996542" cy="2752165"/>
          </a:xfrm>
          <a:prstGeom prst="rect">
            <a:avLst/>
          </a:prstGeom>
        </p:spPr>
        <p:txBody>
          <a:bodyPr vert="horz" lIns="91440" tIns="45720" rIns="91440" bIns="45720" rtlCol="0">
            <a:normAutofit/>
          </a:bodyPr>
          <a:lstStyle/>
          <a:p>
            <a:pPr lvl="0"/>
            <a:r>
              <a:rPr lang="en-US"/>
              <a:t>Text here text here Text here text here Text here text here Text here text here</a:t>
            </a:r>
          </a:p>
        </p:txBody>
      </p:sp>
      <p:sp>
        <p:nvSpPr>
          <p:cNvPr id="4" name="Slide Number Placeholder 3">
            <a:extLst>
              <a:ext uri="{FF2B5EF4-FFF2-40B4-BE49-F238E27FC236}">
                <a16:creationId xmlns:a16="http://schemas.microsoft.com/office/drawing/2014/main" id="{A126800D-2F2D-324E-A291-1B497BB159AE}"/>
              </a:ext>
            </a:extLst>
          </p:cNvPr>
          <p:cNvSpPr txBox="1">
            <a:spLocks/>
          </p:cNvSpPr>
          <p:nvPr userDrawn="1"/>
        </p:nvSpPr>
        <p:spPr>
          <a:xfrm>
            <a:off x="10439400" y="6138399"/>
            <a:ext cx="1143000" cy="294158"/>
          </a:xfrm>
          <a:prstGeom prst="rect">
            <a:avLst/>
          </a:prstGeo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F6602F-B843-44E6-8370-2B28DF95710E}" type="slidenum">
              <a:rPr lang="en-US" sz="1400" smtClean="0">
                <a:solidFill>
                  <a:srgbClr val="485865"/>
                </a:solidFill>
                <a:latin typeface="Calibri" panose="020F0502020204030204" pitchFamily="34" charset="0"/>
              </a:rPr>
              <a:pPr algn="r"/>
              <a:t>‹#›</a:t>
            </a:fld>
            <a:endParaRPr lang="en-US" sz="1400">
              <a:solidFill>
                <a:srgbClr val="485865"/>
              </a:solidFill>
              <a:latin typeface="Calibri" panose="020F0502020204030204" pitchFamily="34" charset="0"/>
            </a:endParaRPr>
          </a:p>
        </p:txBody>
      </p:sp>
      <p:sp>
        <p:nvSpPr>
          <p:cNvPr id="5" name="TextBox 4">
            <a:extLst>
              <a:ext uri="{FF2B5EF4-FFF2-40B4-BE49-F238E27FC236}">
                <a16:creationId xmlns:a16="http://schemas.microsoft.com/office/drawing/2014/main" id="{231E43BD-1C91-E845-A955-E5DFDBA1F4F1}"/>
              </a:ext>
            </a:extLst>
          </p:cNvPr>
          <p:cNvSpPr txBox="1"/>
          <p:nvPr userDrawn="1"/>
        </p:nvSpPr>
        <p:spPr>
          <a:xfrm>
            <a:off x="685800" y="6199329"/>
            <a:ext cx="1574470" cy="230832"/>
          </a:xfrm>
          <a:prstGeom prst="rect">
            <a:avLst/>
          </a:prstGeom>
          <a:noFill/>
        </p:spPr>
        <p:txBody>
          <a:bodyPr wrap="none" rtlCol="0" anchor="t">
            <a:spAutoFit/>
          </a:bodyPr>
          <a:lstStyle/>
          <a:p>
            <a:r>
              <a:rPr lang="en-US" sz="900" spc="200">
                <a:solidFill>
                  <a:srgbClr val="485865"/>
                </a:solidFill>
                <a:latin typeface="Calibri" panose="020F0502020204030204" pitchFamily="34" charset="0"/>
                <a:cs typeface="Calibri" panose="020F0502020204030204" pitchFamily="34" charset="0"/>
              </a:rPr>
              <a:t>© 2020 RELIAS LLC ​</a:t>
            </a:r>
          </a:p>
        </p:txBody>
      </p:sp>
      <p:sp>
        <p:nvSpPr>
          <p:cNvPr id="6"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20B533A5-7AE5-4483-808D-51D77FCAE964}"/>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1343728782"/>
      </p:ext>
    </p:extLst>
  </p:cSld>
  <p:clrMap bg1="lt1" tx1="dk1" bg2="lt2" tx2="dk2" accent1="accent1" accent2="accent2" accent3="accent3" accent4="accent4" accent5="accent5" accent6="accent6" hlink="hlink" folHlink="folHlink"/>
  <p:sldLayoutIdLst>
    <p:sldLayoutId id="2147484095" r:id="rId1"/>
    <p:sldLayoutId id="2147483896" r:id="rId2"/>
    <p:sldLayoutId id="2147483897" r:id="rId3"/>
    <p:sldLayoutId id="2147483898" r:id="rId4"/>
    <p:sldLayoutId id="2147483910" r:id="rId5"/>
    <p:sldLayoutId id="2147483911" r:id="rId6"/>
    <p:sldLayoutId id="2147483912" r:id="rId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lang="en-US" sz="5000" b="1" kern="1200" dirty="0">
          <a:solidFill>
            <a:srgbClr val="485865"/>
          </a:solidFill>
          <a:latin typeface="+mj-lt"/>
          <a:ea typeface="+mn-ea"/>
          <a:cs typeface="+mn-cs"/>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200" kern="1200" dirty="0">
          <a:solidFill>
            <a:srgbClr val="485865"/>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8" name="Group 6"/>
          <p:cNvGrpSpPr>
            <a:grpSpLocks/>
          </p:cNvGrpSpPr>
          <p:nvPr userDrawn="1"/>
        </p:nvGrpSpPr>
        <p:grpSpPr bwMode="auto">
          <a:xfrm>
            <a:off x="0" y="-11113"/>
            <a:ext cx="12192000" cy="274638"/>
            <a:chOff x="0" y="5638800"/>
            <a:chExt cx="9144000" cy="274321"/>
          </a:xfrm>
        </p:grpSpPr>
        <p:pic>
          <p:nvPicPr>
            <p:cNvPr id="1032"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5638800"/>
              <a:ext cx="7010400" cy="27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11742" y="5638800"/>
              <a:ext cx="5032258" cy="27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descr="Logo&#10;&#10;Description automatically generated">
            <a:extLst>
              <a:ext uri="{FF2B5EF4-FFF2-40B4-BE49-F238E27FC236}">
                <a16:creationId xmlns:a16="http://schemas.microsoft.com/office/drawing/2014/main" id="{1AEAFA27-5B25-4A5F-951D-67A76365B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5874752"/>
            <a:ext cx="2819400" cy="708609"/>
          </a:xfrm>
          <a:prstGeom prst="rect">
            <a:avLst/>
          </a:prstGeom>
        </p:spPr>
      </p:pic>
      <p:pic>
        <p:nvPicPr>
          <p:cNvPr id="5" name="Picture 4" descr="Chart, waterfall chart&#10;&#10;Description automatically generated">
            <a:extLst>
              <a:ext uri="{FF2B5EF4-FFF2-40B4-BE49-F238E27FC236}">
                <a16:creationId xmlns:a16="http://schemas.microsoft.com/office/drawing/2014/main" id="{24637746-9AD5-4375-A785-095F1CC79E7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287000" y="4937254"/>
            <a:ext cx="1792227" cy="1894523"/>
          </a:xfrm>
          <a:prstGeom prst="rect">
            <a:avLst/>
          </a:prstGeom>
        </p:spPr>
      </p:pic>
      <p:sp>
        <p:nvSpPr>
          <p:cNvPr id="2"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B65FCDD9-3830-4A3C-8D9E-C29543C0162C}"/>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cSld>
  <p:clrMap bg1="lt1" tx1="dk1" bg2="lt2" tx2="dk2" accent1="accent1" accent2="accent2" accent3="accent3" accent4="accent4" accent5="accent5" accent6="accent6" hlink="hlink" folHlink="folHlink"/>
  <p:sldLayoutIdLst>
    <p:sldLayoutId id="2147483915" r:id="rId1"/>
    <p:sldLayoutId id="2147483891" r:id="rId2"/>
    <p:sldLayoutId id="2147483917" r:id="rId3"/>
    <p:sldLayoutId id="2147483883" r:id="rId4"/>
    <p:sldLayoutId id="2147483884" r:id="rId5"/>
    <p:sldLayoutId id="2147483886" r:id="rId6"/>
    <p:sldLayoutId id="2147483887" r:id="rId7"/>
    <p:sldLayoutId id="2147483876" r:id="rId8"/>
    <p:sldLayoutId id="2147483888" r:id="rId9"/>
    <p:sldLayoutId id="2147483892" r:id="rId10"/>
    <p:sldLayoutId id="214748388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rtl="0" eaLnBrk="0" fontAlgn="base" hangingPunct="0">
        <a:spcBef>
          <a:spcPct val="0"/>
        </a:spcBef>
        <a:spcAft>
          <a:spcPct val="0"/>
        </a:spcAft>
        <a:defRPr sz="4400" b="1"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64D087D-EF83-4A62-AD98-E31A422A942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4" t="18631" r="7973" b="19012"/>
          <a:stretch/>
        </p:blipFill>
        <p:spPr>
          <a:xfrm>
            <a:off x="392614" y="6263368"/>
            <a:ext cx="1425757" cy="444533"/>
          </a:xfrm>
          <a:prstGeom prst="rect">
            <a:avLst/>
          </a:prstGeom>
        </p:spPr>
      </p:pic>
      <p:sp>
        <p:nvSpPr>
          <p:cNvPr id="2" name="Title Placeholder 1"/>
          <p:cNvSpPr>
            <a:spLocks noGrp="1"/>
          </p:cNvSpPr>
          <p:nvPr>
            <p:ph type="title"/>
          </p:nvPr>
        </p:nvSpPr>
        <p:spPr bwMode="gray">
          <a:xfrm>
            <a:off x="495301" y="0"/>
            <a:ext cx="11315700" cy="1074058"/>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bwMode="gray">
          <a:xfrm>
            <a:off x="495301" y="1825625"/>
            <a:ext cx="11315700" cy="407443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bwMode="gray">
          <a:xfrm>
            <a:off x="381000" y="7386867"/>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915958EA-D2E5-6B40-9C49-1CF399DB248A}" type="datetime1">
              <a:rPr lang="en-US" smtClean="0"/>
              <a:t>1/12/2024</a:t>
            </a:fld>
            <a:endParaRPr lang="en-US"/>
          </a:p>
        </p:txBody>
      </p:sp>
      <p:sp>
        <p:nvSpPr>
          <p:cNvPr id="5" name="Footer Placeholder 4"/>
          <p:cNvSpPr>
            <a:spLocks noGrp="1"/>
          </p:cNvSpPr>
          <p:nvPr>
            <p:ph type="ftr" sz="quarter" idx="3"/>
          </p:nvPr>
        </p:nvSpPr>
        <p:spPr bwMode="gray">
          <a:xfrm>
            <a:off x="5295900" y="6486984"/>
            <a:ext cx="5924549" cy="365125"/>
          </a:xfrm>
          <a:prstGeom prst="rect">
            <a:avLst/>
          </a:prstGeom>
        </p:spPr>
        <p:txBody>
          <a:bodyPr vert="horz" lIns="0" tIns="0" rIns="0" bIns="0" rtlCol="0" anchor="ctr"/>
          <a:lstStyle>
            <a:lvl1pPr algn="ctr">
              <a:defRPr sz="900">
                <a:solidFill>
                  <a:schemeClr val="tx1">
                    <a:tint val="75000"/>
                  </a:schemeClr>
                </a:solidFill>
              </a:defRPr>
            </a:lvl1pPr>
          </a:lstStyle>
          <a:p>
            <a:r>
              <a:rPr lang="en-US"/>
              <a:t>Confidential property of Optum. Do not distribute or reproduce without express permission from Optum.</a:t>
            </a:r>
          </a:p>
        </p:txBody>
      </p:sp>
      <p:sp>
        <p:nvSpPr>
          <p:cNvPr id="6" name="Slide Number Placeholder 5"/>
          <p:cNvSpPr>
            <a:spLocks noGrp="1"/>
          </p:cNvSpPr>
          <p:nvPr>
            <p:ph type="sldNum" sz="quarter" idx="4"/>
          </p:nvPr>
        </p:nvSpPr>
        <p:spPr bwMode="gray">
          <a:xfrm>
            <a:off x="11264900" y="6486984"/>
            <a:ext cx="542472" cy="365125"/>
          </a:xfrm>
          <a:prstGeom prst="rect">
            <a:avLst/>
          </a:prstGeom>
        </p:spPr>
        <p:txBody>
          <a:bodyPr vert="horz" lIns="0" tIns="0" rIns="0" bIns="0" rtlCol="0" anchor="ctr"/>
          <a:lstStyle>
            <a:lvl1pPr algn="r">
              <a:defRPr sz="1200">
                <a:solidFill>
                  <a:schemeClr val="tx1">
                    <a:tint val="75000"/>
                  </a:schemeClr>
                </a:solidFill>
              </a:defRPr>
            </a:lvl1pPr>
          </a:lstStyle>
          <a:p>
            <a:fld id="{3310D8EA-3107-4873-B9AB-DD7D3E79053A}" type="slidenum">
              <a:rPr lang="en-US" smtClean="0"/>
              <a:t>‹#›</a:t>
            </a:fld>
            <a:endParaRPr lang="en-US"/>
          </a:p>
        </p:txBody>
      </p:sp>
      <p:cxnSp>
        <p:nvCxnSpPr>
          <p:cNvPr id="8" name="Straight Connector 7"/>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B2CE75-020D-45A1-B141-8BC43E0F6356}"/>
              </a:ext>
            </a:extLst>
          </p:cNvPr>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E70631-2200-435E-8B78-C15380687CB2}"/>
              </a:ext>
            </a:extLst>
          </p:cNvPr>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B69FDF-A621-430B-ADCC-6492A766DF3E}"/>
              </a:ext>
            </a:extLst>
          </p:cNvPr>
          <p:cNvCxnSpPr>
            <a:cxnSpLocks/>
          </p:cNvCxnSpPr>
          <p:nvPr userDrawn="1"/>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FC7CD750-0121-421E-A7AB-0FEDF46F6082}"/>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3129217218"/>
      </p:ext>
    </p:extLst>
  </p:cSld>
  <p:clrMap bg1="lt1" tx1="dk1" bg2="lt2" tx2="dk2" accent1="accent1" accent2="accent2" accent3="accent3" accent4="accent4" accent5="accent5" accent6="accent6" hlink="hlink" folHlink="folHlink"/>
  <p:sldLayoutIdLst>
    <p:sldLayoutId id="2147483865"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3000" kern="1200">
          <a:solidFill>
            <a:srgbClr val="55565A"/>
          </a:solidFill>
          <a:latin typeface="+mj-lt"/>
          <a:ea typeface="+mj-ea"/>
          <a:cs typeface="+mj-cs"/>
        </a:defRPr>
      </a:lvl1pPr>
    </p:titleStyle>
    <p:bodyStyle>
      <a:lvl1pPr marL="0" indent="0" algn="l" defTabSz="914400" rtl="0" eaLnBrk="1" latinLnBrk="0" hangingPunct="1">
        <a:lnSpc>
          <a:spcPct val="95000"/>
        </a:lnSpc>
        <a:spcBef>
          <a:spcPts val="800"/>
        </a:spcBef>
        <a:spcAft>
          <a:spcPts val="600"/>
        </a:spcAft>
        <a:buFont typeface="Arial" panose="020B0604020202020204" pitchFamily="34" charset="0"/>
        <a:buChar char="​"/>
        <a:defRPr sz="2200" kern="1200">
          <a:solidFill>
            <a:schemeClr val="tx2"/>
          </a:solidFill>
          <a:latin typeface="+mn-lt"/>
          <a:ea typeface="+mn-ea"/>
          <a:cs typeface="+mn-cs"/>
        </a:defRPr>
      </a:lvl1pPr>
      <a:lvl2pPr marL="230188" indent="-230188" algn="l" defTabSz="9144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9144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458788" indent="-230188" algn="l" defTabSz="9144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685800" indent="-228600" algn="l" defTabSz="9144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2" pos="5088" userDrawn="1">
          <p15:clr>
            <a:srgbClr val="FDE53C"/>
          </p15:clr>
        </p15:guide>
        <p15:guide id="73" orient="horz" pos="3720" userDrawn="1">
          <p15:clr>
            <a:srgbClr val="F26B43"/>
          </p15:clr>
        </p15:guide>
        <p15:guide id="74" userDrawn="1">
          <p15:clr>
            <a:srgbClr val="F26B43"/>
          </p15:clr>
        </p15:guide>
        <p15:guide id="75" pos="9920" userDrawn="1">
          <p15:clr>
            <a:srgbClr val="F26B43"/>
          </p15:clr>
        </p15:guide>
        <p15:guide id="76" pos="352" userDrawn="1">
          <p15:clr>
            <a:srgbClr val="F26B43"/>
          </p15:clr>
        </p15:guide>
        <p15:guide id="77" orient="horz" pos="4080" userDrawn="1">
          <p15:clr>
            <a:srgbClr val="F26B43"/>
          </p15:clr>
        </p15:guide>
        <p15:guide id="78" pos="416" userDrawn="1">
          <p15:clr>
            <a:srgbClr val="F26B43"/>
          </p15:clr>
        </p15:guide>
        <p15:guide id="79" orient="horz" pos="240" userDrawn="1">
          <p15:clr>
            <a:srgbClr val="F26B43"/>
          </p15:clr>
        </p15:guide>
        <p15:guide id="80" orient="horz" pos="360" userDrawn="1">
          <p15:clr>
            <a:srgbClr val="F26B43"/>
          </p15:clr>
        </p15:guide>
        <p15:guide id="81" orient="horz" pos="696" userDrawn="1">
          <p15:clr>
            <a:srgbClr val="F26B43"/>
          </p15:clr>
        </p15:guide>
        <p15:guide id="82" orient="horz" pos="2472" userDrawn="1">
          <p15:clr>
            <a:srgbClr val="F26B43"/>
          </p15:clr>
        </p15:guide>
        <p15:guide id="83" orient="horz" pos="4224" userDrawn="1">
          <p15:clr>
            <a:srgbClr val="F26B43"/>
          </p15:clr>
        </p15:guide>
        <p15:guide id="84" pos="9856" userDrawn="1">
          <p15:clr>
            <a:srgbClr val="F26B43"/>
          </p15:clr>
        </p15:guide>
        <p15:guide id="85" pos="5152" userDrawn="1">
          <p15:clr>
            <a:srgbClr val="FDE53C"/>
          </p15:clr>
        </p15:guide>
        <p15:guide id="86" pos="3584" userDrawn="1">
          <p15:clr>
            <a:srgbClr val="F26B43"/>
          </p15:clr>
        </p15:guide>
        <p15:guide id="87" pos="6656" userDrawn="1">
          <p15:clr>
            <a:srgbClr val="F26B43"/>
          </p15:clr>
        </p15:guide>
        <p15:guide id="88" pos="3520" userDrawn="1">
          <p15:clr>
            <a:srgbClr val="F26B43"/>
          </p15:clr>
        </p15:guide>
        <p15:guide id="89" pos="6720" userDrawn="1">
          <p15:clr>
            <a:srgbClr val="F26B43"/>
          </p15:clr>
        </p15:guide>
        <p15:guide id="90" orient="horz" pos="2424" userDrawn="1">
          <p15:clr>
            <a:srgbClr val="F26B43"/>
          </p15:clr>
        </p15:guide>
        <p15:guide id="91" orient="horz" pos="115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BC136C10-69A3-4149-9FC5-4021A25FE502}"/>
              </a:ext>
            </a:extLst>
          </p:cNvPr>
          <p:cNvSpPr>
            <a:spLocks noGrp="1" noChangeArrowheads="1"/>
          </p:cNvSpPr>
          <p:nvPr>
            <p:ph type="title"/>
          </p:nvPr>
        </p:nvSpPr>
        <p:spPr bwMode="auto">
          <a:xfrm>
            <a:off x="2639485" y="274638"/>
            <a:ext cx="894291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en-US"/>
              <a:t>Click to edit Master title style</a:t>
            </a:r>
          </a:p>
        </p:txBody>
      </p:sp>
      <p:sp>
        <p:nvSpPr>
          <p:cNvPr id="190467" name="Rectangle 3">
            <a:extLst>
              <a:ext uri="{FF2B5EF4-FFF2-40B4-BE49-F238E27FC236}">
                <a16:creationId xmlns:a16="http://schemas.microsoft.com/office/drawing/2014/main" id="{59D07FEB-9268-4646-9F13-908AEE632A94}"/>
              </a:ext>
            </a:extLst>
          </p:cNvPr>
          <p:cNvSpPr>
            <a:spLocks noGrp="1" noChangeArrowheads="1"/>
          </p:cNvSpPr>
          <p:nvPr>
            <p:ph type="body" idx="1"/>
          </p:nvPr>
        </p:nvSpPr>
        <p:spPr bwMode="auto">
          <a:xfrm>
            <a:off x="2544234" y="1600201"/>
            <a:ext cx="903816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
        <p:nvSpPr>
          <p:cNvPr id="190468" name="Rectangle 4">
            <a:extLst>
              <a:ext uri="{FF2B5EF4-FFF2-40B4-BE49-F238E27FC236}">
                <a16:creationId xmlns:a16="http://schemas.microsoft.com/office/drawing/2014/main" id="{F849F002-4722-4DD7-8EFB-2C069123FE4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ru-RU" altLang="en-US"/>
          </a:p>
        </p:txBody>
      </p:sp>
      <p:sp>
        <p:nvSpPr>
          <p:cNvPr id="190469" name="Rectangle 5">
            <a:extLst>
              <a:ext uri="{FF2B5EF4-FFF2-40B4-BE49-F238E27FC236}">
                <a16:creationId xmlns:a16="http://schemas.microsoft.com/office/drawing/2014/main" id="{9DD0F480-D820-4495-8505-602EC2BD8D6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ru-RU" altLang="en-US"/>
          </a:p>
        </p:txBody>
      </p:sp>
      <p:sp>
        <p:nvSpPr>
          <p:cNvPr id="190470" name="Rectangle 6">
            <a:extLst>
              <a:ext uri="{FF2B5EF4-FFF2-40B4-BE49-F238E27FC236}">
                <a16:creationId xmlns:a16="http://schemas.microsoft.com/office/drawing/2014/main" id="{9065908A-38DF-44F8-A734-2D80BF505F7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273D977A-4A4A-4B58-8575-6EC2F613C480}" type="slidenum">
              <a:rPr lang="ru-RU" altLang="en-US"/>
              <a:pPr/>
              <a:t>‹#›</a:t>
            </a:fld>
            <a:endParaRPr lang="ru-RU" altLang="en-US"/>
          </a:p>
        </p:txBody>
      </p:sp>
      <p:sp>
        <p:nvSpPr>
          <p:cNvPr id="2"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FE201C87-56CF-4643-AA32-CEAF0753758A}"/>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cSld>
  <p:clrMap bg1="lt1" tx1="dk1" bg2="lt2" tx2="dk2" accent1="accent1" accent2="accent2" accent3="accent3" accent4="accent4" accent5="accent5" accent6="accent6" hlink="hlink" folHlink="folHlink"/>
  <p:sldLayoutIdLst>
    <p:sldLayoutId id="2147483877"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anose="020B0604030504040204" pitchFamily="34" charset="0"/>
        </a:defRPr>
      </a:lvl2pPr>
      <a:lvl3pPr algn="ctr" rtl="0" fontAlgn="base">
        <a:spcBef>
          <a:spcPct val="0"/>
        </a:spcBef>
        <a:spcAft>
          <a:spcPct val="0"/>
        </a:spcAft>
        <a:defRPr sz="4400">
          <a:solidFill>
            <a:schemeClr val="tx2"/>
          </a:solidFill>
          <a:latin typeface="Verdana" panose="020B0604030504040204" pitchFamily="34" charset="0"/>
        </a:defRPr>
      </a:lvl3pPr>
      <a:lvl4pPr algn="ctr" rtl="0" fontAlgn="base">
        <a:spcBef>
          <a:spcPct val="0"/>
        </a:spcBef>
        <a:spcAft>
          <a:spcPct val="0"/>
        </a:spcAft>
        <a:defRPr sz="4400">
          <a:solidFill>
            <a:schemeClr val="tx2"/>
          </a:solidFill>
          <a:latin typeface="Verdana" panose="020B0604030504040204" pitchFamily="34" charset="0"/>
        </a:defRPr>
      </a:lvl4pPr>
      <a:lvl5pPr algn="ctr" rtl="0" fontAlgn="base">
        <a:spcBef>
          <a:spcPct val="0"/>
        </a:spcBef>
        <a:spcAft>
          <a:spcPct val="0"/>
        </a:spcAft>
        <a:defRPr sz="4400">
          <a:solidFill>
            <a:schemeClr val="tx2"/>
          </a:solidFill>
          <a:latin typeface="Verdana" panose="020B0604030504040204" pitchFamily="34" charset="0"/>
        </a:defRPr>
      </a:lvl5pPr>
      <a:lvl6pPr marL="457200" algn="ctr" rtl="0" fontAlgn="base">
        <a:spcBef>
          <a:spcPct val="0"/>
        </a:spcBef>
        <a:spcAft>
          <a:spcPct val="0"/>
        </a:spcAft>
        <a:defRPr sz="4400">
          <a:solidFill>
            <a:schemeClr val="tx2"/>
          </a:solidFill>
          <a:latin typeface="Verdana" panose="020B0604030504040204" pitchFamily="34" charset="0"/>
        </a:defRPr>
      </a:lvl6pPr>
      <a:lvl7pPr marL="914400" algn="ctr" rtl="0" fontAlgn="base">
        <a:spcBef>
          <a:spcPct val="0"/>
        </a:spcBef>
        <a:spcAft>
          <a:spcPct val="0"/>
        </a:spcAft>
        <a:defRPr sz="4400">
          <a:solidFill>
            <a:schemeClr val="tx2"/>
          </a:solidFill>
          <a:latin typeface="Verdana" panose="020B0604030504040204" pitchFamily="34" charset="0"/>
        </a:defRPr>
      </a:lvl7pPr>
      <a:lvl8pPr marL="1371600" algn="ctr" rtl="0" fontAlgn="base">
        <a:spcBef>
          <a:spcPct val="0"/>
        </a:spcBef>
        <a:spcAft>
          <a:spcPct val="0"/>
        </a:spcAft>
        <a:defRPr sz="4400">
          <a:solidFill>
            <a:schemeClr val="tx2"/>
          </a:solidFill>
          <a:latin typeface="Verdana" panose="020B0604030504040204" pitchFamily="34" charset="0"/>
        </a:defRPr>
      </a:lvl8pPr>
      <a:lvl9pPr marL="1828800" algn="ctr"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OrangeGradient_Wave_11inWide.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74576"/>
            <a:ext cx="12192000" cy="1083425"/>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66432" y="421582"/>
            <a:ext cx="1891936" cy="873818"/>
          </a:xfrm>
          <a:prstGeom prst="rect">
            <a:avLst/>
          </a:prstGeom>
        </p:spPr>
      </p:pic>
      <p:sp>
        <p:nvSpPr>
          <p:cNvPr id="2"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741EF77B-6A35-49F1-AF15-D737E0656F77}"/>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1769733150"/>
      </p:ext>
    </p:extLst>
  </p:cSld>
  <p:clrMap bg1="lt1" tx1="dk1" bg2="lt2" tx2="dk2" accent1="accent1" accent2="accent2" accent3="accent3" accent4="accent4" accent5="accent5" accent6="accent6" hlink="hlink" folHlink="folHlink"/>
  <p:sldLayoutIdLst>
    <p:sldLayoutId id="2147484073"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1516" y="1183532"/>
            <a:ext cx="11385696" cy="5031960"/>
          </a:xfrm>
          <a:prstGeom prst="rect">
            <a:avLst/>
          </a:prstGeom>
        </p:spPr>
        <p:txBody>
          <a:bodyPr vert="horz" lIns="91435" tIns="45718" rIns="91435"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1518" y="6356617"/>
            <a:ext cx="2742407" cy="365125"/>
          </a:xfrm>
          <a:prstGeom prst="rect">
            <a:avLst/>
          </a:prstGeom>
        </p:spPr>
        <p:txBody>
          <a:bodyPr vert="horz" lIns="91435" tIns="45718" rIns="91435" bIns="45718" rtlCol="0" anchor="ctr"/>
          <a:lstStyle>
            <a:lvl1pPr algn="l">
              <a:defRPr sz="625">
                <a:solidFill>
                  <a:schemeClr val="bg1">
                    <a:lumMod val="50000"/>
                  </a:schemeClr>
                </a:solidFill>
                <a:latin typeface="Arial" charset="0"/>
                <a:ea typeface="Arial" charset="0"/>
                <a:cs typeface="Arial" charset="0"/>
              </a:defRPr>
            </a:lvl1pPr>
          </a:lstStyle>
          <a:p>
            <a:endParaRPr lang="en-US"/>
          </a:p>
        </p:txBody>
      </p:sp>
      <p:sp>
        <p:nvSpPr>
          <p:cNvPr id="5" name="Footer Placeholder 4"/>
          <p:cNvSpPr>
            <a:spLocks noGrp="1"/>
          </p:cNvSpPr>
          <p:nvPr>
            <p:ph type="ftr" sz="quarter" idx="3"/>
          </p:nvPr>
        </p:nvSpPr>
        <p:spPr>
          <a:xfrm>
            <a:off x="4265847" y="6356617"/>
            <a:ext cx="4114271" cy="365125"/>
          </a:xfrm>
          <a:prstGeom prst="rect">
            <a:avLst/>
          </a:prstGeom>
        </p:spPr>
        <p:txBody>
          <a:bodyPr vert="horz" lIns="91435" tIns="45718" rIns="91435" bIns="45718" rtlCol="0" anchor="ctr"/>
          <a:lstStyle>
            <a:lvl1pPr algn="ctr">
              <a:defRPr sz="625">
                <a:solidFill>
                  <a:schemeClr val="bg1">
                    <a:lumMod val="50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9129675" y="6356617"/>
            <a:ext cx="2742405" cy="365125"/>
          </a:xfrm>
          <a:prstGeom prst="rect">
            <a:avLst/>
          </a:prstGeom>
        </p:spPr>
        <p:txBody>
          <a:bodyPr vert="horz" lIns="91435" tIns="45718" rIns="91435" bIns="45718" rtlCol="0" anchor="ctr"/>
          <a:lstStyle>
            <a:lvl1pPr algn="r">
              <a:defRPr sz="625">
                <a:solidFill>
                  <a:schemeClr val="bg1">
                    <a:lumMod val="50000"/>
                  </a:schemeClr>
                </a:solidFill>
                <a:latin typeface="Arial" charset="0"/>
                <a:ea typeface="Arial" charset="0"/>
                <a:cs typeface="Arial" charset="0"/>
              </a:defRPr>
            </a:lvl1pPr>
          </a:lstStyle>
          <a:p>
            <a:fld id="{D30AC80F-94B0-8B4E-A914-3569243F6FFD}" type="slidenum">
              <a:rPr lang="en-US" smtClean="0"/>
              <a:pPr/>
              <a:t>‹#›</a:t>
            </a:fld>
            <a:endParaRPr lang="en-US"/>
          </a:p>
        </p:txBody>
      </p:sp>
      <p:sp>
        <p:nvSpPr>
          <p:cNvPr id="7" name="Rectangle 6"/>
          <p:cNvSpPr>
            <a:spLocks noChangeArrowheads="1"/>
          </p:cNvSpPr>
          <p:nvPr userDrawn="1"/>
        </p:nvSpPr>
        <p:spPr bwMode="hidden">
          <a:xfrm>
            <a:off x="-11721" y="-11724"/>
            <a:ext cx="9811888" cy="842632"/>
          </a:xfrm>
          <a:prstGeom prst="rect">
            <a:avLst/>
          </a:prstGeom>
          <a:solidFill>
            <a:srgbClr val="E77721"/>
          </a:solidFill>
          <a:ln>
            <a:noFill/>
          </a:ln>
        </p:spPr>
        <p:txBody>
          <a:bodyPr wrap="none" lIns="57136" tIns="28568" rIns="57136" bIns="28568"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571357" eaLnBrk="1" fontAlgn="base" latinLnBrk="0" hangingPunct="1">
              <a:lnSpc>
                <a:spcPct val="110000"/>
              </a:lnSpc>
              <a:spcBef>
                <a:spcPct val="0"/>
              </a:spcBef>
              <a:spcAft>
                <a:spcPct val="40000"/>
              </a:spcAft>
              <a:buClrTx/>
              <a:buSzTx/>
              <a:buFontTx/>
              <a:buNone/>
              <a:tabLst/>
              <a:defRPr/>
            </a:pPr>
            <a:endParaRPr kumimoji="0" lang="en-US" altLang="en-US" sz="1500" b="0" i="0" u="none" strike="noStrike" kern="0" cap="none" spc="0" normalizeH="0" baseline="0" noProof="0">
              <a:ln>
                <a:noFill/>
              </a:ln>
              <a:solidFill>
                <a:srgbClr val="000000"/>
              </a:solidFill>
              <a:effectLst/>
              <a:uLnTx/>
              <a:uFillTx/>
              <a:latin typeface="Arial" charset="0"/>
              <a:ea typeface="MS PGothic" pitchFamily="34" charset="-128"/>
            </a:endParaRPr>
          </a:p>
        </p:txBody>
      </p:sp>
      <p:sp>
        <p:nvSpPr>
          <p:cNvPr id="2" name="Title Placeholder 1"/>
          <p:cNvSpPr>
            <a:spLocks noGrp="1"/>
          </p:cNvSpPr>
          <p:nvPr>
            <p:ph type="title"/>
          </p:nvPr>
        </p:nvSpPr>
        <p:spPr>
          <a:xfrm>
            <a:off x="551517" y="0"/>
            <a:ext cx="9104385" cy="830908"/>
          </a:xfrm>
          <a:prstGeom prst="rect">
            <a:avLst/>
          </a:prstGeom>
        </p:spPr>
        <p:txBody>
          <a:bodyPr vert="horz" lIns="91435" tIns="45718" rIns="91435" bIns="45718" rtlCol="0" anchor="ctr">
            <a:normAutofit/>
          </a:bodyPr>
          <a:lstStyle/>
          <a:p>
            <a:r>
              <a:rPr lang="en-US"/>
              <a:t>Click to edit Master title style</a:t>
            </a:r>
          </a:p>
        </p:txBody>
      </p:sp>
      <p:sp>
        <p:nvSpPr>
          <p:cNvPr id="11" name="Rectangle 10">
            <a:extLst>
              <a:ext uri="{FF2B5EF4-FFF2-40B4-BE49-F238E27FC236}">
                <a16:creationId xmlns:a16="http://schemas.microsoft.com/office/drawing/2014/main" id="{5F70CAEE-E646-124E-B256-B25501DDEA59}"/>
              </a:ext>
            </a:extLst>
          </p:cNvPr>
          <p:cNvSpPr>
            <a:spLocks noChangeArrowheads="1"/>
          </p:cNvSpPr>
          <p:nvPr userDrawn="1"/>
        </p:nvSpPr>
        <p:spPr bwMode="hidden">
          <a:xfrm>
            <a:off x="9911293" y="-11724"/>
            <a:ext cx="2280708" cy="842632"/>
          </a:xfrm>
          <a:prstGeom prst="rect">
            <a:avLst/>
          </a:prstGeom>
          <a:solidFill>
            <a:srgbClr val="E77721"/>
          </a:solidFill>
          <a:ln>
            <a:noFill/>
          </a:ln>
        </p:spPr>
        <p:txBody>
          <a:bodyPr wrap="none" lIns="57136" tIns="28568" rIns="57136" bIns="28568"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571357" eaLnBrk="1" fontAlgn="base" latinLnBrk="0" hangingPunct="1">
              <a:lnSpc>
                <a:spcPct val="110000"/>
              </a:lnSpc>
              <a:spcBef>
                <a:spcPct val="0"/>
              </a:spcBef>
              <a:spcAft>
                <a:spcPct val="40000"/>
              </a:spcAft>
              <a:buClrTx/>
              <a:buSzTx/>
              <a:buFontTx/>
              <a:buNone/>
              <a:tabLst/>
              <a:defRPr/>
            </a:pPr>
            <a:endParaRPr kumimoji="0" lang="en-US" altLang="en-US" sz="1500" b="0" i="0" u="none" strike="noStrike" kern="0" cap="none" spc="0" normalizeH="0" baseline="0" noProof="0">
              <a:ln>
                <a:noFill/>
              </a:ln>
              <a:solidFill>
                <a:srgbClr val="000000"/>
              </a:solidFill>
              <a:effectLst/>
              <a:uLnTx/>
              <a:uFillTx/>
              <a:latin typeface="Arial" charset="0"/>
              <a:ea typeface="MS PGothic" pitchFamily="34" charset="-128"/>
            </a:endParaRPr>
          </a:p>
        </p:txBody>
      </p:sp>
      <p:pic>
        <p:nvPicPr>
          <p:cNvPr id="10" name="Picture 9">
            <a:extLst>
              <a:ext uri="{FF2B5EF4-FFF2-40B4-BE49-F238E27FC236}">
                <a16:creationId xmlns:a16="http://schemas.microsoft.com/office/drawing/2014/main" id="{0D05FB8F-3F05-6C49-B8F5-D4D10D64B98A}"/>
              </a:ext>
            </a:extLst>
          </p:cNvPr>
          <p:cNvPicPr>
            <a:picLocks noChangeAspect="1"/>
          </p:cNvPicPr>
          <p:nvPr userDrawn="1"/>
        </p:nvPicPr>
        <p:blipFill rotWithShape="1">
          <a:blip r:embed="rId11"/>
          <a:srcRect r="1586" b="12477"/>
          <a:stretch/>
        </p:blipFill>
        <p:spPr>
          <a:xfrm>
            <a:off x="10219142" y="31239"/>
            <a:ext cx="1558439" cy="756707"/>
          </a:xfrm>
          <a:prstGeom prst="rect">
            <a:avLst/>
          </a:prstGeom>
        </p:spPr>
      </p:pic>
      <p:sp>
        <p:nvSpPr>
          <p:cNvPr id="8"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D5090EBD-6FAB-4D1D-82BE-C26931D00310}"/>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ea typeface="Arial" charset="0"/>
                <a:cs typeface="Arial" charset="0"/>
              </a:rPr>
              <a:t>Banner Internal Data</a:t>
            </a:r>
          </a:p>
        </p:txBody>
      </p:sp>
    </p:spTree>
    <p:extLst>
      <p:ext uri="{BB962C8B-B14F-4D97-AF65-F5344CB8AC3E}">
        <p14:creationId xmlns:p14="http://schemas.microsoft.com/office/powerpoint/2010/main" val="251658989"/>
      </p:ext>
    </p:extLst>
  </p:cSld>
  <p:clrMap bg1="lt1" tx1="dk1" bg2="lt2" tx2="dk2" accent1="accent1" accent2="accent2" accent3="accent3" accent4="accent4" accent5="accent5" accent6="accent6" hlink="hlink" folHlink="folHlink"/>
  <p:sldLayoutIdLst>
    <p:sldLayoutId id="2147484093" r:id="rId1"/>
    <p:sldLayoutId id="2147483698" r:id="rId2"/>
    <p:sldLayoutId id="2147484079" r:id="rId3"/>
    <p:sldLayoutId id="2147483980" r:id="rId4"/>
    <p:sldLayoutId id="2147484176" r:id="rId5"/>
    <p:sldLayoutId id="2147484002" r:id="rId6"/>
    <p:sldLayoutId id="2147484003" r:id="rId7"/>
    <p:sldLayoutId id="2147484004" r:id="rId8"/>
    <p:sldLayoutId id="2147484005" r:id="rId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354"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7"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1"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7" algn="l" defTabSz="91435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r>
              <a:rPr lang="en-US"/>
              <a:t>7/29/2014  </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BC923F63-6B01-CD41-BA98-3D2CEF367A0F}" type="slidenum">
              <a:rPr lang="en-US"/>
              <a:pPr>
                <a:defRPr/>
              </a:pPr>
              <a:t>‹#›</a:t>
            </a:fld>
            <a:endParaRPr lang="en-US"/>
          </a:p>
        </p:txBody>
      </p:sp>
      <p:pic>
        <p:nvPicPr>
          <p:cNvPr id="4103" name="Picture 6"/>
          <p:cNvPicPr>
            <a:picLocks noChangeAspect="1"/>
          </p:cNvPicPr>
          <p:nvPr/>
        </p:nvPicPr>
        <p:blipFill rotWithShape="1">
          <a:blip r:embed="rId8" cstate="email">
            <a:extLst>
              <a:ext uri="{28A0092B-C50C-407E-A947-70E740481C1C}">
                <a14:useLocalDpi xmlns:a14="http://schemas.microsoft.com/office/drawing/2010/main" val="0"/>
              </a:ext>
            </a:extLst>
          </a:blip>
          <a:srcRect t="89775"/>
          <a:stretch/>
        </p:blipFill>
        <p:spPr bwMode="auto">
          <a:xfrm>
            <a:off x="5417" y="6156789"/>
            <a:ext cx="12181172" cy="70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bwMode="auto">
          <a:xfrm>
            <a:off x="406401" y="6156789"/>
            <a:ext cx="1400387" cy="40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E42925A5-751C-4363-97EC-4C8450EF2264}"/>
              </a:ext>
            </a:extLst>
          </p:cNvPr>
          <p:cNvSpPr txBox="1"/>
          <p:nvPr userDrawn="1"/>
        </p:nvSpPr>
        <p:spPr>
          <a:xfrm>
            <a:off x="5411539" y="6595656"/>
            <a:ext cx="1368923" cy="262344"/>
          </a:xfrm>
          <a:prstGeom prst="rect">
            <a:avLst/>
          </a:prstGeom>
        </p:spPr>
        <p:txBody>
          <a:bodyPr vert="horz" wrap="square" lIns="0" tIns="0" rIns="0" bIns="0" rtlCol="0" anchor="ctr" anchorCtr="1">
            <a:noAutofit/>
          </a:bodyPr>
          <a:lstStyle/>
          <a:p>
            <a:pPr marL="342900" marR="0" indent="-342900" algn="ctr" defTabSz="914400" rtl="0" eaLnBrk="1" fontAlgn="auto" latinLnBrk="0" hangingPunct="1">
              <a:lnSpc>
                <a:spcPct val="100000"/>
              </a:lnSpc>
              <a:spcBef>
                <a:spcPct val="0"/>
              </a:spcBef>
              <a:spcAft>
                <a:spcPts val="0"/>
              </a:spcAft>
              <a:buClrTx/>
              <a:buSzTx/>
              <a:buFontTx/>
              <a:buNone/>
              <a:tabLst/>
            </a:pPr>
            <a:r>
              <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itchFamily="34" charset="0"/>
              </a:rPr>
              <a:t>Banner Internal Data</a:t>
            </a:r>
          </a:p>
        </p:txBody>
      </p:sp>
    </p:spTree>
    <p:extLst>
      <p:ext uri="{BB962C8B-B14F-4D97-AF65-F5344CB8AC3E}">
        <p14:creationId xmlns:p14="http://schemas.microsoft.com/office/powerpoint/2010/main" val="249297251"/>
      </p:ext>
    </p:extLst>
  </p:cSld>
  <p:clrMap bg1="lt1" tx1="dk1" bg2="lt2" tx2="dk2" accent1="accent1" accent2="accent2" accent3="accent3" accent4="accent4" accent5="accent5" accent6="accent6" hlink="hlink" folHlink="folHlink"/>
  <p:sldLayoutIdLst>
    <p:sldLayoutId id="2147483981" r:id="rId1"/>
    <p:sldLayoutId id="2147484074" r:id="rId2"/>
    <p:sldLayoutId id="2147484075" r:id="rId3"/>
    <p:sldLayoutId id="2147484097" r:id="rId4"/>
    <p:sldLayoutId id="2147484077" r:id="rId5"/>
    <p:sldLayoutId id="2147484078" r:id="rId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8"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2" indent="-342892"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1" indent="-285743"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2" indent="-228594"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8" indent="-228594"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cancer/cervical/" TargetMode="External"/><Relationship Id="rId2" Type="http://schemas.openxmlformats.org/officeDocument/2006/relationships/hyperlink" Target="https://www.cancer.org/cancer/types/cervical-cancer.html" TargetMode="External"/><Relationship Id="rId1" Type="http://schemas.openxmlformats.org/officeDocument/2006/relationships/slideLayout" Target="../slideLayouts/slideLayout9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mhanational.org/co-dependency"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africanamericanbehavioralhealth.org/HealingHistory.aspx" TargetMode="External"/><Relationship Id="rId7" Type="http://schemas.openxmlformats.org/officeDocument/2006/relationships/image" Target="../media/image48.png"/><Relationship Id="rId2" Type="http://schemas.openxmlformats.org/officeDocument/2006/relationships/hyperlink" Target="https://blackhistorymonth.gov/" TargetMode="External"/><Relationship Id="rId1" Type="http://schemas.openxmlformats.org/officeDocument/2006/relationships/slideLayout" Target="../slideLayouts/slideLayout98.xml"/><Relationship Id="rId6" Type="http://schemas.openxmlformats.org/officeDocument/2006/relationships/image" Target="../media/image47.png"/><Relationship Id="rId5" Type="http://schemas.openxmlformats.org/officeDocument/2006/relationships/hyperlink" Target="https://azheartfoundation.org/february-is-american-heart-month/" TargetMode="External"/><Relationship Id="rId4" Type="http://schemas.openxmlformats.org/officeDocument/2006/relationships/hyperlink" Target="https://www.heart.org/"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azahp.org/azahp/azahp-accrhba-awfda/resources-2/" TargetMode="Externa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relias.webex.com/relias/j.php?MTID=m90c3560d848796b741ba5dc2787eb49e" TargetMode="External"/><Relationship Id="rId1" Type="http://schemas.openxmlformats.org/officeDocument/2006/relationships/slideLayout" Target="../slideLayouts/slideLayout26.xml"/><Relationship Id="rId5" Type="http://schemas.openxmlformats.org/officeDocument/2006/relationships/hyperlink" Target="https://relias.webex.com/relias/j.php?MTID=m35e606932013826540541dfb790fc73f" TargetMode="External"/><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hyperlink" Target="https://azahp.org/relias-toolkit-best-practices-for-completion-compliance/" TargetMode="External"/><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hyperlink" Target="https://webinars.relias.com/relias/becoming-a-trauma-informed-organization-best-practices-for-2024?_gl=1*1ktrdi6*_ga*ODA1NzQzMDQyLjE2NjM2Nzk2MDk.*_ga_5P05WVNGPN*MTcwNDQwNTQzNi43Ny4wLjE3MDQ0MDU0NzQuMjIuMC4w&amp;_ga=2.146442161.48671100.1704405437-805743042.1663679609" TargetMode="Externa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reliasconnect.force.com/s/" TargetMode="External"/><Relationship Id="rId2" Type="http://schemas.openxmlformats.org/officeDocument/2006/relationships/hyperlink" Target="mailto:jchemali@relias.com" TargetMode="External"/><Relationship Id="rId1" Type="http://schemas.openxmlformats.org/officeDocument/2006/relationships/slideLayout" Target="../slideLayouts/slideLayout26.xml"/><Relationship Id="rId5" Type="http://schemas.openxmlformats.org/officeDocument/2006/relationships/hyperlink" Target="https://connect.relias.com/s/learner-page/aA13w000000k9xdCAA/paid-learner-support-page-for-arizona-association-of-health-plans-inc" TargetMode="Externa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4.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29.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azahp.org/azahp/azahp-accrhba-awfda/resources-2/p-wfdp-resourc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hyperlink" Target="https://azahp.org/azahp/azahp-accrhba-awfda/resources-2/p-wfdp-resources/"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4.xml"/><Relationship Id="rId1" Type="http://schemas.openxmlformats.org/officeDocument/2006/relationships/tags" Target="../tags/tag7.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5.png"/><Relationship Id="rId2" Type="http://schemas.openxmlformats.org/officeDocument/2006/relationships/slideLayout" Target="../slideLayouts/slideLayout140.xml"/><Relationship Id="rId1" Type="http://schemas.openxmlformats.org/officeDocument/2006/relationships/tags" Target="../tags/tag8.xml"/><Relationship Id="rId6" Type="http://schemas.openxmlformats.org/officeDocument/2006/relationships/hyperlink" Target="https://azahp.org/azahp/ahwdfc/az-healthcare-workforce-goals-and-metrics-assessment/" TargetMode="External"/><Relationship Id="rId5" Type="http://schemas.openxmlformats.org/officeDocument/2006/relationships/hyperlink" Target="https://otra-educacion.blogspot.com/2015/09/1990-2030-global-education-goals-metas.html" TargetMode="Externa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azahp.org/azahp/ahwdfc/az-healthcare-workforce-goals-and-metrics-assessment/" TargetMode="External"/><Relationship Id="rId1" Type="http://schemas.openxmlformats.org/officeDocument/2006/relationships/slideLayout" Target="../slideLayouts/slideLayout140.xml"/></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0.xml"/><Relationship Id="rId7" Type="http://schemas.openxmlformats.org/officeDocument/2006/relationships/hyperlink" Target="https://events.teams.microsoft.com/event/f8a5c39e-ba2c-40e2-8e24-601452096170@db05faca-c82a-4b9d-b9c5-0f64b6755421" TargetMode="External"/><Relationship Id="rId2" Type="http://schemas.openxmlformats.org/officeDocument/2006/relationships/slideLayout" Target="../slideLayouts/slideLayout140.xml"/><Relationship Id="rId1" Type="http://schemas.openxmlformats.org/officeDocument/2006/relationships/tags" Target="../tags/tag9.xml"/><Relationship Id="rId6" Type="http://schemas.openxmlformats.org/officeDocument/2006/relationships/hyperlink" Target="https://events.teams.microsoft.com/event/00a8fba5-3c86-4231-b932-48f6d9eafb88@db05faca-c82a-4b9d-b9c5-0f64b6755421" TargetMode="External"/><Relationship Id="rId5" Type="http://schemas.openxmlformats.org/officeDocument/2006/relationships/hyperlink" Target="https://events.teams.microsoft.com/event/662ef864-9446-4192-b892-4ff9d6ee968f@db05faca-c82a-4b9d-b9c5-0f64b6755421" TargetMode="External"/><Relationship Id="rId4" Type="http://schemas.openxmlformats.org/officeDocument/2006/relationships/image" Target="../media/image66.jpeg"/><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www.azahcccs.gov/shared/Downloads/MedicalPolicyManual/500/580a.docx" TargetMode="External"/><Relationship Id="rId7" Type="http://schemas.openxmlformats.org/officeDocument/2006/relationships/hyperlink" Target="https://www.azahcccs.gov/shared/Downloads/MedicalPolicyManual/500/580e.docx" TargetMode="External"/><Relationship Id="rId2" Type="http://schemas.openxmlformats.org/officeDocument/2006/relationships/hyperlink" Target="https://www.azahcccs.gov/shared/Downloads/MedicalPolicyManual/500/580.pdf" TargetMode="External"/><Relationship Id="rId1" Type="http://schemas.openxmlformats.org/officeDocument/2006/relationships/slideLayout" Target="../slideLayouts/slideLayout94.xml"/><Relationship Id="rId6" Type="http://schemas.openxmlformats.org/officeDocument/2006/relationships/hyperlink" Target="https://www.azahcccs.gov/shared/Downloads/MedicalPolicyManual/500/580d.docx" TargetMode="External"/><Relationship Id="rId5" Type="http://schemas.openxmlformats.org/officeDocument/2006/relationships/hyperlink" Target="https://www.azahcccs.gov/shared/Downloads/MedicalPolicyManual/500/580c.xlsx" TargetMode="External"/><Relationship Id="rId4" Type="http://schemas.openxmlformats.org/officeDocument/2006/relationships/hyperlink" Target="https://www.azahcccs.gov/shared/Downloads/MedicalPolicyManual/500/580b.docx"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95.xml"/><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eg"/><Relationship Id="rId3" Type="http://schemas.openxmlformats.org/officeDocument/2006/relationships/image" Target="../media/image30.jpe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37.jpe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jpeg"/><Relationship Id="rId9" Type="http://schemas.openxmlformats.org/officeDocument/2006/relationships/image" Target="../media/image35.png"/><Relationship Id="rId14" Type="http://schemas.openxmlformats.org/officeDocument/2006/relationships/image" Target="../media/image40.jpe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96.xml"/><Relationship Id="rId5" Type="http://schemas.openxmlformats.org/officeDocument/2006/relationships/image" Target="../media/image74.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9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96.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96.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97.xml"/><Relationship Id="rId5" Type="http://schemas.openxmlformats.org/officeDocument/2006/relationships/hyperlink" Target="https://pipelineaz.com/sign_up?return_to=%2Fhubs%2Fhealthcare&amp;source=paz_healthcare_hub" TargetMode="External"/><Relationship Id="rId4" Type="http://schemas.openxmlformats.org/officeDocument/2006/relationships/hyperlink" Target="https://docs.google.com/spreadsheets/d/1st8knz0A9LJnqJ198o9sW1nlmNhu84GO/edit#gid=1987484697"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96.xml"/><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96.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1.png"/><Relationship Id="rId7" Type="http://schemas.openxmlformats.org/officeDocument/2006/relationships/image" Target="../media/image89.jpeg"/><Relationship Id="rId2" Type="http://schemas.openxmlformats.org/officeDocument/2006/relationships/notesSlide" Target="../notesSlides/notesSlide20.xml"/><Relationship Id="rId1" Type="http://schemas.openxmlformats.org/officeDocument/2006/relationships/slideLayout" Target="../slideLayouts/slideLayout96.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hyperlink" Target="https://docs.google.com/forms/d/e/1FAIpQLSfpGftBNe4RK1Tlcdf28iKguVGMO6sP-R94AJMkGy-bJUrQbA/viewform" TargetMode="External"/><Relationship Id="rId4" Type="http://schemas.openxmlformats.org/officeDocument/2006/relationships/image" Target="../media/image86.png"/><Relationship Id="rId9" Type="http://schemas.openxmlformats.org/officeDocument/2006/relationships/hyperlink" Target="https://calendly.com/klemke-paz/45min?month=2024-0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94.xml"/></Relationships>
</file>

<file path=ppt/slides/_rels/slide51.xml.rels><?xml version="1.0" encoding="UTF-8" standalone="yes"?>
<Relationships xmlns="http://schemas.openxmlformats.org/package/2006/relationships"><Relationship Id="rId2" Type="http://schemas.openxmlformats.org/officeDocument/2006/relationships/hyperlink" Target="https://www.azahcccs.gov/AHCCCS/Initiatives/ARPA/HCBSCourses.html" TargetMode="External"/><Relationship Id="rId1" Type="http://schemas.openxmlformats.org/officeDocument/2006/relationships/slideLayout" Target="../slideLayouts/slideLayout94.xml"/></Relationships>
</file>

<file path=ppt/slides/_rels/slide52.xml.rels><?xml version="1.0" encoding="UTF-8" standalone="yes"?>
<Relationships xmlns="http://schemas.openxmlformats.org/package/2006/relationships"><Relationship Id="rId3" Type="http://schemas.openxmlformats.org/officeDocument/2006/relationships/hyperlink" Target="https://urldefense.com/v3/__http:/atdeducation.adobeconnect.com/itmllahcccs/__;!!L0gOPXnDnA!J5Y14nD3PK6U_FHWvQYgzAsu8IReamdxgXJMnt4STy7wkSyXEVyP2_eLwlhNJbs8_Hs9WAvA7xib-UbENcXvepM$" TargetMode="External"/><Relationship Id="rId2" Type="http://schemas.openxmlformats.org/officeDocument/2006/relationships/hyperlink" Target="http://atdeducation.adobeconnect.com/r8o5e2rk1pl6/" TargetMode="External"/><Relationship Id="rId1" Type="http://schemas.openxmlformats.org/officeDocument/2006/relationships/slideLayout" Target="../slideLayouts/slideLayout94.xm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hyperlink" Target="https://www.azahcccs.gov/AHCCCS/Initiatives/ARPA/HCBSCourses.html" TargetMode="External"/><Relationship Id="rId2" Type="http://schemas.openxmlformats.org/officeDocument/2006/relationships/hyperlink" Target="http://-https:/www.azahcccs.gov/AHCCCS/Initiatives/ARPA/ARPScholarships.html" TargetMode="External"/><Relationship Id="rId1" Type="http://schemas.openxmlformats.org/officeDocument/2006/relationships/slideLayout" Target="../slideLayouts/slideLayout70.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84.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4.xml"/></Relationships>
</file>

<file path=ppt/slides/_rels/slide56.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6BB9730C-14BA-4087-9AF5-401956772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041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04C8AB72-CC2C-4452-A54B-A3EB92AD2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4E7BFEB-84FA-4253-9EF7-A5041588B539}"/>
              </a:ext>
            </a:extLst>
          </p:cNvPr>
          <p:cNvSpPr>
            <a:spLocks noGrp="1"/>
          </p:cNvSpPr>
          <p:nvPr>
            <p:ph type="ctrTitle"/>
          </p:nvPr>
        </p:nvSpPr>
        <p:spPr>
          <a:xfrm>
            <a:off x="1065196" y="5120640"/>
            <a:ext cx="10058400" cy="822960"/>
          </a:xfrm>
        </p:spPr>
        <p:txBody>
          <a:bodyPr>
            <a:normAutofit/>
          </a:bodyPr>
          <a:lstStyle/>
          <a:p>
            <a:r>
              <a:rPr lang="en-US" sz="2500" b="1">
                <a:solidFill>
                  <a:srgbClr val="FFFFFF"/>
                </a:solidFill>
              </a:rPr>
              <a:t>Arizona Workforce Development Alliance (ACC, ACC-RBHA)</a:t>
            </a:r>
            <a:endParaRPr lang="en-US"/>
          </a:p>
        </p:txBody>
      </p:sp>
      <p:sp>
        <p:nvSpPr>
          <p:cNvPr id="3" name="Subtitle 2">
            <a:extLst>
              <a:ext uri="{FF2B5EF4-FFF2-40B4-BE49-F238E27FC236}">
                <a16:creationId xmlns:a16="http://schemas.microsoft.com/office/drawing/2014/main" id="{54A3C993-2F9E-4D56-8AF5-8D0AE087BE54}"/>
              </a:ext>
            </a:extLst>
          </p:cNvPr>
          <p:cNvSpPr>
            <a:spLocks noGrp="1"/>
          </p:cNvSpPr>
          <p:nvPr>
            <p:ph type="subTitle" idx="1"/>
          </p:nvPr>
        </p:nvSpPr>
        <p:spPr>
          <a:xfrm>
            <a:off x="1065212" y="5943600"/>
            <a:ext cx="10058400" cy="543512"/>
          </a:xfrm>
        </p:spPr>
        <p:txBody>
          <a:bodyPr vert="horz" lIns="91440" tIns="45720" rIns="91440" bIns="45720" rtlCol="0" anchor="t">
            <a:normAutofit/>
          </a:bodyPr>
          <a:lstStyle/>
          <a:p>
            <a:r>
              <a:rPr lang="en-US" sz="1500">
                <a:solidFill>
                  <a:srgbClr val="FFFFFF"/>
                </a:solidFill>
              </a:rPr>
              <a:t>January 2024 Provider Forum</a:t>
            </a:r>
            <a:endParaRPr lang="en-US"/>
          </a:p>
        </p:txBody>
      </p:sp>
      <p:pic>
        <p:nvPicPr>
          <p:cNvPr id="4" name="Picture 3">
            <a:extLst>
              <a:ext uri="{FF2B5EF4-FFF2-40B4-BE49-F238E27FC236}">
                <a16:creationId xmlns:a16="http://schemas.microsoft.com/office/drawing/2014/main" id="{E245915D-2E32-40C6-A6C3-9C98A43E4D4F}"/>
              </a:ext>
            </a:extLst>
          </p:cNvPr>
          <p:cNvPicPr>
            <a:picLocks noChangeAspect="1"/>
          </p:cNvPicPr>
          <p:nvPr/>
        </p:nvPicPr>
        <p:blipFill rotWithShape="1">
          <a:blip r:embed="rId2"/>
          <a:srcRect l="19545" t="1486" r="36533" b="-1486"/>
          <a:stretch/>
        </p:blipFill>
        <p:spPr>
          <a:xfrm>
            <a:off x="590867" y="874484"/>
            <a:ext cx="10925101" cy="3357976"/>
          </a:xfrm>
          <a:prstGeom prst="rect">
            <a:avLst/>
          </a:prstGeom>
        </p:spPr>
      </p:pic>
      <p:sp>
        <p:nvSpPr>
          <p:cNvPr id="30" name="Rectangle 23">
            <a:extLst>
              <a:ext uri="{FF2B5EF4-FFF2-40B4-BE49-F238E27FC236}">
                <a16:creationId xmlns:a16="http://schemas.microsoft.com/office/drawing/2014/main" id="{48F3622B-3E4C-4435-A51C-9D6FD1C2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2">
            <a:extLst>
              <a:ext uri="{FF2B5EF4-FFF2-40B4-BE49-F238E27FC236}">
                <a16:creationId xmlns:a16="http://schemas.microsoft.com/office/drawing/2014/main" id="{159CE9BA-8A8E-4C6C-B47A-6E70326F8405}"/>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92127" y="1008116"/>
            <a:ext cx="17653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0FDF27D-1C3C-4E10-A0E4-D8262AD0436A}"/>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2055939" y="206218"/>
            <a:ext cx="17272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403E6CE-A99A-43C7-A66A-FC2FFBF809EF}"/>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7132101" y="4074301"/>
            <a:ext cx="31623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5DC9A3A-3EF3-42CC-B6CB-84470447AB19}"/>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10240872" y="2244791"/>
            <a:ext cx="18542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377E657-88D0-4271-A497-3D43190BB6F5}"/>
              </a:ext>
            </a:extLst>
          </p:cNvPr>
          <p:cNvPicPr>
            <a:picLocks noChangeAspect="1" noChangeArrowheads="1"/>
          </p:cNvPicPr>
          <p:nvPr/>
        </p:nvPicPr>
        <p:blipFill>
          <a:blip r:embed="rId7">
            <a:alphaModFix amt="20000"/>
            <a:extLst>
              <a:ext uri="{28A0092B-C50C-407E-A947-70E740481C1C}">
                <a14:useLocalDpi xmlns:a14="http://schemas.microsoft.com/office/drawing/2010/main" val="0"/>
              </a:ext>
            </a:extLst>
          </a:blip>
          <a:srcRect/>
          <a:stretch>
            <a:fillRect/>
          </a:stretch>
        </p:blipFill>
        <p:spPr bwMode="auto">
          <a:xfrm>
            <a:off x="3075839" y="3774277"/>
            <a:ext cx="2095500" cy="889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E1862BE5-4FC7-4920-ADF4-A1AE9C8432D1}"/>
              </a:ext>
            </a:extLst>
          </p:cNvPr>
          <p:cNvPicPr>
            <a:picLocks noChangeAspect="1" noChangeArrowheads="1"/>
          </p:cNvPicPr>
          <p:nvPr/>
        </p:nvPicPr>
        <p:blipFill>
          <a:blip r:embed="rId8">
            <a:alphaModFix amt="25000"/>
          </a:blip>
          <a:srcRect/>
          <a:stretch>
            <a:fillRect/>
          </a:stretch>
        </p:blipFill>
        <p:spPr bwMode="auto">
          <a:xfrm>
            <a:off x="8558955" y="451091"/>
            <a:ext cx="2260879" cy="5715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43AA7E37-04FD-42D6-BC57-1BE4F53F7278}"/>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rcRect/>
          <a:stretch>
            <a:fillRect/>
          </a:stretch>
        </p:blipFill>
        <p:spPr bwMode="auto">
          <a:xfrm>
            <a:off x="192127" y="2965637"/>
            <a:ext cx="1511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5E84A650-7162-4E6F-9220-BD01F78033EA}"/>
              </a:ext>
            </a:extLst>
          </p:cNvPr>
          <p:cNvPicPr>
            <a:picLocks noChangeAspect="1" noChangeArrowheads="1"/>
          </p:cNvPicPr>
          <p:nvPr/>
        </p:nvPicPr>
        <p:blipFill>
          <a:blip r:embed="rId10">
            <a:alphaModFix amt="20000"/>
            <a:extLst>
              <a:ext uri="{28A0092B-C50C-407E-A947-70E740481C1C}">
                <a14:useLocalDpi xmlns:a14="http://schemas.microsoft.com/office/drawing/2010/main" val="0"/>
              </a:ext>
            </a:extLst>
          </a:blip>
          <a:srcRect/>
          <a:stretch>
            <a:fillRect/>
          </a:stretch>
        </p:blipFill>
        <p:spPr bwMode="auto">
          <a:xfrm>
            <a:off x="5290601" y="419101"/>
            <a:ext cx="18415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794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4FCA2-FC32-104F-2F37-DFEA1CDB6A5A}"/>
              </a:ext>
            </a:extLst>
          </p:cNvPr>
          <p:cNvPicPr>
            <a:picLocks noChangeAspect="1"/>
          </p:cNvPicPr>
          <p:nvPr/>
        </p:nvPicPr>
        <p:blipFill>
          <a:blip r:embed="rId2"/>
          <a:stretch>
            <a:fillRect/>
          </a:stretch>
        </p:blipFill>
        <p:spPr>
          <a:xfrm rot="1874699">
            <a:off x="10331797" y="211478"/>
            <a:ext cx="1279703" cy="1660373"/>
          </a:xfrm>
          <a:prstGeom prst="rect">
            <a:avLst/>
          </a:prstGeom>
        </p:spPr>
      </p:pic>
      <p:sp>
        <p:nvSpPr>
          <p:cNvPr id="2" name="Title 1">
            <a:extLst>
              <a:ext uri="{FF2B5EF4-FFF2-40B4-BE49-F238E27FC236}">
                <a16:creationId xmlns:a16="http://schemas.microsoft.com/office/drawing/2014/main" id="{CF88AED1-1599-3631-38EC-6F0A10CD2DED}"/>
              </a:ext>
            </a:extLst>
          </p:cNvPr>
          <p:cNvSpPr>
            <a:spLocks noGrp="1"/>
          </p:cNvSpPr>
          <p:nvPr>
            <p:ph type="title" idx="4294967295"/>
          </p:nvPr>
        </p:nvSpPr>
        <p:spPr>
          <a:xfrm>
            <a:off x="830223" y="61438"/>
            <a:ext cx="10058400" cy="1449387"/>
          </a:xfrm>
        </p:spPr>
        <p:txBody>
          <a:bodyPr/>
          <a:lstStyle/>
          <a:p>
            <a:r>
              <a:rPr lang="en-US"/>
              <a:t>2023 Accomplishments &amp; 2024 Goals</a:t>
            </a:r>
          </a:p>
        </p:txBody>
      </p:sp>
      <p:sp>
        <p:nvSpPr>
          <p:cNvPr id="3" name="Content Placeholder 2">
            <a:extLst>
              <a:ext uri="{FF2B5EF4-FFF2-40B4-BE49-F238E27FC236}">
                <a16:creationId xmlns:a16="http://schemas.microsoft.com/office/drawing/2014/main" id="{68625473-44FD-3126-7A45-6728198E51A5}"/>
              </a:ext>
            </a:extLst>
          </p:cNvPr>
          <p:cNvSpPr>
            <a:spLocks noGrp="1"/>
          </p:cNvSpPr>
          <p:nvPr>
            <p:ph idx="4294967295"/>
          </p:nvPr>
        </p:nvSpPr>
        <p:spPr>
          <a:xfrm>
            <a:off x="913248" y="1804513"/>
            <a:ext cx="10058400" cy="4022725"/>
          </a:xfrm>
        </p:spPr>
        <p:txBody>
          <a:bodyPr>
            <a:normAutofit/>
          </a:bodyPr>
          <a:lstStyle/>
          <a:p>
            <a:pPr marL="90805" indent="-90805"/>
            <a:r>
              <a:rPr lang="en-US" sz="1800" b="1"/>
              <a:t>Child and Adolescent Level of Care Utilization System (CALOCUS)</a:t>
            </a:r>
            <a:endParaRPr lang="en-US" sz="1600" b="0" i="0">
              <a:solidFill>
                <a:srgbClr val="000000"/>
              </a:solidFill>
              <a:effectLst/>
              <a:latin typeface="Calibri"/>
              <a:cs typeface="Calibri"/>
            </a:endParaRPr>
          </a:p>
          <a:p>
            <a:pPr marL="383540" lvl="1" indent="-182245" fontAlgn="base">
              <a:buFont typeface="Arial" panose="020B0604020202020204" pitchFamily="34" charset="0"/>
              <a:buChar char="•"/>
            </a:pPr>
            <a:r>
              <a:rPr lang="en-US" sz="1600">
                <a:solidFill>
                  <a:srgbClr val="000000"/>
                </a:solidFill>
                <a:latin typeface="Calibri" panose="020F0502020204030204" pitchFamily="34" charset="0"/>
              </a:rPr>
              <a:t>Assist AHCCCS, DCS, MCO’s to finalize a policy and procedure assessment tool</a:t>
            </a:r>
          </a:p>
          <a:p>
            <a:pPr marL="383540" lvl="1" indent="-182245" fontAlgn="base">
              <a:buFont typeface="Arial" panose="020B0604020202020204" pitchFamily="34" charset="0"/>
              <a:buChar char="•"/>
            </a:pPr>
            <a:r>
              <a:rPr lang="en-US" sz="1600">
                <a:solidFill>
                  <a:srgbClr val="000000"/>
                </a:solidFill>
                <a:latin typeface="Calibri" panose="020F0502020204030204" pitchFamily="34" charset="0"/>
              </a:rPr>
              <a:t>Play a supportive role as Providers implement policy</a:t>
            </a:r>
          </a:p>
          <a:p>
            <a:pPr marL="383540" lvl="1" indent="-182245" fontAlgn="base">
              <a:buFont typeface="Arial" panose="020B0604020202020204" pitchFamily="34" charset="0"/>
              <a:buChar char="•"/>
            </a:pPr>
            <a:r>
              <a:rPr lang="en-US" sz="1600">
                <a:solidFill>
                  <a:srgbClr val="000000"/>
                </a:solidFill>
                <a:latin typeface="Calibri" panose="020F0502020204030204" pitchFamily="34" charset="0"/>
              </a:rPr>
              <a:t>Create a standardized monitoring process to ensure fidelity</a:t>
            </a:r>
            <a:endParaRPr lang="en-US" sz="1800" b="1">
              <a:solidFill>
                <a:srgbClr val="000000"/>
              </a:solidFill>
              <a:latin typeface="Calibri" panose="020F0502020204030204" pitchFamily="34" charset="0"/>
            </a:endParaRPr>
          </a:p>
          <a:p>
            <a:pPr marL="90805" indent="-90805"/>
            <a:r>
              <a:rPr lang="en-US" sz="1800" b="1"/>
              <a:t>Future Goals</a:t>
            </a:r>
            <a:endParaRPr lang="en-US" sz="1800"/>
          </a:p>
          <a:p>
            <a:pPr marL="383540" lvl="1" indent="-182245" fontAlgn="base">
              <a:buFont typeface="Arial" panose="020B0604020202020204" pitchFamily="34" charset="0"/>
              <a:buChar char="•"/>
            </a:pPr>
            <a:r>
              <a:rPr lang="en-US" sz="1600" b="0" i="0">
                <a:solidFill>
                  <a:srgbClr val="000000"/>
                </a:solidFill>
                <a:effectLst/>
                <a:latin typeface="Calibri" panose="020F0502020204030204" pitchFamily="34" charset="0"/>
              </a:rPr>
              <a:t>Continue to collaborate with AHCCCS, DCS, MCOs on the implementation of the policy </a:t>
            </a:r>
          </a:p>
          <a:p>
            <a:pPr marL="383540" lvl="1" indent="-182245" fontAlgn="base">
              <a:buFont typeface="Arial" panose="020B0604020202020204" pitchFamily="34" charset="0"/>
              <a:buChar char="•"/>
            </a:pPr>
            <a:r>
              <a:rPr lang="en-US" sz="1600" b="0" i="0">
                <a:solidFill>
                  <a:srgbClr val="000000"/>
                </a:solidFill>
                <a:effectLst/>
                <a:latin typeface="Calibri" panose="020F0502020204030204" pitchFamily="34" charset="0"/>
              </a:rPr>
              <a:t>Continue to monitor and report on the use and implementation of CALOCUS for the Provider network</a:t>
            </a:r>
            <a:r>
              <a:rPr lang="en-US" sz="1800" b="0" i="0">
                <a:solidFill>
                  <a:srgbClr val="000000"/>
                </a:solidFill>
                <a:effectLst/>
                <a:latin typeface="Calibri" panose="020F0502020204030204" pitchFamily="34" charset="0"/>
              </a:rPr>
              <a:t> </a:t>
            </a:r>
          </a:p>
        </p:txBody>
      </p:sp>
      <p:pic>
        <p:nvPicPr>
          <p:cNvPr id="5" name="Picture 4">
            <a:extLst>
              <a:ext uri="{FF2B5EF4-FFF2-40B4-BE49-F238E27FC236}">
                <a16:creationId xmlns:a16="http://schemas.microsoft.com/office/drawing/2014/main" id="{398FBB45-09B9-4752-71FF-20C6D8656F9D}"/>
              </a:ext>
            </a:extLst>
          </p:cNvPr>
          <p:cNvPicPr>
            <a:picLocks noChangeAspect="1"/>
          </p:cNvPicPr>
          <p:nvPr/>
        </p:nvPicPr>
        <p:blipFill>
          <a:blip r:embed="rId3"/>
          <a:stretch>
            <a:fillRect/>
          </a:stretch>
        </p:blipFill>
        <p:spPr>
          <a:xfrm>
            <a:off x="10465531" y="5420627"/>
            <a:ext cx="1626442" cy="813221"/>
          </a:xfrm>
          <a:prstGeom prst="rect">
            <a:avLst/>
          </a:prstGeom>
        </p:spPr>
      </p:pic>
    </p:spTree>
    <p:extLst>
      <p:ext uri="{BB962C8B-B14F-4D97-AF65-F5344CB8AC3E}">
        <p14:creationId xmlns:p14="http://schemas.microsoft.com/office/powerpoint/2010/main" val="3181338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4FCA2-FC32-104F-2F37-DFEA1CDB6A5A}"/>
              </a:ext>
            </a:extLst>
          </p:cNvPr>
          <p:cNvPicPr>
            <a:picLocks noChangeAspect="1"/>
          </p:cNvPicPr>
          <p:nvPr/>
        </p:nvPicPr>
        <p:blipFill>
          <a:blip r:embed="rId3"/>
          <a:stretch>
            <a:fillRect/>
          </a:stretch>
        </p:blipFill>
        <p:spPr>
          <a:xfrm rot="1874699">
            <a:off x="10574486" y="158719"/>
            <a:ext cx="1279703" cy="1660373"/>
          </a:xfrm>
          <a:prstGeom prst="rect">
            <a:avLst/>
          </a:prstGeom>
        </p:spPr>
      </p:pic>
      <p:sp>
        <p:nvSpPr>
          <p:cNvPr id="2" name="Title 1">
            <a:extLst>
              <a:ext uri="{FF2B5EF4-FFF2-40B4-BE49-F238E27FC236}">
                <a16:creationId xmlns:a16="http://schemas.microsoft.com/office/drawing/2014/main" id="{CF88AED1-1599-3631-38EC-6F0A10CD2DED}"/>
              </a:ext>
            </a:extLst>
          </p:cNvPr>
          <p:cNvSpPr>
            <a:spLocks noGrp="1"/>
          </p:cNvSpPr>
          <p:nvPr>
            <p:ph type="title" idx="4294967295"/>
          </p:nvPr>
        </p:nvSpPr>
        <p:spPr>
          <a:xfrm>
            <a:off x="661987" y="218097"/>
            <a:ext cx="10058400" cy="1449387"/>
          </a:xfrm>
        </p:spPr>
        <p:txBody>
          <a:bodyPr/>
          <a:lstStyle/>
          <a:p>
            <a:r>
              <a:rPr lang="en-US"/>
              <a:t>2023 Accomplishments and 2024 Goals</a:t>
            </a:r>
          </a:p>
        </p:txBody>
      </p:sp>
      <p:sp>
        <p:nvSpPr>
          <p:cNvPr id="3" name="Content Placeholder 2">
            <a:extLst>
              <a:ext uri="{FF2B5EF4-FFF2-40B4-BE49-F238E27FC236}">
                <a16:creationId xmlns:a16="http://schemas.microsoft.com/office/drawing/2014/main" id="{68625473-44FD-3126-7A45-6728198E51A5}"/>
              </a:ext>
            </a:extLst>
          </p:cNvPr>
          <p:cNvSpPr>
            <a:spLocks noGrp="1"/>
          </p:cNvSpPr>
          <p:nvPr>
            <p:ph idx="4294967295"/>
          </p:nvPr>
        </p:nvSpPr>
        <p:spPr>
          <a:xfrm>
            <a:off x="790575" y="2030570"/>
            <a:ext cx="10058400" cy="4022725"/>
          </a:xfrm>
        </p:spPr>
        <p:txBody>
          <a:bodyPr vert="horz" lIns="0" tIns="45720" rIns="0" bIns="45720" rtlCol="0" anchor="t">
            <a:normAutofit fontScale="77500" lnSpcReduction="20000"/>
          </a:bodyPr>
          <a:lstStyle/>
          <a:p>
            <a:pPr marL="90805" indent="-90805"/>
            <a:r>
              <a:rPr lang="en-US" sz="1900" b="1"/>
              <a:t>2023 Miscellaneous</a:t>
            </a:r>
            <a:endParaRPr lang="en-US" sz="1900"/>
          </a:p>
          <a:p>
            <a:pPr marL="383540" lvl="1" indent="-182245" fontAlgn="base">
              <a:buFont typeface="Arial" panose="020B0604020202020204" pitchFamily="34" charset="0"/>
              <a:buChar char="•"/>
            </a:pPr>
            <a:r>
              <a:rPr lang="en-US" sz="1700"/>
              <a:t>Legacy Agency Spotlight</a:t>
            </a:r>
          </a:p>
          <a:p>
            <a:pPr marL="383540" lvl="1" indent="-182245" fontAlgn="base">
              <a:buFont typeface="Arial" panose="020B0604020202020204" pitchFamily="34" charset="0"/>
              <a:buChar char="•"/>
            </a:pPr>
            <a:r>
              <a:rPr lang="en-US" sz="1700"/>
              <a:t>Professional Development</a:t>
            </a:r>
            <a:r>
              <a:rPr lang="en-US" sz="1700" b="1"/>
              <a:t> </a:t>
            </a:r>
          </a:p>
          <a:p>
            <a:pPr marL="566416" lvl="2" indent="-182245" fontAlgn="base">
              <a:buFont typeface="Arial" panose="020B0604020202020204" pitchFamily="34" charset="0"/>
              <a:buChar char="•"/>
            </a:pPr>
            <a:r>
              <a:rPr lang="en-US" sz="1500"/>
              <a:t>WFD Administrators</a:t>
            </a:r>
            <a:r>
              <a:rPr lang="en-US" sz="1500" b="1"/>
              <a:t> </a:t>
            </a:r>
            <a:r>
              <a:rPr lang="en-US" sz="1500"/>
              <a:t>received their</a:t>
            </a:r>
            <a:r>
              <a:rPr lang="en-US" sz="1500" b="1"/>
              <a:t> </a:t>
            </a:r>
            <a:r>
              <a:rPr lang="en-US" sz="1500"/>
              <a:t>Project Management Professional (PMP) Certifications </a:t>
            </a:r>
          </a:p>
          <a:p>
            <a:pPr marL="566416" lvl="2" indent="-182245" fontAlgn="base">
              <a:buFont typeface="Arial" panose="020B0604020202020204" pitchFamily="34" charset="0"/>
              <a:buChar char="•"/>
            </a:pPr>
            <a:r>
              <a:rPr lang="en-US" sz="1500"/>
              <a:t>ATD – some WFD Administrators completed the Integrated Talent Management Certification</a:t>
            </a:r>
          </a:p>
          <a:p>
            <a:pPr marL="383540" lvl="1" indent="-182245" fontAlgn="base">
              <a:buFont typeface="Arial" panose="020B0604020202020204" pitchFamily="34" charset="0"/>
              <a:buChar char="•"/>
            </a:pPr>
            <a:r>
              <a:rPr lang="en-US" sz="1700"/>
              <a:t>Provider Forum Expansion</a:t>
            </a:r>
          </a:p>
          <a:p>
            <a:pPr marL="383540" lvl="1" indent="-182245" fontAlgn="base">
              <a:buFont typeface="Arial" panose="020B0604020202020204" pitchFamily="34" charset="0"/>
              <a:buChar char="•"/>
            </a:pPr>
            <a:r>
              <a:rPr lang="en-US" sz="1700">
                <a:solidFill>
                  <a:srgbClr val="000000"/>
                </a:solidFill>
                <a:latin typeface="Calibri" panose="020F0502020204030204" pitchFamily="34" charset="0"/>
              </a:rPr>
              <a:t>Provider Onboarding</a:t>
            </a:r>
          </a:p>
          <a:p>
            <a:pPr marL="383540" lvl="1" indent="-182245" fontAlgn="base">
              <a:buFont typeface="Arial" panose="020B0604020202020204" pitchFamily="34" charset="0"/>
              <a:buChar char="•"/>
            </a:pPr>
            <a:r>
              <a:rPr lang="en-US" sz="1700">
                <a:solidFill>
                  <a:srgbClr val="000000"/>
                </a:solidFill>
                <a:latin typeface="Calibri" panose="020F0502020204030204" pitchFamily="34" charset="0"/>
              </a:rPr>
              <a:t>RELIAS Workshops</a:t>
            </a:r>
            <a:r>
              <a:rPr lang="en-US" sz="1700" b="1">
                <a:solidFill>
                  <a:srgbClr val="000000"/>
                </a:solidFill>
                <a:latin typeface="Calibri" panose="020F0502020204030204" pitchFamily="34" charset="0"/>
              </a:rPr>
              <a:t> </a:t>
            </a:r>
            <a:r>
              <a:rPr lang="en-US" sz="1700">
                <a:solidFill>
                  <a:srgbClr val="000000"/>
                </a:solidFill>
                <a:latin typeface="Calibri" panose="020F0502020204030204" pitchFamily="34" charset="0"/>
              </a:rPr>
              <a:t>(Continue 90% or above completion)</a:t>
            </a:r>
          </a:p>
          <a:p>
            <a:pPr marL="383540" lvl="1" indent="-182245" fontAlgn="base">
              <a:buFont typeface="Arial" panose="020B0604020202020204" pitchFamily="34" charset="0"/>
              <a:buChar char="•"/>
            </a:pPr>
            <a:r>
              <a:rPr lang="en-US" sz="1700">
                <a:solidFill>
                  <a:srgbClr val="000000"/>
                </a:solidFill>
                <a:latin typeface="Calibri" panose="020F0502020204030204" pitchFamily="34" charset="0"/>
              </a:rPr>
              <a:t>Standard Competency and Case Management Competency Guides</a:t>
            </a:r>
          </a:p>
          <a:p>
            <a:pPr marL="90805" indent="-90805"/>
            <a:r>
              <a:rPr lang="en-US" sz="1900" b="1"/>
              <a:t>2024 Miscellaneous Goals</a:t>
            </a:r>
            <a:endParaRPr lang="en-US" sz="1900"/>
          </a:p>
          <a:p>
            <a:pPr marL="383540" lvl="1" indent="-182245" fontAlgn="base">
              <a:buFont typeface="Arial" panose="020B0604020202020204" pitchFamily="34" charset="0"/>
              <a:buChar char="•"/>
            </a:pPr>
            <a:r>
              <a:rPr lang="en-US" sz="1700" b="0" i="0">
                <a:solidFill>
                  <a:srgbClr val="000000"/>
                </a:solidFill>
                <a:effectLst/>
                <a:latin typeface="Calibri"/>
                <a:cs typeface="Calibri"/>
              </a:rPr>
              <a:t>Continue to highlight agencies who are excelling</a:t>
            </a:r>
          </a:p>
          <a:p>
            <a:pPr marL="383540" lvl="1" indent="-182245" fontAlgn="base">
              <a:buFont typeface="Arial" panose="020B0604020202020204" pitchFamily="34" charset="0"/>
              <a:buChar char="•"/>
            </a:pPr>
            <a:r>
              <a:rPr lang="en-US" sz="1700">
                <a:solidFill>
                  <a:srgbClr val="000000"/>
                </a:solidFill>
                <a:latin typeface="Calibri"/>
                <a:cs typeface="Calibri"/>
              </a:rPr>
              <a:t>Professional Development</a:t>
            </a:r>
          </a:p>
          <a:p>
            <a:pPr marL="566416" lvl="2" indent="-182245" fontAlgn="base">
              <a:buFont typeface="Arial" panose="020B0604020202020204" pitchFamily="34" charset="0"/>
              <a:buChar char="•"/>
            </a:pPr>
            <a:r>
              <a:rPr lang="en-US" sz="1500">
                <a:solidFill>
                  <a:srgbClr val="000000"/>
                </a:solidFill>
                <a:latin typeface="Calibri"/>
                <a:cs typeface="Calibri"/>
              </a:rPr>
              <a:t>Certified WFD Professional (CWDP) credential</a:t>
            </a:r>
          </a:p>
          <a:p>
            <a:pPr marL="566416" lvl="2" indent="-182245" fontAlgn="base">
              <a:buFont typeface="Arial" panose="020B0604020202020204" pitchFamily="34" charset="0"/>
              <a:buChar char="•"/>
            </a:pPr>
            <a:r>
              <a:rPr lang="en-US" sz="1500">
                <a:solidFill>
                  <a:srgbClr val="000000"/>
                </a:solidFill>
                <a:latin typeface="Calibri"/>
                <a:cs typeface="Calibri"/>
              </a:rPr>
              <a:t>ATD Integrated Talent Management Certification</a:t>
            </a:r>
          </a:p>
          <a:p>
            <a:pPr marL="566416" lvl="2" indent="-182245" fontAlgn="base">
              <a:buFont typeface="Arial" panose="020B0604020202020204" pitchFamily="34" charset="0"/>
              <a:buChar char="•"/>
            </a:pPr>
            <a:r>
              <a:rPr lang="en-US" sz="1500">
                <a:solidFill>
                  <a:srgbClr val="000000"/>
                </a:solidFill>
                <a:latin typeface="Calibri"/>
                <a:cs typeface="Calibri"/>
              </a:rPr>
              <a:t>ATD Training and Facilitator Certification</a:t>
            </a:r>
          </a:p>
          <a:p>
            <a:pPr marL="383540" lvl="1" indent="-182245" fontAlgn="base">
              <a:buFont typeface="Arial" panose="020B0604020202020204" pitchFamily="34" charset="0"/>
              <a:buChar char="•"/>
            </a:pPr>
            <a:r>
              <a:rPr lang="en-US" sz="1600">
                <a:solidFill>
                  <a:srgbClr val="000000"/>
                </a:solidFill>
                <a:latin typeface="Calibri"/>
                <a:cs typeface="Calibri"/>
              </a:rPr>
              <a:t>Continue provider onboarding </a:t>
            </a:r>
          </a:p>
          <a:p>
            <a:pPr marL="383540" lvl="1" indent="-182245" fontAlgn="base">
              <a:buFont typeface="Arial" panose="020B0604020202020204" pitchFamily="34" charset="0"/>
              <a:buChar char="•"/>
            </a:pPr>
            <a:r>
              <a:rPr lang="en-US" sz="1600">
                <a:solidFill>
                  <a:srgbClr val="000000"/>
                </a:solidFill>
                <a:latin typeface="Calibri"/>
                <a:cs typeface="Calibri"/>
              </a:rPr>
              <a:t>Additional RELIAS Workshops and completion rate adherence</a:t>
            </a:r>
          </a:p>
          <a:p>
            <a:pPr marL="383540" lvl="1" indent="-182245" fontAlgn="base">
              <a:buFont typeface="Arial" panose="020B0604020202020204" pitchFamily="34" charset="0"/>
              <a:buChar char="•"/>
            </a:pPr>
            <a:r>
              <a:rPr lang="en-US" sz="1600">
                <a:solidFill>
                  <a:srgbClr val="000000"/>
                </a:solidFill>
                <a:latin typeface="Calibri"/>
                <a:cs typeface="Calibri"/>
              </a:rPr>
              <a:t>Potential to identify and create additional Standard Competency guides as necessary</a:t>
            </a:r>
            <a:endParaRPr lang="en-US" sz="1600">
              <a:solidFill>
                <a:srgbClr val="000000"/>
              </a:solidFill>
              <a:latin typeface="Calibri" panose="020F0502020204030204" pitchFamily="34" charset="0"/>
            </a:endParaRPr>
          </a:p>
          <a:p>
            <a:pPr fontAlgn="base">
              <a:buFont typeface="Arial" panose="020B0604020202020204" pitchFamily="34" charset="0"/>
              <a:buChar char="•"/>
            </a:pPr>
            <a:endParaRPr lang="en-US" sz="1800" b="1">
              <a:solidFill>
                <a:srgbClr val="000000"/>
              </a:solidFill>
              <a:latin typeface="Calibri" panose="020F0502020204030204" pitchFamily="34" charset="0"/>
            </a:endParaRPr>
          </a:p>
        </p:txBody>
      </p:sp>
      <p:pic>
        <p:nvPicPr>
          <p:cNvPr id="5" name="Picture 4">
            <a:extLst>
              <a:ext uri="{FF2B5EF4-FFF2-40B4-BE49-F238E27FC236}">
                <a16:creationId xmlns:a16="http://schemas.microsoft.com/office/drawing/2014/main" id="{AE64E978-301B-C0CD-969E-BD1A22CCB1BA}"/>
              </a:ext>
            </a:extLst>
          </p:cNvPr>
          <p:cNvPicPr>
            <a:picLocks noChangeAspect="1"/>
          </p:cNvPicPr>
          <p:nvPr/>
        </p:nvPicPr>
        <p:blipFill>
          <a:blip r:embed="rId4"/>
          <a:stretch>
            <a:fillRect/>
          </a:stretch>
        </p:blipFill>
        <p:spPr>
          <a:xfrm>
            <a:off x="10465531" y="5420627"/>
            <a:ext cx="1626442" cy="813221"/>
          </a:xfrm>
          <a:prstGeom prst="rect">
            <a:avLst/>
          </a:prstGeom>
        </p:spPr>
      </p:pic>
    </p:spTree>
    <p:extLst>
      <p:ext uri="{BB962C8B-B14F-4D97-AF65-F5344CB8AC3E}">
        <p14:creationId xmlns:p14="http://schemas.microsoft.com/office/powerpoint/2010/main" val="329725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1E662D-DCA0-C0A5-36DB-59F540527CF5}"/>
              </a:ext>
            </a:extLst>
          </p:cNvPr>
          <p:cNvSpPr>
            <a:spLocks noGrp="1"/>
          </p:cNvSpPr>
          <p:nvPr>
            <p:ph type="title"/>
          </p:nvPr>
        </p:nvSpPr>
        <p:spPr>
          <a:xfrm>
            <a:off x="838201" y="345810"/>
            <a:ext cx="5120561" cy="1325563"/>
          </a:xfrm>
        </p:spPr>
        <p:txBody>
          <a:bodyPr>
            <a:normAutofit/>
          </a:bodyPr>
          <a:lstStyle/>
          <a:p>
            <a:r>
              <a:rPr lang="en-US">
                <a:latin typeface="Arial"/>
                <a:cs typeface="Arial"/>
              </a:rPr>
              <a:t>Heritage, History &amp; Health Observances</a:t>
            </a:r>
            <a:endParaRPr lang="en-US"/>
          </a:p>
        </p:txBody>
      </p:sp>
      <p:sp>
        <p:nvSpPr>
          <p:cNvPr id="3" name="Content Placeholder 2">
            <a:extLst>
              <a:ext uri="{FF2B5EF4-FFF2-40B4-BE49-F238E27FC236}">
                <a16:creationId xmlns:a16="http://schemas.microsoft.com/office/drawing/2014/main" id="{062615C4-8E9B-DA8E-9CB7-52DA9A555814}"/>
              </a:ext>
            </a:extLst>
          </p:cNvPr>
          <p:cNvSpPr>
            <a:spLocks noGrp="1"/>
          </p:cNvSpPr>
          <p:nvPr>
            <p:ph idx="1"/>
          </p:nvPr>
        </p:nvSpPr>
        <p:spPr>
          <a:xfrm>
            <a:off x="245248" y="1585355"/>
            <a:ext cx="7542426" cy="5339877"/>
          </a:xfrm>
        </p:spPr>
        <p:txBody>
          <a:bodyPr vert="horz" lIns="91440" tIns="45720" rIns="91440" bIns="45720" rtlCol="0" anchor="t">
            <a:normAutofit fontScale="62500" lnSpcReduction="20000"/>
          </a:bodyPr>
          <a:lstStyle/>
          <a:p>
            <a:pPr marL="0" indent="0">
              <a:buNone/>
            </a:pPr>
            <a:endParaRPr lang="en-US" sz="1200" b="1">
              <a:solidFill>
                <a:srgbClr val="000000"/>
              </a:solidFill>
              <a:latin typeface="Arial"/>
              <a:cs typeface="Arial"/>
            </a:endParaRPr>
          </a:p>
          <a:p>
            <a:pPr>
              <a:buFont typeface="Arial"/>
              <a:buChar char="•"/>
            </a:pPr>
            <a:r>
              <a:rPr lang="en-US" sz="2900">
                <a:solidFill>
                  <a:srgbClr val="000000"/>
                </a:solidFill>
                <a:latin typeface="Arial"/>
                <a:cs typeface="Arial"/>
              </a:rPr>
              <a:t>Martin Luther King Jr Day – January 15</a:t>
            </a:r>
            <a:endParaRPr lang="en-US" sz="2900">
              <a:latin typeface="Arial"/>
            </a:endParaRPr>
          </a:p>
          <a:p>
            <a:pPr>
              <a:buFont typeface="Arial"/>
              <a:buChar char="•"/>
            </a:pPr>
            <a:r>
              <a:rPr lang="en-US" sz="2900">
                <a:solidFill>
                  <a:srgbClr val="000000"/>
                </a:solidFill>
                <a:latin typeface="Arial"/>
                <a:cs typeface="Arial"/>
              </a:rPr>
              <a:t>Cervical Health Awareness Month</a:t>
            </a:r>
            <a:endParaRPr lang="en-US" sz="2900">
              <a:latin typeface="Arial"/>
            </a:endParaRPr>
          </a:p>
          <a:p>
            <a:pPr lvl="1">
              <a:buFont typeface="Courier New"/>
              <a:buChar char="o"/>
            </a:pPr>
            <a:r>
              <a:rPr lang="en-US" sz="2100">
                <a:latin typeface="Arial"/>
                <a:cs typeface="Arial"/>
                <a:hlinkClick r:id="rId2"/>
              </a:rPr>
              <a:t>https://www.cancer.org/cancer/types/cervical-cancer.html</a:t>
            </a:r>
            <a:r>
              <a:rPr lang="en-US" sz="2100">
                <a:solidFill>
                  <a:srgbClr val="000000"/>
                </a:solidFill>
                <a:latin typeface="Arial"/>
                <a:cs typeface="Arial"/>
              </a:rPr>
              <a:t> American Cancer Society</a:t>
            </a:r>
            <a:endParaRPr lang="en-US" sz="2100">
              <a:latin typeface="Arial"/>
            </a:endParaRPr>
          </a:p>
          <a:p>
            <a:pPr lvl="1">
              <a:buFont typeface="Courier New"/>
              <a:buChar char="o"/>
            </a:pPr>
            <a:r>
              <a:rPr lang="en-US" sz="2100">
                <a:latin typeface="Arial"/>
                <a:cs typeface="Arial"/>
                <a:hlinkClick r:id="rId3"/>
              </a:rPr>
              <a:t>https://www.cdc.gov/cancer/cervical/</a:t>
            </a:r>
            <a:r>
              <a:rPr lang="en-US" sz="2100">
                <a:solidFill>
                  <a:srgbClr val="000000"/>
                </a:solidFill>
                <a:latin typeface="Arial"/>
                <a:cs typeface="Arial"/>
              </a:rPr>
              <a:t> CDC and Prevention </a:t>
            </a:r>
            <a:endParaRPr lang="en-US" sz="2100"/>
          </a:p>
          <a:p>
            <a:pPr>
              <a:buFont typeface="Arial"/>
              <a:buChar char="•"/>
            </a:pPr>
            <a:r>
              <a:rPr lang="en-US" sz="2900">
                <a:solidFill>
                  <a:srgbClr val="000000"/>
                </a:solidFill>
                <a:latin typeface="Arial"/>
                <a:cs typeface="Arial"/>
              </a:rPr>
              <a:t>National Blood Donor Month</a:t>
            </a:r>
            <a:endParaRPr lang="en-US" sz="2900">
              <a:latin typeface="Arial"/>
            </a:endParaRPr>
          </a:p>
          <a:p>
            <a:pPr>
              <a:buFont typeface="Arial"/>
              <a:buChar char="•"/>
            </a:pPr>
            <a:r>
              <a:rPr lang="en-US" sz="2900">
                <a:solidFill>
                  <a:srgbClr val="000000"/>
                </a:solidFill>
                <a:latin typeface="Arial"/>
                <a:cs typeface="Arial"/>
              </a:rPr>
              <a:t>National Codependency Awareness Month</a:t>
            </a:r>
            <a:endParaRPr lang="en-US" sz="2900">
              <a:latin typeface="Arial"/>
            </a:endParaRPr>
          </a:p>
          <a:p>
            <a:pPr lvl="1">
              <a:buFont typeface="Courier New"/>
              <a:buChar char="o"/>
            </a:pPr>
            <a:r>
              <a:rPr lang="en-US" sz="2100">
                <a:latin typeface="Arial"/>
                <a:cs typeface="Arial"/>
                <a:hlinkClick r:id="rId4"/>
              </a:rPr>
              <a:t>https://www.mhanational.org/co-dependency</a:t>
            </a:r>
            <a:r>
              <a:rPr lang="en-US" sz="2100">
                <a:solidFill>
                  <a:srgbClr val="000000"/>
                </a:solidFill>
                <a:latin typeface="Arial"/>
                <a:cs typeface="Arial"/>
              </a:rPr>
              <a:t> Mental Health America</a:t>
            </a:r>
            <a:endParaRPr lang="en-US" sz="2100">
              <a:latin typeface="Arial"/>
            </a:endParaRPr>
          </a:p>
          <a:p>
            <a:pPr>
              <a:buFont typeface="Arial"/>
              <a:buChar char="•"/>
            </a:pPr>
            <a:r>
              <a:rPr lang="en-US" sz="2900">
                <a:solidFill>
                  <a:srgbClr val="000000"/>
                </a:solidFill>
                <a:latin typeface="Arial"/>
                <a:cs typeface="Arial"/>
              </a:rPr>
              <a:t>National Poverty in America Awareness Month</a:t>
            </a:r>
            <a:endParaRPr lang="en-US" sz="2900">
              <a:latin typeface="Arial"/>
            </a:endParaRPr>
          </a:p>
          <a:p>
            <a:pPr>
              <a:buFont typeface="Arial"/>
              <a:buChar char="•"/>
            </a:pPr>
            <a:r>
              <a:rPr lang="en-US" sz="2900">
                <a:solidFill>
                  <a:srgbClr val="000000"/>
                </a:solidFill>
                <a:latin typeface="Arial"/>
                <a:cs typeface="Arial"/>
              </a:rPr>
              <a:t>National Slavery and Human Trafficking Prevention Month</a:t>
            </a:r>
            <a:endParaRPr lang="en-US" sz="2900">
              <a:latin typeface="Arial"/>
            </a:endParaRPr>
          </a:p>
          <a:p>
            <a:pPr>
              <a:buFont typeface="Arial"/>
              <a:buChar char="•"/>
            </a:pPr>
            <a:r>
              <a:rPr lang="en-US" sz="2900">
                <a:solidFill>
                  <a:srgbClr val="000000"/>
                </a:solidFill>
                <a:latin typeface="Arial"/>
                <a:cs typeface="Arial"/>
              </a:rPr>
              <a:t>International Day of Commemoration in Memory of Victims of the Holocaust – January 27</a:t>
            </a:r>
            <a:endParaRPr lang="en-US" sz="2900">
              <a:latin typeface="Arial"/>
            </a:endParaRPr>
          </a:p>
          <a:p>
            <a:pPr marL="0" indent="0" algn="ctr">
              <a:lnSpc>
                <a:spcPct val="140000"/>
              </a:lnSpc>
              <a:buNone/>
            </a:pPr>
            <a:r>
              <a:rPr lang="en-US" sz="1900">
                <a:latin typeface="Arial"/>
                <a:cs typeface="Arial"/>
              </a:rPr>
              <a:t>*Not an all-inclusive list</a:t>
            </a:r>
            <a:endParaRPr lang="en-US" sz="1900">
              <a:cs typeface="Arial"/>
            </a:endParaRPr>
          </a:p>
          <a:p>
            <a:pPr marL="0" indent="0" algn="ctr">
              <a:lnSpc>
                <a:spcPct val="140000"/>
              </a:lnSpc>
              <a:buNone/>
            </a:pPr>
            <a:endParaRPr lang="en-US" sz="2100" b="1">
              <a:solidFill>
                <a:schemeClr val="accent2"/>
              </a:solidFill>
              <a:latin typeface="STXingkai"/>
              <a:ea typeface="STXingkai"/>
            </a:endParaRPr>
          </a:p>
          <a:p>
            <a:pPr>
              <a:lnSpc>
                <a:spcPct val="140000"/>
              </a:lnSpc>
              <a:buChar char="•"/>
            </a:pPr>
            <a:endParaRPr lang="en-US" sz="2000" b="1">
              <a:latin typeface="Calibri"/>
              <a:ea typeface="Calibri"/>
            </a:endParaRPr>
          </a:p>
          <a:p>
            <a:pPr>
              <a:lnSpc>
                <a:spcPct val="140000"/>
              </a:lnSpc>
              <a:buChar char="•"/>
            </a:pPr>
            <a:endParaRPr lang="en-US" sz="2000" b="1">
              <a:latin typeface="Calibri"/>
              <a:ea typeface="Calibri"/>
            </a:endParaRPr>
          </a:p>
          <a:p>
            <a:pPr>
              <a:lnSpc>
                <a:spcPct val="140000"/>
              </a:lnSpc>
              <a:buChar char="•"/>
            </a:pPr>
            <a:endParaRPr lang="en-US" sz="2000" b="1">
              <a:latin typeface="Calibri"/>
              <a:ea typeface="Calibri"/>
            </a:endParaRPr>
          </a:p>
          <a:p>
            <a:pPr>
              <a:lnSpc>
                <a:spcPct val="140000"/>
              </a:lnSpc>
              <a:buChar char="•"/>
            </a:pPr>
            <a:endParaRPr lang="en-US" sz="2000" b="1">
              <a:latin typeface="Calibri"/>
              <a:ea typeface="Calibri"/>
            </a:endParaRPr>
          </a:p>
          <a:p>
            <a:pPr>
              <a:lnSpc>
                <a:spcPct val="140000"/>
              </a:lnSpc>
              <a:buChar char="•"/>
            </a:pPr>
            <a:endParaRPr lang="en-US" sz="2000" b="1">
              <a:latin typeface="Calibri"/>
              <a:ea typeface="Calibri"/>
              <a:cs typeface="Arial"/>
            </a:endParaRPr>
          </a:p>
          <a:p>
            <a:pPr>
              <a:lnSpc>
                <a:spcPct val="140000"/>
              </a:lnSpc>
              <a:buChar char="•"/>
            </a:pPr>
            <a:endParaRPr lang="en-US" sz="2000" b="1">
              <a:latin typeface="Calibri"/>
              <a:ea typeface="Calibri"/>
              <a:cs typeface="Arial"/>
            </a:endParaRPr>
          </a:p>
        </p:txBody>
      </p:sp>
      <p:pic>
        <p:nvPicPr>
          <p:cNvPr id="5" name="Picture 4" descr="A calendar with numbers and a cover&#10;&#10;Description automatically generated">
            <a:extLst>
              <a:ext uri="{FF2B5EF4-FFF2-40B4-BE49-F238E27FC236}">
                <a16:creationId xmlns:a16="http://schemas.microsoft.com/office/drawing/2014/main" id="{1B94C74A-D726-0895-B231-3AEBB1AA11B0}"/>
              </a:ext>
            </a:extLst>
          </p:cNvPr>
          <p:cNvPicPr>
            <a:picLocks noChangeAspect="1"/>
          </p:cNvPicPr>
          <p:nvPr/>
        </p:nvPicPr>
        <p:blipFill>
          <a:blip r:embed="rId5"/>
          <a:stretch>
            <a:fillRect/>
          </a:stretch>
        </p:blipFill>
        <p:spPr>
          <a:xfrm>
            <a:off x="9008175" y="569861"/>
            <a:ext cx="1761511" cy="2459294"/>
          </a:xfrm>
          <a:prstGeom prst="rect">
            <a:avLst/>
          </a:prstGeom>
        </p:spPr>
      </p:pic>
      <p:sp>
        <p:nvSpPr>
          <p:cNvPr id="6" name="TextBox 5">
            <a:extLst>
              <a:ext uri="{FF2B5EF4-FFF2-40B4-BE49-F238E27FC236}">
                <a16:creationId xmlns:a16="http://schemas.microsoft.com/office/drawing/2014/main" id="{F69B6C74-B839-82BF-0849-BD3C5DCE65EC}"/>
              </a:ext>
            </a:extLst>
          </p:cNvPr>
          <p:cNvSpPr txBox="1"/>
          <p:nvPr/>
        </p:nvSpPr>
        <p:spPr>
          <a:xfrm>
            <a:off x="7560735" y="4978401"/>
            <a:ext cx="445769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1">
                <a:solidFill>
                  <a:srgbClr val="ED7D31"/>
                </a:solidFill>
                <a:latin typeface="Bookman Old Style"/>
              </a:rPr>
              <a:t>By nurturing a culture that prioritizes Diversity, Equity, &amp; Inclusion- your organization can unlock many advantages ranging from enhanced productivity, to bolstered retention rates, to improved member outcomes</a:t>
            </a:r>
            <a:r>
              <a:rPr lang="en-US" sz="1600" b="1" i="1">
                <a:solidFill>
                  <a:srgbClr val="ED7D31"/>
                </a:solidFill>
                <a:latin typeface="STXingkai"/>
                <a:ea typeface="STXingkai"/>
              </a:rPr>
              <a:t>.</a:t>
            </a:r>
            <a:endParaRPr lang="en-US" sz="1600" i="1">
              <a:cs typeface="Calibri" panose="020F0502020204030204"/>
            </a:endParaRPr>
          </a:p>
        </p:txBody>
      </p:sp>
      <p:pic>
        <p:nvPicPr>
          <p:cNvPr id="10" name="Picture 9" descr="A gold text with balloons and confetti&#10;&#10;Description automatically generated">
            <a:extLst>
              <a:ext uri="{FF2B5EF4-FFF2-40B4-BE49-F238E27FC236}">
                <a16:creationId xmlns:a16="http://schemas.microsoft.com/office/drawing/2014/main" id="{D725D4AA-9D15-A71A-9133-98E43129480E}"/>
              </a:ext>
            </a:extLst>
          </p:cNvPr>
          <p:cNvPicPr>
            <a:picLocks noChangeAspect="1"/>
          </p:cNvPicPr>
          <p:nvPr/>
        </p:nvPicPr>
        <p:blipFill>
          <a:blip r:embed="rId6"/>
          <a:stretch>
            <a:fillRect/>
          </a:stretch>
        </p:blipFill>
        <p:spPr>
          <a:xfrm>
            <a:off x="9649355" y="2710392"/>
            <a:ext cx="2026709" cy="1849967"/>
          </a:xfrm>
          <a:prstGeom prst="rect">
            <a:avLst/>
          </a:prstGeom>
        </p:spPr>
      </p:pic>
    </p:spTree>
    <p:extLst>
      <p:ext uri="{BB962C8B-B14F-4D97-AF65-F5344CB8AC3E}">
        <p14:creationId xmlns:p14="http://schemas.microsoft.com/office/powerpoint/2010/main" val="1891967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6F782E-859C-1EE4-764E-9BDDF3E04B67}"/>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48244FE-43F7-F972-AB95-AF1EE28A4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79E7DF-00AF-ABDC-5EA2-D5549F97F187}"/>
              </a:ext>
            </a:extLst>
          </p:cNvPr>
          <p:cNvSpPr>
            <a:spLocks noGrp="1"/>
          </p:cNvSpPr>
          <p:nvPr>
            <p:ph type="title"/>
          </p:nvPr>
        </p:nvSpPr>
        <p:spPr>
          <a:xfrm>
            <a:off x="838201" y="345810"/>
            <a:ext cx="5120561" cy="1325563"/>
          </a:xfrm>
        </p:spPr>
        <p:txBody>
          <a:bodyPr>
            <a:normAutofit/>
          </a:bodyPr>
          <a:lstStyle/>
          <a:p>
            <a:r>
              <a:rPr lang="en-US">
                <a:latin typeface="Arial"/>
                <a:cs typeface="Arial"/>
              </a:rPr>
              <a:t>Heritage, History &amp; Health Observances</a:t>
            </a:r>
            <a:endParaRPr lang="en-US"/>
          </a:p>
        </p:txBody>
      </p:sp>
      <p:sp>
        <p:nvSpPr>
          <p:cNvPr id="3" name="Content Placeholder 2">
            <a:extLst>
              <a:ext uri="{FF2B5EF4-FFF2-40B4-BE49-F238E27FC236}">
                <a16:creationId xmlns:a16="http://schemas.microsoft.com/office/drawing/2014/main" id="{DC3AA850-E780-0734-3D8B-FA87F732755B}"/>
              </a:ext>
            </a:extLst>
          </p:cNvPr>
          <p:cNvSpPr>
            <a:spLocks noGrp="1"/>
          </p:cNvSpPr>
          <p:nvPr>
            <p:ph idx="1"/>
          </p:nvPr>
        </p:nvSpPr>
        <p:spPr>
          <a:xfrm>
            <a:off x="245248" y="1712355"/>
            <a:ext cx="9098175" cy="5223460"/>
          </a:xfrm>
        </p:spPr>
        <p:txBody>
          <a:bodyPr vert="horz" lIns="91440" tIns="45720" rIns="91440" bIns="45720" rtlCol="0" anchor="t">
            <a:normAutofit lnSpcReduction="10000"/>
          </a:bodyPr>
          <a:lstStyle/>
          <a:p>
            <a:pPr>
              <a:buFont typeface="Arial"/>
              <a:buChar char="•"/>
            </a:pPr>
            <a:r>
              <a:rPr lang="en-US" sz="1400">
                <a:solidFill>
                  <a:srgbClr val="000000"/>
                </a:solidFill>
                <a:latin typeface="Arial"/>
                <a:cs typeface="Arial"/>
              </a:rPr>
              <a:t>Black History Month (African American Heritage Month) </a:t>
            </a:r>
            <a:endParaRPr lang="en-US" sz="1400">
              <a:solidFill>
                <a:srgbClr val="000000"/>
              </a:solidFill>
              <a:latin typeface="Arial"/>
            </a:endParaRPr>
          </a:p>
          <a:p>
            <a:pPr lvl="1">
              <a:buFont typeface="Courier New"/>
              <a:buChar char="o"/>
            </a:pPr>
            <a:r>
              <a:rPr lang="en-US" sz="1400">
                <a:solidFill>
                  <a:srgbClr val="000000"/>
                </a:solidFill>
                <a:latin typeface="Arial"/>
                <a:cs typeface="Arial"/>
                <a:hlinkClick r:id="rId2"/>
              </a:rPr>
              <a:t>https://blackhistorymonth.gov/</a:t>
            </a:r>
            <a:r>
              <a:rPr lang="en-US" sz="1400">
                <a:solidFill>
                  <a:srgbClr val="000000"/>
                </a:solidFill>
                <a:latin typeface="Arial"/>
                <a:cs typeface="Arial"/>
              </a:rPr>
              <a:t> This Site Hosted by The Library of Congress</a:t>
            </a:r>
            <a:endParaRPr lang="en-US" sz="1400">
              <a:cs typeface="Arial"/>
            </a:endParaRPr>
          </a:p>
          <a:p>
            <a:pPr lvl="1">
              <a:buFont typeface="Courier New"/>
              <a:buChar char="o"/>
            </a:pPr>
            <a:r>
              <a:rPr lang="en-US" sz="1400">
                <a:solidFill>
                  <a:srgbClr val="000000"/>
                </a:solidFill>
                <a:latin typeface="Arial"/>
                <a:cs typeface="Arial"/>
                <a:hlinkClick r:id="rId3"/>
              </a:rPr>
              <a:t>https://africanamericanbehavioralhealth.org/HealingHistory.aspx</a:t>
            </a:r>
            <a:r>
              <a:rPr lang="en-US" sz="1400">
                <a:solidFill>
                  <a:srgbClr val="000000"/>
                </a:solidFill>
                <a:latin typeface="Arial"/>
                <a:cs typeface="Arial"/>
              </a:rPr>
              <a:t>  African American Behavioral Health Center of Excellence </a:t>
            </a:r>
            <a:endParaRPr lang="en-US" sz="1400"/>
          </a:p>
          <a:p>
            <a:pPr>
              <a:buFont typeface="Arial"/>
              <a:buChar char="•"/>
            </a:pPr>
            <a:r>
              <a:rPr lang="en-US" sz="1400">
                <a:solidFill>
                  <a:srgbClr val="000000"/>
                </a:solidFill>
                <a:latin typeface="Arial"/>
                <a:cs typeface="Arial"/>
              </a:rPr>
              <a:t>American Heart Month </a:t>
            </a:r>
            <a:endParaRPr lang="en-US" sz="1400"/>
          </a:p>
          <a:p>
            <a:pPr lvl="1">
              <a:buFont typeface="Courier New"/>
              <a:buChar char="o"/>
            </a:pPr>
            <a:r>
              <a:rPr lang="en-US" sz="1400">
                <a:solidFill>
                  <a:srgbClr val="000000"/>
                </a:solidFill>
                <a:latin typeface="Arial"/>
                <a:cs typeface="Arial"/>
                <a:hlinkClick r:id="rId4"/>
              </a:rPr>
              <a:t>https://www.heart.org/</a:t>
            </a:r>
            <a:r>
              <a:rPr lang="en-US" sz="1400">
                <a:solidFill>
                  <a:srgbClr val="000000"/>
                </a:solidFill>
                <a:latin typeface="Arial"/>
                <a:cs typeface="Arial"/>
              </a:rPr>
              <a:t>  American Heart Association </a:t>
            </a:r>
            <a:endParaRPr lang="en-US" sz="1400"/>
          </a:p>
          <a:p>
            <a:pPr lvl="1">
              <a:buFont typeface="Courier New"/>
              <a:buChar char="o"/>
            </a:pPr>
            <a:r>
              <a:rPr lang="en-US" sz="1400">
                <a:solidFill>
                  <a:srgbClr val="000000"/>
                </a:solidFill>
                <a:latin typeface="Arial"/>
                <a:cs typeface="Arial"/>
                <a:hlinkClick r:id="rId5"/>
              </a:rPr>
              <a:t>https://azheartfoundation.org/february-is-american-heart-month/</a:t>
            </a:r>
            <a:r>
              <a:rPr lang="en-US" sz="1400">
                <a:solidFill>
                  <a:srgbClr val="000000"/>
                </a:solidFill>
                <a:latin typeface="Arial"/>
                <a:cs typeface="Arial"/>
              </a:rPr>
              <a:t>  Arizona Heart Foundation </a:t>
            </a:r>
            <a:endParaRPr lang="en-US" sz="1400"/>
          </a:p>
          <a:p>
            <a:pPr>
              <a:buFont typeface="Arial"/>
              <a:buChar char="•"/>
            </a:pPr>
            <a:r>
              <a:rPr lang="en-US" sz="1400">
                <a:solidFill>
                  <a:srgbClr val="000000"/>
                </a:solidFill>
                <a:latin typeface="Arial"/>
                <a:cs typeface="Arial"/>
              </a:rPr>
              <a:t>National Woman’s Heart Day – February 2</a:t>
            </a:r>
            <a:endParaRPr lang="en-US" sz="1400">
              <a:cs typeface="Arial"/>
            </a:endParaRPr>
          </a:p>
          <a:p>
            <a:pPr>
              <a:buFont typeface="Arial"/>
              <a:buChar char="•"/>
            </a:pPr>
            <a:r>
              <a:rPr lang="en-US" sz="1400">
                <a:solidFill>
                  <a:srgbClr val="000000"/>
                </a:solidFill>
                <a:latin typeface="Arial"/>
                <a:cs typeface="Arial"/>
              </a:rPr>
              <a:t>Rheumatoid Arthritis </a:t>
            </a:r>
            <a:r>
              <a:rPr lang="en-US" sz="1400" b="1">
                <a:solidFill>
                  <a:srgbClr val="5F6368"/>
                </a:solidFill>
                <a:latin typeface="Arial"/>
                <a:cs typeface="Arial"/>
              </a:rPr>
              <a:t> </a:t>
            </a:r>
            <a:r>
              <a:rPr lang="en-US" sz="1400">
                <a:solidFill>
                  <a:srgbClr val="000000"/>
                </a:solidFill>
                <a:latin typeface="Arial"/>
                <a:cs typeface="Arial"/>
              </a:rPr>
              <a:t>Awareness Day – February 2</a:t>
            </a:r>
            <a:endParaRPr lang="en-US" sz="1400">
              <a:cs typeface="Arial"/>
            </a:endParaRPr>
          </a:p>
          <a:p>
            <a:pPr>
              <a:buFont typeface="Arial"/>
              <a:buChar char="•"/>
            </a:pPr>
            <a:r>
              <a:rPr lang="en-US" sz="1400">
                <a:solidFill>
                  <a:srgbClr val="000000"/>
                </a:solidFill>
                <a:latin typeface="Arial"/>
                <a:cs typeface="Arial"/>
              </a:rPr>
              <a:t>National Black HIV/AIDS Awareness Day – February 7</a:t>
            </a:r>
            <a:endParaRPr lang="en-US" sz="1400">
              <a:cs typeface="Arial"/>
            </a:endParaRPr>
          </a:p>
          <a:p>
            <a:pPr>
              <a:buFont typeface="Arial"/>
              <a:buChar char="•"/>
            </a:pPr>
            <a:r>
              <a:rPr lang="en-US" sz="1400">
                <a:solidFill>
                  <a:srgbClr val="000000"/>
                </a:solidFill>
                <a:latin typeface="Arial"/>
                <a:cs typeface="Arial"/>
              </a:rPr>
              <a:t>Lunar New Year (Spring Festival or Chinese New Year) – begins February 10</a:t>
            </a:r>
            <a:endParaRPr lang="en-US" sz="1400">
              <a:cs typeface="Arial"/>
            </a:endParaRPr>
          </a:p>
          <a:p>
            <a:pPr>
              <a:buFont typeface="Arial"/>
              <a:buChar char="•"/>
            </a:pPr>
            <a:r>
              <a:rPr lang="en-US" sz="1400">
                <a:solidFill>
                  <a:srgbClr val="000000"/>
                </a:solidFill>
                <a:latin typeface="Arial"/>
                <a:cs typeface="Arial"/>
              </a:rPr>
              <a:t>Valentine’s Day – February 14</a:t>
            </a:r>
            <a:endParaRPr lang="en-US" sz="1400">
              <a:cs typeface="Arial"/>
            </a:endParaRPr>
          </a:p>
          <a:p>
            <a:pPr marL="0" indent="0" algn="ctr">
              <a:lnSpc>
                <a:spcPct val="140000"/>
              </a:lnSpc>
              <a:buNone/>
            </a:pPr>
            <a:r>
              <a:rPr lang="en-US" sz="1300">
                <a:latin typeface="Arial"/>
                <a:cs typeface="Arial"/>
              </a:rPr>
              <a:t>*Not an all-inclusive list</a:t>
            </a:r>
            <a:endParaRPr lang="en-US" sz="1300">
              <a:cs typeface="Arial"/>
            </a:endParaRPr>
          </a:p>
          <a:p>
            <a:pPr marL="0" indent="0" algn="ctr">
              <a:lnSpc>
                <a:spcPct val="140000"/>
              </a:lnSpc>
              <a:buNone/>
            </a:pPr>
            <a:endParaRPr lang="en-US" sz="2100" b="1">
              <a:solidFill>
                <a:schemeClr val="accent2"/>
              </a:solidFill>
              <a:latin typeface="STXingkai"/>
              <a:ea typeface="STXingkai"/>
            </a:endParaRPr>
          </a:p>
          <a:p>
            <a:pPr>
              <a:lnSpc>
                <a:spcPct val="140000"/>
              </a:lnSpc>
              <a:buChar char="•"/>
            </a:pPr>
            <a:endParaRPr lang="en-US" sz="2000" b="1">
              <a:latin typeface="Calibri"/>
              <a:ea typeface="Calibri"/>
            </a:endParaRPr>
          </a:p>
          <a:p>
            <a:pPr>
              <a:lnSpc>
                <a:spcPct val="140000"/>
              </a:lnSpc>
              <a:buChar char="•"/>
            </a:pPr>
            <a:endParaRPr lang="en-US" sz="2000" b="1">
              <a:latin typeface="Calibri"/>
              <a:ea typeface="Calibri"/>
            </a:endParaRPr>
          </a:p>
          <a:p>
            <a:pPr>
              <a:lnSpc>
                <a:spcPct val="140000"/>
              </a:lnSpc>
              <a:buChar char="•"/>
            </a:pPr>
            <a:endParaRPr lang="en-US" sz="2000" b="1">
              <a:latin typeface="Calibri"/>
              <a:ea typeface="Calibri"/>
            </a:endParaRPr>
          </a:p>
          <a:p>
            <a:pPr>
              <a:lnSpc>
                <a:spcPct val="140000"/>
              </a:lnSpc>
              <a:buChar char="•"/>
            </a:pPr>
            <a:endParaRPr lang="en-US" sz="2000" b="1">
              <a:latin typeface="Calibri"/>
              <a:ea typeface="Calibri"/>
            </a:endParaRPr>
          </a:p>
          <a:p>
            <a:pPr>
              <a:lnSpc>
                <a:spcPct val="140000"/>
              </a:lnSpc>
              <a:buChar char="•"/>
            </a:pPr>
            <a:endParaRPr lang="en-US" sz="2000" b="1">
              <a:latin typeface="Calibri"/>
              <a:ea typeface="Calibri"/>
              <a:cs typeface="Arial"/>
            </a:endParaRPr>
          </a:p>
          <a:p>
            <a:pPr>
              <a:lnSpc>
                <a:spcPct val="140000"/>
              </a:lnSpc>
              <a:buChar char="•"/>
            </a:pPr>
            <a:endParaRPr lang="en-US" sz="2000" b="1">
              <a:latin typeface="Calibri"/>
              <a:ea typeface="Calibri"/>
              <a:cs typeface="Arial"/>
            </a:endParaRPr>
          </a:p>
        </p:txBody>
      </p:sp>
      <p:pic>
        <p:nvPicPr>
          <p:cNvPr id="4" name="Picture 3" descr="A black background with a yellow red green and black text&#10;&#10;Description automatically generated">
            <a:extLst>
              <a:ext uri="{FF2B5EF4-FFF2-40B4-BE49-F238E27FC236}">
                <a16:creationId xmlns:a16="http://schemas.microsoft.com/office/drawing/2014/main" id="{82931DF8-03B1-5D29-E465-B1D7F8B1E07A}"/>
              </a:ext>
            </a:extLst>
          </p:cNvPr>
          <p:cNvPicPr>
            <a:picLocks noChangeAspect="1"/>
          </p:cNvPicPr>
          <p:nvPr/>
        </p:nvPicPr>
        <p:blipFill>
          <a:blip r:embed="rId6"/>
          <a:stretch>
            <a:fillRect/>
          </a:stretch>
        </p:blipFill>
        <p:spPr>
          <a:xfrm>
            <a:off x="8519720" y="3181419"/>
            <a:ext cx="3277829" cy="1664109"/>
          </a:xfrm>
          <a:prstGeom prst="rect">
            <a:avLst/>
          </a:prstGeom>
        </p:spPr>
      </p:pic>
      <p:pic>
        <p:nvPicPr>
          <p:cNvPr id="7" name="Picture 6" descr="A red heart with white text&#10;&#10;Description automatically generated">
            <a:extLst>
              <a:ext uri="{FF2B5EF4-FFF2-40B4-BE49-F238E27FC236}">
                <a16:creationId xmlns:a16="http://schemas.microsoft.com/office/drawing/2014/main" id="{CE770059-603B-F981-EA55-2CDF057B9A73}"/>
              </a:ext>
            </a:extLst>
          </p:cNvPr>
          <p:cNvPicPr>
            <a:picLocks noChangeAspect="1"/>
          </p:cNvPicPr>
          <p:nvPr/>
        </p:nvPicPr>
        <p:blipFill>
          <a:blip r:embed="rId7"/>
          <a:stretch>
            <a:fillRect/>
          </a:stretch>
        </p:blipFill>
        <p:spPr>
          <a:xfrm>
            <a:off x="9486439" y="5180986"/>
            <a:ext cx="1724025" cy="1485900"/>
          </a:xfrm>
          <a:prstGeom prst="rect">
            <a:avLst/>
          </a:prstGeom>
        </p:spPr>
      </p:pic>
      <p:pic>
        <p:nvPicPr>
          <p:cNvPr id="8" name="Picture 7" descr="A calendar on a stand&#10;&#10;Description automatically generated">
            <a:extLst>
              <a:ext uri="{FF2B5EF4-FFF2-40B4-BE49-F238E27FC236}">
                <a16:creationId xmlns:a16="http://schemas.microsoft.com/office/drawing/2014/main" id="{97F63ED5-2E2A-B22A-79AF-7FBD01266A25}"/>
              </a:ext>
            </a:extLst>
          </p:cNvPr>
          <p:cNvPicPr>
            <a:picLocks noChangeAspect="1"/>
          </p:cNvPicPr>
          <p:nvPr/>
        </p:nvPicPr>
        <p:blipFill>
          <a:blip r:embed="rId8"/>
          <a:stretch>
            <a:fillRect/>
          </a:stretch>
        </p:blipFill>
        <p:spPr>
          <a:xfrm>
            <a:off x="9128108" y="390064"/>
            <a:ext cx="2082903" cy="2562840"/>
          </a:xfrm>
          <a:prstGeom prst="rect">
            <a:avLst/>
          </a:prstGeom>
        </p:spPr>
      </p:pic>
    </p:spTree>
    <p:extLst>
      <p:ext uri="{BB962C8B-B14F-4D97-AF65-F5344CB8AC3E}">
        <p14:creationId xmlns:p14="http://schemas.microsoft.com/office/powerpoint/2010/main" val="4083624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777-2493-4A8F-B035-070335565550}"/>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Updates</a:t>
            </a:r>
            <a:endParaRPr lang="en-US"/>
          </a:p>
        </p:txBody>
      </p:sp>
      <p:sp>
        <p:nvSpPr>
          <p:cNvPr id="5" name="TextBox 4">
            <a:extLst>
              <a:ext uri="{FF2B5EF4-FFF2-40B4-BE49-F238E27FC236}">
                <a16:creationId xmlns:a16="http://schemas.microsoft.com/office/drawing/2014/main" id="{0F765E46-8D27-43EF-BD67-E3DCD0757957}"/>
              </a:ext>
            </a:extLst>
          </p:cNvPr>
          <p:cNvSpPr txBox="1"/>
          <p:nvPr/>
        </p:nvSpPr>
        <p:spPr>
          <a:xfrm>
            <a:off x="639390" y="1121112"/>
            <a:ext cx="10973289" cy="6179833"/>
          </a:xfrm>
          <a:prstGeom prst="rect">
            <a:avLst/>
          </a:prstGeom>
          <a:noFill/>
        </p:spPr>
        <p:txBody>
          <a:bodyPr wrap="square" lIns="91440" tIns="45720" rIns="91440" bIns="45720" anchor="t">
            <a:spAutoFit/>
          </a:bodyPr>
          <a:lstStyle/>
          <a:p>
            <a:pPr algn="ctr">
              <a:lnSpc>
                <a:spcPct val="150000"/>
              </a:lnSpc>
              <a:spcBef>
                <a:spcPts val="1000"/>
              </a:spcBef>
            </a:pPr>
            <a:r>
              <a:rPr lang="en-US" sz="1400" b="1">
                <a:solidFill>
                  <a:srgbClr val="000000"/>
                </a:solidFill>
                <a:latin typeface="Arial"/>
                <a:ea typeface="Calibri"/>
                <a:cs typeface="Arial"/>
              </a:rPr>
              <a:t>Required </a:t>
            </a:r>
            <a:r>
              <a:rPr lang="en-US" sz="1400" b="1" err="1">
                <a:solidFill>
                  <a:srgbClr val="000000"/>
                </a:solidFill>
                <a:latin typeface="Arial"/>
                <a:ea typeface="Calibri"/>
                <a:cs typeface="Arial"/>
              </a:rPr>
              <a:t>AzAHP</a:t>
            </a:r>
            <a:r>
              <a:rPr lang="en-US" sz="1400" b="1">
                <a:solidFill>
                  <a:srgbClr val="000000"/>
                </a:solidFill>
                <a:latin typeface="Arial"/>
                <a:ea typeface="Calibri"/>
                <a:cs typeface="Arial"/>
              </a:rPr>
              <a:t> Core Training Plans</a:t>
            </a:r>
            <a:endParaRPr lang="en-US" sz="1400">
              <a:ea typeface="Calibri" panose="020F0502020204030204"/>
              <a:cs typeface="Calibri" panose="020F0502020204030204"/>
            </a:endParaRPr>
          </a:p>
          <a:p>
            <a:pPr algn="ctr">
              <a:lnSpc>
                <a:spcPct val="150000"/>
              </a:lnSpc>
              <a:spcBef>
                <a:spcPts val="1000"/>
              </a:spcBef>
            </a:pPr>
            <a:r>
              <a:rPr lang="en-US" sz="1200" b="1">
                <a:solidFill>
                  <a:srgbClr val="00B0F0"/>
                </a:solidFill>
                <a:latin typeface="Arial"/>
                <a:ea typeface="Calibri"/>
                <a:cs typeface="Arial"/>
              </a:rPr>
              <a:t>***As a reminder, it is required that Behavioral Health contracted ACC/RBHA Providers must ensure that all staff who work in programs that support, oversee, or are paid by the Health Plan contract have access to Relias and are enrolled in the </a:t>
            </a:r>
            <a:r>
              <a:rPr lang="en-US" sz="1200" b="1" err="1">
                <a:solidFill>
                  <a:srgbClr val="00B0F0"/>
                </a:solidFill>
                <a:latin typeface="Arial"/>
                <a:ea typeface="Calibri"/>
                <a:cs typeface="Arial"/>
              </a:rPr>
              <a:t>AzAHP</a:t>
            </a:r>
            <a:r>
              <a:rPr lang="en-US" sz="1200" b="1">
                <a:solidFill>
                  <a:srgbClr val="00B0F0"/>
                </a:solidFill>
                <a:latin typeface="Arial"/>
                <a:ea typeface="Calibri"/>
                <a:cs typeface="Arial"/>
              </a:rPr>
              <a:t> </a:t>
            </a:r>
            <a:r>
              <a:rPr lang="en-US" sz="1200" b="1" err="1">
                <a:solidFill>
                  <a:srgbClr val="00B0F0"/>
                </a:solidFill>
                <a:latin typeface="Arial"/>
                <a:ea typeface="Calibri"/>
                <a:cs typeface="Arial"/>
              </a:rPr>
              <a:t>AzAHP</a:t>
            </a:r>
            <a:r>
              <a:rPr lang="en-US" sz="1200" b="1">
                <a:solidFill>
                  <a:srgbClr val="00B0F0"/>
                </a:solidFill>
                <a:latin typeface="Arial"/>
                <a:ea typeface="Calibri"/>
                <a:cs typeface="Arial"/>
              </a:rPr>
              <a:t> – Core Training Plan (90 Days) and the </a:t>
            </a:r>
            <a:r>
              <a:rPr lang="en-US" sz="1200" b="1" err="1">
                <a:solidFill>
                  <a:srgbClr val="00B0F0"/>
                </a:solidFill>
                <a:latin typeface="Arial"/>
                <a:ea typeface="Calibri"/>
                <a:cs typeface="Arial"/>
              </a:rPr>
              <a:t>AzAHP</a:t>
            </a:r>
            <a:r>
              <a:rPr lang="en-US" sz="1200" b="1">
                <a:solidFill>
                  <a:srgbClr val="00B0F0"/>
                </a:solidFill>
                <a:latin typeface="Arial"/>
                <a:ea typeface="Calibri"/>
                <a:cs typeface="Arial"/>
              </a:rPr>
              <a:t> – Core Training Plan (Annual) training plans. This includes, but is not limited to, full time/part time/on-call, direct care, clinical, medical, administrative, leadership, executive and support staff. Quarterly reporting is completed by the WFD Alliance to check on completion metrics for these two training plans.***</a:t>
            </a:r>
          </a:p>
          <a:p>
            <a:pPr algn="ctr">
              <a:lnSpc>
                <a:spcPct val="150000"/>
              </a:lnSpc>
              <a:spcBef>
                <a:spcPts val="1000"/>
              </a:spcBef>
            </a:pPr>
            <a:r>
              <a:rPr lang="en-US" sz="1200" b="1" err="1">
                <a:solidFill>
                  <a:srgbClr val="6E6E6E"/>
                </a:solidFill>
                <a:ea typeface="+mn-lt"/>
                <a:cs typeface="+mn-lt"/>
              </a:rPr>
              <a:t>AzAHP</a:t>
            </a:r>
            <a:r>
              <a:rPr lang="en-US" sz="1200" b="1">
                <a:solidFill>
                  <a:srgbClr val="6E6E6E"/>
                </a:solidFill>
                <a:ea typeface="+mn-lt"/>
                <a:cs typeface="+mn-lt"/>
              </a:rPr>
              <a:t> – Core Training Plan (90 Days)</a:t>
            </a:r>
            <a:r>
              <a:rPr lang="en-US" sz="1200">
                <a:solidFill>
                  <a:srgbClr val="6E6E6E"/>
                </a:solidFill>
                <a:ea typeface="+mn-lt"/>
                <a:cs typeface="+mn-lt"/>
              </a:rPr>
              <a:t>  1. *AHCCCS – Health Plan Fraud (0.75hrs) 2. *AHCCCS – NEO – Rehabilitation Employment (0.5hrs) 3. *</a:t>
            </a:r>
            <a:r>
              <a:rPr lang="en-US" sz="1200" err="1">
                <a:solidFill>
                  <a:srgbClr val="6E6E6E"/>
                </a:solidFill>
                <a:ea typeface="+mn-lt"/>
                <a:cs typeface="+mn-lt"/>
              </a:rPr>
              <a:t>AzAHP</a:t>
            </a:r>
            <a:r>
              <a:rPr lang="en-US" sz="1200">
                <a:solidFill>
                  <a:srgbClr val="6E6E6E"/>
                </a:solidFill>
                <a:ea typeface="+mn-lt"/>
                <a:cs typeface="+mn-lt"/>
              </a:rPr>
              <a:t> – AHCCCS 101 (2.0hrs) 4. *</a:t>
            </a:r>
            <a:r>
              <a:rPr lang="en-US" sz="1200" err="1">
                <a:solidFill>
                  <a:srgbClr val="6E6E6E"/>
                </a:solidFill>
                <a:ea typeface="+mn-lt"/>
                <a:cs typeface="+mn-lt"/>
              </a:rPr>
              <a:t>AzAHP</a:t>
            </a:r>
            <a:r>
              <a:rPr lang="en-US" sz="1200">
                <a:solidFill>
                  <a:srgbClr val="6E6E6E"/>
                </a:solidFill>
                <a:ea typeface="+mn-lt"/>
                <a:cs typeface="+mn-lt"/>
              </a:rPr>
              <a:t> – Client Rights, Grievances and Appeals (1.25hrs) 5. *</a:t>
            </a:r>
            <a:r>
              <a:rPr lang="en-US" sz="1200" err="1">
                <a:solidFill>
                  <a:srgbClr val="6E6E6E"/>
                </a:solidFill>
                <a:ea typeface="+mn-lt"/>
                <a:cs typeface="+mn-lt"/>
              </a:rPr>
              <a:t>AzAHP</a:t>
            </a:r>
            <a:r>
              <a:rPr lang="en-US" sz="1200">
                <a:solidFill>
                  <a:srgbClr val="6E6E6E"/>
                </a:solidFill>
                <a:ea typeface="+mn-lt"/>
                <a:cs typeface="+mn-lt"/>
              </a:rPr>
              <a:t> – Cultural Competency in Health Care (1.0hrs) 6. *</a:t>
            </a:r>
            <a:r>
              <a:rPr lang="en-US" sz="1200" err="1">
                <a:solidFill>
                  <a:srgbClr val="6E6E6E"/>
                </a:solidFill>
                <a:ea typeface="+mn-lt"/>
                <a:cs typeface="+mn-lt"/>
              </a:rPr>
              <a:t>AzAHP</a:t>
            </a:r>
            <a:r>
              <a:rPr lang="en-US" sz="1200">
                <a:solidFill>
                  <a:srgbClr val="6E6E6E"/>
                </a:solidFill>
                <a:ea typeface="+mn-lt"/>
                <a:cs typeface="+mn-lt"/>
              </a:rPr>
              <a:t> – Quality of Care Concern (1.0hr) 7. Basics of Corporate Compliance (0.5hrs) 8. HIPAA: Basics (0.5) 9. Integration of Primary and Behavioral Healthcare (1.25hrs) </a:t>
            </a:r>
            <a:endParaRPr lang="en-US"/>
          </a:p>
          <a:p>
            <a:pPr algn="ctr">
              <a:lnSpc>
                <a:spcPct val="150000"/>
              </a:lnSpc>
              <a:spcBef>
                <a:spcPts val="1000"/>
              </a:spcBef>
            </a:pPr>
            <a:endParaRPr lang="en-US" sz="1200">
              <a:solidFill>
                <a:srgbClr val="6E6E6E"/>
              </a:solidFill>
              <a:ea typeface="+mn-lt"/>
              <a:cs typeface="+mn-lt"/>
            </a:endParaRPr>
          </a:p>
          <a:p>
            <a:pPr algn="ctr">
              <a:lnSpc>
                <a:spcPct val="150000"/>
              </a:lnSpc>
              <a:spcBef>
                <a:spcPts val="1000"/>
              </a:spcBef>
            </a:pPr>
            <a:r>
              <a:rPr lang="en-US" sz="1200" b="1" err="1">
                <a:solidFill>
                  <a:srgbClr val="6E6E6E"/>
                </a:solidFill>
                <a:ea typeface="+mn-lt"/>
                <a:cs typeface="+mn-lt"/>
              </a:rPr>
              <a:t>AzAHP</a:t>
            </a:r>
            <a:r>
              <a:rPr lang="en-US" sz="1200" b="1">
                <a:solidFill>
                  <a:srgbClr val="6E6E6E"/>
                </a:solidFill>
                <a:ea typeface="+mn-lt"/>
                <a:cs typeface="+mn-lt"/>
              </a:rPr>
              <a:t> – Core Training Plan (Annual)</a:t>
            </a:r>
            <a:r>
              <a:rPr lang="en-US" sz="1200">
                <a:solidFill>
                  <a:srgbClr val="6E6E6E"/>
                </a:solidFill>
                <a:ea typeface="+mn-lt"/>
                <a:cs typeface="+mn-lt"/>
              </a:rPr>
              <a:t> 1. HIPAA: Basics (0.5hrs) 2. Preventing, Identifying and Responding to Abuse and Neglect (1.0hrs) 3. Basics of Corporate Compliance (0.5hrs) 4. *</a:t>
            </a:r>
            <a:r>
              <a:rPr lang="en-US" sz="1200" err="1">
                <a:solidFill>
                  <a:srgbClr val="6E6E6E"/>
                </a:solidFill>
                <a:ea typeface="+mn-lt"/>
                <a:cs typeface="+mn-lt"/>
              </a:rPr>
              <a:t>AzAHP</a:t>
            </a:r>
            <a:r>
              <a:rPr lang="en-US" sz="1200">
                <a:solidFill>
                  <a:srgbClr val="6E6E6E"/>
                </a:solidFill>
                <a:ea typeface="+mn-lt"/>
                <a:cs typeface="+mn-lt"/>
              </a:rPr>
              <a:t> – Cultural Competency in Health Care (1.0hrs)  5. *AHCCCS – Health Plan Fraud (0.75hrs) 6. *</a:t>
            </a:r>
            <a:r>
              <a:rPr lang="en-US" sz="1200" err="1">
                <a:solidFill>
                  <a:srgbClr val="6E6E6E"/>
                </a:solidFill>
                <a:ea typeface="+mn-lt"/>
                <a:cs typeface="+mn-lt"/>
              </a:rPr>
              <a:t>AzAHP</a:t>
            </a:r>
            <a:r>
              <a:rPr lang="en-US" sz="1200">
                <a:solidFill>
                  <a:srgbClr val="6E6E6E"/>
                </a:solidFill>
                <a:ea typeface="+mn-lt"/>
                <a:cs typeface="+mn-lt"/>
              </a:rPr>
              <a:t> – Quality of Care Concern (1.0hr)</a:t>
            </a:r>
            <a:endParaRPr lang="en-US">
              <a:solidFill>
                <a:srgbClr val="000000"/>
              </a:solidFill>
              <a:ea typeface="+mn-lt"/>
              <a:cs typeface="+mn-lt"/>
            </a:endParaRPr>
          </a:p>
          <a:p>
            <a:pPr algn="ctr">
              <a:lnSpc>
                <a:spcPct val="150000"/>
              </a:lnSpc>
              <a:spcBef>
                <a:spcPts val="1000"/>
              </a:spcBef>
            </a:pPr>
            <a:endParaRPr lang="en-US" sz="1200">
              <a:solidFill>
                <a:srgbClr val="6E6E6E"/>
              </a:solidFill>
              <a:latin typeface="Calibri"/>
              <a:ea typeface="Calibri"/>
              <a:cs typeface="Calibri"/>
            </a:endParaRPr>
          </a:p>
          <a:p>
            <a:pPr algn="ctr">
              <a:lnSpc>
                <a:spcPct val="150000"/>
              </a:lnSpc>
              <a:spcBef>
                <a:spcPts val="1000"/>
              </a:spcBef>
            </a:pPr>
            <a:r>
              <a:rPr lang="en-US" sz="1200" b="1">
                <a:solidFill>
                  <a:srgbClr val="6E6E6E"/>
                </a:solidFill>
                <a:latin typeface="Arial"/>
                <a:ea typeface="Calibri"/>
                <a:cs typeface="Arial"/>
              </a:rPr>
              <a:t>Please reference the "</a:t>
            </a:r>
            <a:r>
              <a:rPr lang="en-US" sz="1200" b="1" err="1">
                <a:solidFill>
                  <a:srgbClr val="6E6E6E"/>
                </a:solidFill>
                <a:latin typeface="Arial"/>
                <a:ea typeface="Calibri"/>
                <a:cs typeface="Arial"/>
              </a:rPr>
              <a:t>AzAHP</a:t>
            </a:r>
            <a:r>
              <a:rPr lang="en-US" sz="1200" b="1">
                <a:solidFill>
                  <a:srgbClr val="6E6E6E"/>
                </a:solidFill>
                <a:latin typeface="Arial"/>
                <a:ea typeface="Calibri"/>
                <a:cs typeface="Arial"/>
              </a:rPr>
              <a:t> Core Training Plans" document for exceptions and further information which is available under the "Provider Resources" tab in </a:t>
            </a:r>
            <a:r>
              <a:rPr lang="en-US" sz="1200" b="1" err="1">
                <a:solidFill>
                  <a:srgbClr val="6E6E6E"/>
                </a:solidFill>
                <a:latin typeface="Arial"/>
                <a:ea typeface="Calibri"/>
                <a:cs typeface="Arial"/>
              </a:rPr>
              <a:t>AzAHP's</a:t>
            </a:r>
            <a:r>
              <a:rPr lang="en-US" sz="1200" b="1">
                <a:solidFill>
                  <a:srgbClr val="6E6E6E"/>
                </a:solidFill>
                <a:latin typeface="Arial"/>
                <a:ea typeface="Calibri"/>
                <a:cs typeface="Arial"/>
              </a:rPr>
              <a:t> website located </a:t>
            </a:r>
            <a:r>
              <a:rPr lang="en-US" sz="1200" b="1" u="sng">
                <a:solidFill>
                  <a:srgbClr val="6E6E6E"/>
                </a:solidFill>
                <a:latin typeface="Arial"/>
                <a:ea typeface="Calibri"/>
                <a:cs typeface="Arial"/>
                <a:hlinkClick r:id="rId2"/>
              </a:rPr>
              <a:t>here</a:t>
            </a:r>
            <a:r>
              <a:rPr lang="en-US" sz="1200" b="1">
                <a:solidFill>
                  <a:srgbClr val="6E6E6E"/>
                </a:solidFill>
                <a:latin typeface="Arial"/>
                <a:ea typeface="Calibri"/>
                <a:cs typeface="Arial"/>
              </a:rPr>
              <a:t>.</a:t>
            </a:r>
          </a:p>
          <a:p>
            <a:pPr>
              <a:lnSpc>
                <a:spcPct val="150000"/>
              </a:lnSpc>
              <a:spcBef>
                <a:spcPts val="1000"/>
              </a:spcBef>
            </a:pPr>
            <a:endParaRPr lang="en-US" sz="1200">
              <a:solidFill>
                <a:srgbClr val="6E6E6E"/>
              </a:solidFill>
              <a:latin typeface="Arial"/>
              <a:ea typeface="Calibri"/>
              <a:cs typeface="Arial"/>
            </a:endParaRPr>
          </a:p>
          <a:p>
            <a:pPr marL="566420" lvl="2" indent="-182245">
              <a:lnSpc>
                <a:spcPct val="130000"/>
              </a:lnSpc>
              <a:spcBef>
                <a:spcPts val="1000"/>
              </a:spcBef>
              <a:buFont typeface="Calibri,Sans-Serif"/>
              <a:buChar char="•"/>
            </a:pPr>
            <a:endParaRPr lang="en-US" sz="1200">
              <a:solidFill>
                <a:srgbClr val="6E6E6E"/>
              </a:solidFill>
              <a:latin typeface="Arial"/>
              <a:ea typeface="Calibri"/>
              <a:cs typeface="Arial"/>
            </a:endParaRPr>
          </a:p>
          <a:p>
            <a:pPr marL="109220" lvl="1" indent="-182245">
              <a:lnSpc>
                <a:spcPct val="130000"/>
              </a:lnSpc>
              <a:spcBef>
                <a:spcPts val="1000"/>
              </a:spcBef>
              <a:buFont typeface="Calibri,Sans-Serif"/>
              <a:buChar char="•"/>
            </a:pPr>
            <a:endParaRPr lang="en-US" sz="1200">
              <a:solidFill>
                <a:srgbClr val="6E6E6E"/>
              </a:solidFill>
              <a:latin typeface="Arial"/>
              <a:ea typeface="Calibri"/>
              <a:cs typeface="Arial"/>
            </a:endParaRPr>
          </a:p>
        </p:txBody>
      </p:sp>
      <p:cxnSp>
        <p:nvCxnSpPr>
          <p:cNvPr id="9" name="Straight Arrow Connector 8">
            <a:extLst>
              <a:ext uri="{FF2B5EF4-FFF2-40B4-BE49-F238E27FC236}">
                <a16:creationId xmlns:a16="http://schemas.microsoft.com/office/drawing/2014/main" id="{5198DC48-BEF2-B7EB-A709-E36856A1AED5}"/>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926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F721C-2D6D-1515-0DC4-DEA1E7597B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25D4AE-303B-6D1A-EB8E-1F3161DB68FA}"/>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Updates</a:t>
            </a:r>
            <a:endParaRPr lang="en-US"/>
          </a:p>
        </p:txBody>
      </p:sp>
      <p:sp>
        <p:nvSpPr>
          <p:cNvPr id="5" name="TextBox 4">
            <a:extLst>
              <a:ext uri="{FF2B5EF4-FFF2-40B4-BE49-F238E27FC236}">
                <a16:creationId xmlns:a16="http://schemas.microsoft.com/office/drawing/2014/main" id="{09B28E09-EAD4-317D-0CB5-FC83228B6092}"/>
              </a:ext>
            </a:extLst>
          </p:cNvPr>
          <p:cNvSpPr txBox="1"/>
          <p:nvPr/>
        </p:nvSpPr>
        <p:spPr>
          <a:xfrm>
            <a:off x="630819" y="1121112"/>
            <a:ext cx="5589518" cy="6589176"/>
          </a:xfrm>
          <a:prstGeom prst="rect">
            <a:avLst/>
          </a:prstGeom>
          <a:noFill/>
        </p:spPr>
        <p:txBody>
          <a:bodyPr wrap="square" lIns="91440" tIns="45720" rIns="91440" bIns="45720" anchor="t">
            <a:spAutoFit/>
          </a:bodyPr>
          <a:lstStyle/>
          <a:p>
            <a:pPr>
              <a:lnSpc>
                <a:spcPct val="150000"/>
              </a:lnSpc>
              <a:spcBef>
                <a:spcPts val="1000"/>
              </a:spcBef>
            </a:pPr>
            <a:r>
              <a:rPr lang="en-US" sz="1200" b="1" err="1">
                <a:solidFill>
                  <a:srgbClr val="000000"/>
                </a:solidFill>
                <a:latin typeface="Arial"/>
                <a:ea typeface="Calibri"/>
                <a:cs typeface="Arial"/>
              </a:rPr>
              <a:t>AzAHP</a:t>
            </a:r>
            <a:r>
              <a:rPr lang="en-US" sz="1200" b="1">
                <a:solidFill>
                  <a:srgbClr val="000000"/>
                </a:solidFill>
                <a:latin typeface="Arial"/>
                <a:ea typeface="Calibri"/>
                <a:cs typeface="Arial"/>
              </a:rPr>
              <a:t> Standardized Autoenrollment Profiles Rollout</a:t>
            </a:r>
            <a:endParaRPr lang="en-US" sz="1200">
              <a:solidFill>
                <a:srgbClr val="000000"/>
              </a:solidFill>
              <a:latin typeface="Arial"/>
              <a:ea typeface="Calibri"/>
              <a:cs typeface="Arial"/>
            </a:endParaRPr>
          </a:p>
          <a:p>
            <a:pPr marL="566420" lvl="2" indent="-182245">
              <a:lnSpc>
                <a:spcPct val="130000"/>
              </a:lnSpc>
              <a:spcBef>
                <a:spcPts val="1000"/>
              </a:spcBef>
              <a:buFont typeface="Calibri,Sans-Serif"/>
              <a:buChar char="•"/>
            </a:pPr>
            <a:r>
              <a:rPr lang="en-US" sz="1200">
                <a:solidFill>
                  <a:srgbClr val="6E6E6E"/>
                </a:solidFill>
                <a:latin typeface="Arial"/>
                <a:ea typeface="Calibri"/>
                <a:cs typeface="Arial"/>
              </a:rPr>
              <a:t>Automated enrollment profiles have been enabled for the two required </a:t>
            </a:r>
            <a:r>
              <a:rPr lang="en-US" sz="1200" err="1">
                <a:solidFill>
                  <a:srgbClr val="6E6E6E"/>
                </a:solidFill>
                <a:latin typeface="Arial"/>
                <a:ea typeface="Calibri"/>
                <a:cs typeface="Arial"/>
              </a:rPr>
              <a:t>AzAHP</a:t>
            </a:r>
            <a:r>
              <a:rPr lang="en-US" sz="1200">
                <a:solidFill>
                  <a:srgbClr val="6E6E6E"/>
                </a:solidFill>
                <a:latin typeface="Arial"/>
                <a:ea typeface="Calibri"/>
                <a:cs typeface="Arial"/>
              </a:rPr>
              <a:t> training plans (both 90 day and annual).</a:t>
            </a:r>
          </a:p>
          <a:p>
            <a:pPr marL="566420" lvl="2" indent="-182245">
              <a:lnSpc>
                <a:spcPct val="130000"/>
              </a:lnSpc>
              <a:spcBef>
                <a:spcPts val="1000"/>
              </a:spcBef>
              <a:buFont typeface="Calibri,Sans-Serif"/>
              <a:buChar char="•"/>
            </a:pPr>
            <a:r>
              <a:rPr lang="en-US" sz="1200">
                <a:solidFill>
                  <a:srgbClr val="6E6E6E"/>
                </a:solidFill>
                <a:latin typeface="Arial"/>
                <a:ea typeface="Calibri"/>
                <a:cs typeface="Arial"/>
              </a:rPr>
              <a:t>Please do not modify/delete the autoenrollment profile shown:</a:t>
            </a:r>
          </a:p>
          <a:p>
            <a:pPr marL="1023620" lvl="3" indent="-182245">
              <a:lnSpc>
                <a:spcPct val="130000"/>
              </a:lnSpc>
              <a:spcBef>
                <a:spcPts val="1000"/>
              </a:spcBef>
              <a:buFont typeface="Calibri,Sans-Serif"/>
              <a:buChar char="•"/>
            </a:pPr>
            <a:endParaRPr lang="en-US" sz="1200">
              <a:solidFill>
                <a:srgbClr val="6E6E6E"/>
              </a:solidFill>
              <a:latin typeface="Arial"/>
              <a:ea typeface="Calibri"/>
              <a:cs typeface="Arial"/>
            </a:endParaRPr>
          </a:p>
          <a:p>
            <a:pPr marL="1023620" lvl="3" indent="-182245">
              <a:lnSpc>
                <a:spcPct val="130000"/>
              </a:lnSpc>
              <a:spcBef>
                <a:spcPts val="1000"/>
              </a:spcBef>
              <a:buFont typeface="Calibri,Sans-Serif"/>
              <a:buChar char="•"/>
            </a:pPr>
            <a:endParaRPr lang="en-US" sz="1200">
              <a:solidFill>
                <a:srgbClr val="6E6E6E"/>
              </a:solidFill>
              <a:latin typeface="Arial"/>
              <a:ea typeface="Calibri"/>
              <a:cs typeface="Arial"/>
            </a:endParaRPr>
          </a:p>
          <a:p>
            <a:pPr marL="1023620" lvl="3" indent="-182245">
              <a:lnSpc>
                <a:spcPct val="130000"/>
              </a:lnSpc>
              <a:spcBef>
                <a:spcPts val="1000"/>
              </a:spcBef>
              <a:buFont typeface="Calibri,Sans-Serif"/>
              <a:buChar char="•"/>
            </a:pPr>
            <a:endParaRPr lang="en-US" sz="1200">
              <a:solidFill>
                <a:srgbClr val="6E6E6E"/>
              </a:solidFill>
              <a:latin typeface="Arial"/>
              <a:ea typeface="Calibri"/>
              <a:cs typeface="Arial"/>
            </a:endParaRPr>
          </a:p>
          <a:p>
            <a:pPr marL="1023620" lvl="3" indent="-182245">
              <a:lnSpc>
                <a:spcPct val="130000"/>
              </a:lnSpc>
              <a:spcBef>
                <a:spcPts val="1000"/>
              </a:spcBef>
              <a:buFont typeface="Calibri,Sans-Serif"/>
              <a:buChar char="•"/>
            </a:pPr>
            <a:endParaRPr lang="en-US" sz="1200">
              <a:solidFill>
                <a:srgbClr val="6E6E6E"/>
              </a:solidFill>
              <a:latin typeface="Arial"/>
              <a:ea typeface="Calibri"/>
              <a:cs typeface="Arial"/>
            </a:endParaRPr>
          </a:p>
          <a:p>
            <a:pPr>
              <a:lnSpc>
                <a:spcPct val="130000"/>
              </a:lnSpc>
              <a:spcBef>
                <a:spcPts val="1000"/>
              </a:spcBef>
            </a:pPr>
            <a:r>
              <a:rPr lang="en-US" sz="1200" b="1">
                <a:solidFill>
                  <a:srgbClr val="000000"/>
                </a:solidFill>
                <a:latin typeface="Arial"/>
                <a:cs typeface="Arial"/>
              </a:rPr>
              <a:t>Upcoming Relias Webinar CSM Led Training Workshop Opportunities</a:t>
            </a:r>
            <a:endParaRPr lang="en-US">
              <a:solidFill>
                <a:srgbClr val="000000"/>
              </a:solidFill>
              <a:latin typeface="Calibri" panose="020F0502020204030204"/>
              <a:cs typeface="Calibri" panose="020F0502020204030204"/>
            </a:endParaRPr>
          </a:p>
          <a:p>
            <a:pPr>
              <a:lnSpc>
                <a:spcPct val="130000"/>
              </a:lnSpc>
              <a:spcBef>
                <a:spcPts val="1000"/>
              </a:spcBef>
            </a:pPr>
            <a:r>
              <a:rPr lang="en-US" sz="1200" i="1" u="sng">
                <a:solidFill>
                  <a:srgbClr val="6E6E6E"/>
                </a:solidFill>
                <a:latin typeface="Arial"/>
                <a:cs typeface="Arial"/>
              </a:rPr>
              <a:t>Joe will be hosting two workshops coming up in February:</a:t>
            </a:r>
          </a:p>
          <a:p>
            <a:pPr marL="566420" indent="-182245">
              <a:lnSpc>
                <a:spcPct val="130000"/>
              </a:lnSpc>
              <a:spcBef>
                <a:spcPts val="1000"/>
              </a:spcBef>
              <a:buFont typeface="Calibri,Sans-Serif"/>
              <a:buChar char="•"/>
            </a:pPr>
            <a:r>
              <a:rPr lang="en-US" sz="1200" b="1">
                <a:solidFill>
                  <a:srgbClr val="6E6E6E"/>
                </a:solidFill>
                <a:latin typeface="Arial"/>
                <a:cs typeface="Arial"/>
              </a:rPr>
              <a:t>What: </a:t>
            </a:r>
            <a:r>
              <a:rPr lang="en-US" sz="1200">
                <a:solidFill>
                  <a:srgbClr val="6E6E6E"/>
                </a:solidFill>
                <a:latin typeface="Arial"/>
                <a:cs typeface="Arial"/>
              </a:rPr>
              <a:t> Supervisor Navigation Workshop for SPP Supervisors</a:t>
            </a:r>
          </a:p>
          <a:p>
            <a:pPr marL="1023620" lvl="1" indent="-182245">
              <a:lnSpc>
                <a:spcPct val="130000"/>
              </a:lnSpc>
              <a:spcBef>
                <a:spcPts val="1000"/>
              </a:spcBef>
              <a:buFont typeface="Calibri,Sans-Serif"/>
              <a:buChar char="•"/>
            </a:pPr>
            <a:r>
              <a:rPr lang="en-US" sz="1200">
                <a:solidFill>
                  <a:srgbClr val="6E6E6E"/>
                </a:solidFill>
                <a:latin typeface="Arial"/>
                <a:cs typeface="Arial"/>
              </a:rPr>
              <a:t>We will be reviewing essential functions for those who have Relias Supervisor Permissions. More details to come!</a:t>
            </a:r>
          </a:p>
          <a:p>
            <a:pPr marL="566420" indent="-182245">
              <a:lnSpc>
                <a:spcPct val="130000"/>
              </a:lnSpc>
              <a:spcBef>
                <a:spcPts val="1000"/>
              </a:spcBef>
              <a:buFont typeface="Calibri,Sans-Serif"/>
              <a:buChar char="•"/>
            </a:pPr>
            <a:r>
              <a:rPr lang="en-US" sz="1200" b="1">
                <a:solidFill>
                  <a:srgbClr val="6E6E6E"/>
                </a:solidFill>
                <a:latin typeface="Arial"/>
                <a:cs typeface="Arial"/>
              </a:rPr>
              <a:t>When:</a:t>
            </a:r>
            <a:r>
              <a:rPr lang="en-US" sz="1200">
                <a:solidFill>
                  <a:srgbClr val="6E6E6E"/>
                </a:solidFill>
                <a:latin typeface="Arial"/>
                <a:cs typeface="Arial"/>
              </a:rPr>
              <a:t>  Tuesday, February 6 from 11-12PM AZ Time</a:t>
            </a:r>
            <a:endParaRPr lang="en-US"/>
          </a:p>
          <a:p>
            <a:pPr marL="566420" indent="-182245">
              <a:lnSpc>
                <a:spcPct val="130000"/>
              </a:lnSpc>
              <a:spcBef>
                <a:spcPts val="1000"/>
              </a:spcBef>
              <a:buFont typeface="Calibri,Sans-Serif"/>
              <a:buChar char="•"/>
            </a:pPr>
            <a:r>
              <a:rPr lang="en-US" sz="1200" b="1">
                <a:solidFill>
                  <a:srgbClr val="6E6E6E"/>
                </a:solidFill>
                <a:latin typeface="Arial"/>
                <a:cs typeface="Arial"/>
              </a:rPr>
              <a:t>Where: </a:t>
            </a:r>
            <a:r>
              <a:rPr lang="en-US" sz="1200">
                <a:solidFill>
                  <a:srgbClr val="6E6E6E"/>
                </a:solidFill>
                <a:latin typeface="Arial"/>
                <a:cs typeface="Arial"/>
              </a:rPr>
              <a:t> </a:t>
            </a:r>
            <a:r>
              <a:rPr lang="en-US" sz="1200">
                <a:solidFill>
                  <a:srgbClr val="6E6E6E"/>
                </a:solidFill>
                <a:latin typeface="Arial"/>
                <a:cs typeface="Arial"/>
                <a:hlinkClick r:id="rId2"/>
              </a:rPr>
              <a:t>Click to Join Here</a:t>
            </a:r>
            <a:endParaRPr lang="en-US" sz="1200">
              <a:solidFill>
                <a:srgbClr val="6E6E6E"/>
              </a:solidFill>
              <a:latin typeface="Arial"/>
              <a:ea typeface="+mn-lt"/>
              <a:cs typeface="Arial"/>
            </a:endParaRPr>
          </a:p>
          <a:p>
            <a:pPr marL="566420" indent="-182245">
              <a:lnSpc>
                <a:spcPct val="130000"/>
              </a:lnSpc>
              <a:spcBef>
                <a:spcPts val="1000"/>
              </a:spcBef>
              <a:buFont typeface="Calibri,Sans-Serif"/>
              <a:buChar char="•"/>
            </a:pPr>
            <a:endParaRPr lang="en-US" sz="1200">
              <a:solidFill>
                <a:srgbClr val="6E6E6E"/>
              </a:solidFill>
              <a:latin typeface="Arial"/>
              <a:cs typeface="Arial"/>
            </a:endParaRPr>
          </a:p>
          <a:p>
            <a:pPr marL="566420" indent="-182245">
              <a:lnSpc>
                <a:spcPct val="130000"/>
              </a:lnSpc>
              <a:spcBef>
                <a:spcPts val="1000"/>
              </a:spcBef>
              <a:buFont typeface="Calibri,Sans-Serif"/>
              <a:buChar char="•"/>
            </a:pPr>
            <a:endParaRPr lang="en-US" sz="1200">
              <a:solidFill>
                <a:srgbClr val="6E6E6E"/>
              </a:solidFill>
              <a:latin typeface="Arial"/>
              <a:cs typeface="Arial"/>
            </a:endParaRPr>
          </a:p>
          <a:p>
            <a:pPr marL="109220" lvl="1" indent="-182245">
              <a:lnSpc>
                <a:spcPct val="130000"/>
              </a:lnSpc>
              <a:spcBef>
                <a:spcPts val="1000"/>
              </a:spcBef>
              <a:buFont typeface="Calibri,Sans-Serif"/>
              <a:buChar char="•"/>
            </a:pPr>
            <a:endParaRPr lang="en-US" sz="1200">
              <a:solidFill>
                <a:srgbClr val="6E6E6E"/>
              </a:solidFill>
              <a:latin typeface="Arial"/>
              <a:cs typeface="Arial"/>
            </a:endParaRPr>
          </a:p>
        </p:txBody>
      </p:sp>
      <p:cxnSp>
        <p:nvCxnSpPr>
          <p:cNvPr id="9" name="Straight Arrow Connector 8">
            <a:extLst>
              <a:ext uri="{FF2B5EF4-FFF2-40B4-BE49-F238E27FC236}">
                <a16:creationId xmlns:a16="http://schemas.microsoft.com/office/drawing/2014/main" id="{CC056711-E2E7-BE90-80E7-3FF4442481C3}"/>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computer&#10;&#10;Description automatically generated">
            <a:extLst>
              <a:ext uri="{FF2B5EF4-FFF2-40B4-BE49-F238E27FC236}">
                <a16:creationId xmlns:a16="http://schemas.microsoft.com/office/drawing/2014/main" id="{AFD454FB-9DD0-4B77-08DA-77EF641F919B}"/>
              </a:ext>
            </a:extLst>
          </p:cNvPr>
          <p:cNvPicPr>
            <a:picLocks noChangeAspect="1"/>
          </p:cNvPicPr>
          <p:nvPr/>
        </p:nvPicPr>
        <p:blipFill>
          <a:blip r:embed="rId3"/>
          <a:stretch>
            <a:fillRect/>
          </a:stretch>
        </p:blipFill>
        <p:spPr>
          <a:xfrm>
            <a:off x="342900" y="2408238"/>
            <a:ext cx="6096000" cy="1567793"/>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057F967E-B7DC-17E9-93FF-DDE91B95DBFC}"/>
              </a:ext>
            </a:extLst>
          </p:cNvPr>
          <p:cNvPicPr>
            <a:picLocks noChangeAspect="1"/>
          </p:cNvPicPr>
          <p:nvPr/>
        </p:nvPicPr>
        <p:blipFill>
          <a:blip r:embed="rId4"/>
          <a:stretch>
            <a:fillRect/>
          </a:stretch>
        </p:blipFill>
        <p:spPr>
          <a:xfrm>
            <a:off x="6784133" y="1181100"/>
            <a:ext cx="4500659" cy="3067050"/>
          </a:xfrm>
          <a:prstGeom prst="rect">
            <a:avLst/>
          </a:prstGeom>
        </p:spPr>
      </p:pic>
      <p:sp>
        <p:nvSpPr>
          <p:cNvPr id="3" name="TextBox 2">
            <a:extLst>
              <a:ext uri="{FF2B5EF4-FFF2-40B4-BE49-F238E27FC236}">
                <a16:creationId xmlns:a16="http://schemas.microsoft.com/office/drawing/2014/main" id="{329AF364-0DE2-3F0F-DF1E-FF6A3398FE20}"/>
              </a:ext>
            </a:extLst>
          </p:cNvPr>
          <p:cNvSpPr txBox="1"/>
          <p:nvPr/>
        </p:nvSpPr>
        <p:spPr>
          <a:xfrm>
            <a:off x="5629275" y="4667250"/>
            <a:ext cx="6562725" cy="1602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66420" indent="-182245">
              <a:lnSpc>
                <a:spcPct val="130000"/>
              </a:lnSpc>
              <a:spcBef>
                <a:spcPts val="1000"/>
              </a:spcBef>
              <a:buFont typeface="Calibri,Sans-Serif"/>
              <a:buChar char="•"/>
            </a:pPr>
            <a:r>
              <a:rPr lang="en-US" sz="1200" b="1">
                <a:solidFill>
                  <a:srgbClr val="6E6E6E"/>
                </a:solidFill>
                <a:latin typeface="Arial"/>
                <a:cs typeface="Arial"/>
              </a:rPr>
              <a:t>What: </a:t>
            </a:r>
            <a:r>
              <a:rPr lang="en-US" sz="1200">
                <a:solidFill>
                  <a:srgbClr val="6E6E6E"/>
                </a:solidFill>
                <a:latin typeface="Arial"/>
                <a:cs typeface="Arial"/>
              </a:rPr>
              <a:t> CFT Competency Evaluation Workshop</a:t>
            </a:r>
            <a:endParaRPr lang="en-US">
              <a:ea typeface="Calibri"/>
              <a:cs typeface="Calibri"/>
            </a:endParaRPr>
          </a:p>
          <a:p>
            <a:pPr marL="566420" indent="-182245">
              <a:buFont typeface="Arial"/>
              <a:buChar char="•"/>
            </a:pPr>
            <a:endParaRPr lang="en-US" sz="1200">
              <a:solidFill>
                <a:srgbClr val="6E6E6E"/>
              </a:solidFill>
              <a:latin typeface="Arial"/>
              <a:cs typeface="Arial"/>
            </a:endParaRPr>
          </a:p>
          <a:p>
            <a:pPr marL="1023620" lvl="1" indent="-182245">
              <a:buFont typeface="Arial"/>
              <a:buChar char="•"/>
            </a:pPr>
            <a:r>
              <a:rPr lang="en-US" sz="1200">
                <a:solidFill>
                  <a:srgbClr val="6E6E6E"/>
                </a:solidFill>
                <a:latin typeface="Arial"/>
                <a:cs typeface="Arial"/>
              </a:rPr>
              <a:t>We will be reviewing the competency evaluation tool, specifically focusing on the CFT process/evaluations.</a:t>
            </a:r>
            <a:endParaRPr lang="en-US">
              <a:ea typeface="Calibri"/>
              <a:cs typeface="Calibri"/>
            </a:endParaRPr>
          </a:p>
          <a:p>
            <a:pPr marL="566420" indent="-182245">
              <a:lnSpc>
                <a:spcPct val="130000"/>
              </a:lnSpc>
              <a:spcBef>
                <a:spcPts val="1000"/>
              </a:spcBef>
              <a:buFont typeface="Calibri,Sans-Serif"/>
              <a:buChar char="•"/>
            </a:pPr>
            <a:r>
              <a:rPr lang="en-US" sz="1200" b="1">
                <a:solidFill>
                  <a:srgbClr val="6E6E6E"/>
                </a:solidFill>
                <a:latin typeface="Arial"/>
                <a:cs typeface="Arial"/>
              </a:rPr>
              <a:t>When:</a:t>
            </a:r>
            <a:r>
              <a:rPr lang="en-US" sz="1200">
                <a:solidFill>
                  <a:srgbClr val="6E6E6E"/>
                </a:solidFill>
                <a:latin typeface="Arial"/>
                <a:cs typeface="Arial"/>
              </a:rPr>
              <a:t>  Wednesday, February 21 from 11-12PM AZ Time</a:t>
            </a:r>
          </a:p>
          <a:p>
            <a:pPr marL="566420" indent="-182245">
              <a:lnSpc>
                <a:spcPct val="130000"/>
              </a:lnSpc>
              <a:spcBef>
                <a:spcPts val="1000"/>
              </a:spcBef>
              <a:buFont typeface="Calibri,Sans-Serif"/>
              <a:buChar char="•"/>
            </a:pPr>
            <a:r>
              <a:rPr lang="en-US" sz="1200" b="1">
                <a:solidFill>
                  <a:srgbClr val="6E6E6E"/>
                </a:solidFill>
                <a:latin typeface="Arial"/>
                <a:cs typeface="Arial"/>
              </a:rPr>
              <a:t>Where: </a:t>
            </a:r>
            <a:r>
              <a:rPr lang="en-US" sz="1200">
                <a:solidFill>
                  <a:srgbClr val="6E6E6E"/>
                </a:solidFill>
                <a:latin typeface="Arial"/>
                <a:cs typeface="Arial"/>
              </a:rPr>
              <a:t> </a:t>
            </a:r>
            <a:r>
              <a:rPr lang="en-US" sz="1200">
                <a:solidFill>
                  <a:srgbClr val="6E6E6E"/>
                </a:solidFill>
                <a:latin typeface="Arial"/>
                <a:cs typeface="Arial"/>
                <a:hlinkClick r:id="rId5"/>
              </a:rPr>
              <a:t>Click to Join Here</a:t>
            </a:r>
            <a:endParaRPr lang="en-US"/>
          </a:p>
        </p:txBody>
      </p:sp>
    </p:spTree>
    <p:extLst>
      <p:ext uri="{BB962C8B-B14F-4D97-AF65-F5344CB8AC3E}">
        <p14:creationId xmlns:p14="http://schemas.microsoft.com/office/powerpoint/2010/main" val="1873263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777-2493-4A8F-B035-070335565550}"/>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Updates</a:t>
            </a:r>
            <a:endParaRPr lang="en-US"/>
          </a:p>
        </p:txBody>
      </p:sp>
      <p:cxnSp>
        <p:nvCxnSpPr>
          <p:cNvPr id="9" name="Straight Arrow Connector 8">
            <a:extLst>
              <a:ext uri="{FF2B5EF4-FFF2-40B4-BE49-F238E27FC236}">
                <a16:creationId xmlns:a16="http://schemas.microsoft.com/office/drawing/2014/main" id="{5198DC48-BEF2-B7EB-A709-E36856A1AED5}"/>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computer screen&#10;&#10;Description automatically generated">
            <a:extLst>
              <a:ext uri="{FF2B5EF4-FFF2-40B4-BE49-F238E27FC236}">
                <a16:creationId xmlns:a16="http://schemas.microsoft.com/office/drawing/2014/main" id="{6E418BBD-8A71-0ADC-3F41-88343145C362}"/>
              </a:ext>
            </a:extLst>
          </p:cNvPr>
          <p:cNvPicPr>
            <a:picLocks noChangeAspect="1"/>
          </p:cNvPicPr>
          <p:nvPr/>
        </p:nvPicPr>
        <p:blipFill>
          <a:blip r:embed="rId2"/>
          <a:stretch>
            <a:fillRect/>
          </a:stretch>
        </p:blipFill>
        <p:spPr>
          <a:xfrm>
            <a:off x="0" y="4325576"/>
            <a:ext cx="12192000" cy="1958231"/>
          </a:xfrm>
          <a:prstGeom prst="rect">
            <a:avLst/>
          </a:prstGeom>
        </p:spPr>
      </p:pic>
      <p:sp>
        <p:nvSpPr>
          <p:cNvPr id="5" name="TextBox 4">
            <a:extLst>
              <a:ext uri="{FF2B5EF4-FFF2-40B4-BE49-F238E27FC236}">
                <a16:creationId xmlns:a16="http://schemas.microsoft.com/office/drawing/2014/main" id="{0F765E46-8D27-43EF-BD67-E3DCD0757957}"/>
              </a:ext>
            </a:extLst>
          </p:cNvPr>
          <p:cNvSpPr txBox="1"/>
          <p:nvPr/>
        </p:nvSpPr>
        <p:spPr>
          <a:xfrm>
            <a:off x="609355" y="1121112"/>
            <a:ext cx="10792314" cy="5004127"/>
          </a:xfrm>
          <a:prstGeom prst="rect">
            <a:avLst/>
          </a:prstGeom>
          <a:noFill/>
        </p:spPr>
        <p:txBody>
          <a:bodyPr wrap="square" lIns="91440" tIns="45720" rIns="91440" bIns="45720" anchor="t">
            <a:spAutoFit/>
          </a:bodyPr>
          <a:lstStyle/>
          <a:p>
            <a:pPr>
              <a:lnSpc>
                <a:spcPct val="150000"/>
              </a:lnSpc>
              <a:spcBef>
                <a:spcPts val="1000"/>
              </a:spcBef>
            </a:pPr>
            <a:r>
              <a:rPr lang="en-US" sz="1200" b="1" dirty="0">
                <a:solidFill>
                  <a:srgbClr val="000000"/>
                </a:solidFill>
                <a:latin typeface="Arial"/>
                <a:ea typeface="Calibri"/>
                <a:cs typeface="Arial"/>
              </a:rPr>
              <a:t>Relias Resources/Toolkit Available in Website</a:t>
            </a:r>
          </a:p>
          <a:p>
            <a:pPr marL="566420" lvl="2" indent="-182245">
              <a:lnSpc>
                <a:spcPct val="130000"/>
              </a:lnSpc>
              <a:spcBef>
                <a:spcPts val="1000"/>
              </a:spcBef>
              <a:buFont typeface="Calibri,Sans-Serif"/>
              <a:buChar char="•"/>
            </a:pPr>
            <a:r>
              <a:rPr lang="en-US" sz="1200" dirty="0">
                <a:solidFill>
                  <a:srgbClr val="6E6E6E"/>
                </a:solidFill>
                <a:ea typeface="+mn-lt"/>
                <a:cs typeface="+mn-lt"/>
              </a:rPr>
              <a:t>You can find the supporting resources here:</a:t>
            </a:r>
          </a:p>
          <a:p>
            <a:pPr marL="1023620" lvl="3" indent="-182245">
              <a:lnSpc>
                <a:spcPct val="130000"/>
              </a:lnSpc>
              <a:spcBef>
                <a:spcPts val="1000"/>
              </a:spcBef>
              <a:buFont typeface="Calibri,Sans-Serif"/>
              <a:buChar char="•"/>
            </a:pPr>
            <a:r>
              <a:rPr lang="en-US" sz="1200" dirty="0">
                <a:solidFill>
                  <a:srgbClr val="6E6E6E"/>
                </a:solidFill>
                <a:ea typeface="+mn-lt"/>
                <a:cs typeface="+mn-lt"/>
                <a:hlinkClick r:id="rId3">
                  <a:extLst>
                    <a:ext uri="{A12FA001-AC4F-418D-AE19-62706E023703}">
                      <ahyp:hlinkClr xmlns:ahyp="http://schemas.microsoft.com/office/drawing/2018/hyperlinkcolor" val="tx"/>
                    </a:ext>
                  </a:extLst>
                </a:hlinkClick>
              </a:rPr>
              <a:t>Relias Toolkit - Best Practices for Completion/Compliance - Arizona Association of Health Plans (azahp.org)</a:t>
            </a:r>
            <a:endParaRPr lang="en-US" sz="1200">
              <a:solidFill>
                <a:srgbClr val="6E6E6E"/>
              </a:solidFill>
              <a:latin typeface="Calibri"/>
              <a:ea typeface="Calibri" panose="020F0502020204030204"/>
              <a:cs typeface="Calibri"/>
            </a:endParaRPr>
          </a:p>
          <a:p>
            <a:pPr marL="1480820" lvl="4" indent="-182245">
              <a:lnSpc>
                <a:spcPct val="130000"/>
              </a:lnSpc>
              <a:spcBef>
                <a:spcPts val="1000"/>
              </a:spcBef>
              <a:buFont typeface="Calibri,Sans-Serif"/>
              <a:buChar char="•"/>
            </a:pPr>
            <a:r>
              <a:rPr lang="en-US" sz="1200" dirty="0">
                <a:solidFill>
                  <a:srgbClr val="6E6E6E"/>
                </a:solidFill>
                <a:latin typeface="Calibri"/>
                <a:ea typeface="Calibri" panose="020F0502020204030204"/>
                <a:cs typeface="Calibri"/>
              </a:rPr>
              <a:t>Revitalize Your Relias Site.</a:t>
            </a:r>
          </a:p>
          <a:p>
            <a:pPr marL="1480820" lvl="4" indent="-182245">
              <a:lnSpc>
                <a:spcPct val="130000"/>
              </a:lnSpc>
              <a:spcBef>
                <a:spcPts val="1000"/>
              </a:spcBef>
              <a:buFont typeface="Calibri,Sans-Serif"/>
              <a:buChar char="•"/>
            </a:pPr>
            <a:r>
              <a:rPr lang="en-US" sz="1200" dirty="0">
                <a:solidFill>
                  <a:srgbClr val="6E6E6E"/>
                </a:solidFill>
                <a:latin typeface="Calibri"/>
                <a:ea typeface="Calibri" panose="020F0502020204030204"/>
                <a:cs typeface="Calibri"/>
              </a:rPr>
              <a:t>How to Get Ready for the New Year.</a:t>
            </a:r>
          </a:p>
          <a:p>
            <a:pPr marL="1480820" lvl="4" indent="-182245">
              <a:lnSpc>
                <a:spcPct val="130000"/>
              </a:lnSpc>
              <a:spcBef>
                <a:spcPts val="1000"/>
              </a:spcBef>
              <a:buFont typeface="Calibri,Sans-Serif"/>
              <a:buChar char="•"/>
            </a:pPr>
            <a:r>
              <a:rPr lang="en-US" sz="1200" dirty="0">
                <a:solidFill>
                  <a:srgbClr val="6E6E6E"/>
                </a:solidFill>
                <a:latin typeface="Calibri"/>
                <a:ea typeface="Calibri" panose="020F0502020204030204"/>
                <a:cs typeface="Calibri"/>
              </a:rPr>
              <a:t>Administrator and Supervisor Checklists.</a:t>
            </a:r>
          </a:p>
          <a:p>
            <a:pPr marL="1480820" lvl="4" indent="-182245">
              <a:lnSpc>
                <a:spcPct val="130000"/>
              </a:lnSpc>
              <a:spcBef>
                <a:spcPts val="1000"/>
              </a:spcBef>
              <a:buFont typeface="Calibri,Sans-Serif"/>
              <a:buChar char="•"/>
            </a:pPr>
            <a:r>
              <a:rPr lang="en-US" sz="1200" dirty="0">
                <a:solidFill>
                  <a:srgbClr val="6E6E6E"/>
                </a:solidFill>
                <a:latin typeface="Calibri"/>
                <a:ea typeface="Calibri" panose="020F0502020204030204"/>
                <a:cs typeface="Calibri"/>
              </a:rPr>
              <a:t>Learner Supporting Resources:</a:t>
            </a:r>
          </a:p>
          <a:p>
            <a:pPr marL="1938020" lvl="5" indent="-182245">
              <a:lnSpc>
                <a:spcPct val="130000"/>
              </a:lnSpc>
              <a:spcBef>
                <a:spcPts val="1000"/>
              </a:spcBef>
              <a:buFont typeface="Calibri,Sans-Serif"/>
              <a:buChar char="•"/>
            </a:pPr>
            <a:r>
              <a:rPr lang="en-US" sz="1200" dirty="0">
                <a:solidFill>
                  <a:srgbClr val="6E6E6E"/>
                </a:solidFill>
                <a:latin typeface="Calibri"/>
                <a:ea typeface="Calibri" panose="020F0502020204030204"/>
                <a:cs typeface="Calibri"/>
              </a:rPr>
              <a:t>This includes documentation and supporting resources on Login Assistance, Password Recovery, Introducing Relias, Guide for New Learners, License and Certification Entry, and Learner Mobile Application!</a:t>
            </a:r>
          </a:p>
          <a:p>
            <a:pPr marL="384175" lvl="2">
              <a:lnSpc>
                <a:spcPct val="130000"/>
              </a:lnSpc>
              <a:spcBef>
                <a:spcPts val="1000"/>
              </a:spcBef>
            </a:pPr>
            <a:endParaRPr lang="en-US" sz="1200">
              <a:solidFill>
                <a:srgbClr val="6E6E6E"/>
              </a:solidFill>
              <a:latin typeface="Calibri"/>
              <a:ea typeface="Calibri" panose="020F0502020204030204"/>
              <a:cs typeface="Calibri"/>
            </a:endParaRPr>
          </a:p>
          <a:p>
            <a:pPr marL="384175" lvl="2">
              <a:lnSpc>
                <a:spcPct val="130000"/>
              </a:lnSpc>
              <a:spcBef>
                <a:spcPts val="1000"/>
              </a:spcBef>
            </a:pPr>
            <a:endParaRPr lang="en-US" sz="1200">
              <a:solidFill>
                <a:srgbClr val="6E6E6E"/>
              </a:solidFill>
              <a:latin typeface="Arial"/>
              <a:ea typeface="Calibri" panose="020F0502020204030204"/>
              <a:cs typeface="Arial"/>
            </a:endParaRPr>
          </a:p>
          <a:p>
            <a:pPr marL="566420" indent="-182245">
              <a:lnSpc>
                <a:spcPct val="130000"/>
              </a:lnSpc>
              <a:spcBef>
                <a:spcPts val="1000"/>
              </a:spcBef>
              <a:buFont typeface="Calibri,Sans-Serif"/>
              <a:buChar char="•"/>
            </a:pPr>
            <a:endParaRPr lang="en-US" sz="1200">
              <a:solidFill>
                <a:srgbClr val="6E6E6E"/>
              </a:solidFill>
              <a:latin typeface="Arial"/>
              <a:ea typeface="Calibri" panose="020F0502020204030204"/>
              <a:cs typeface="Arial"/>
            </a:endParaRPr>
          </a:p>
          <a:p>
            <a:pPr marL="566420" indent="-182245">
              <a:lnSpc>
                <a:spcPct val="130000"/>
              </a:lnSpc>
              <a:spcBef>
                <a:spcPts val="1000"/>
              </a:spcBef>
              <a:buFont typeface="Calibri,Sans-Serif"/>
              <a:buChar char="•"/>
            </a:pPr>
            <a:endParaRPr lang="en-US" sz="1200">
              <a:solidFill>
                <a:srgbClr val="6E6E6E"/>
              </a:solidFill>
              <a:latin typeface="Arial"/>
              <a:cs typeface="Arial"/>
            </a:endParaRPr>
          </a:p>
          <a:p>
            <a:pPr marL="109220" lvl="1" indent="-182245">
              <a:lnSpc>
                <a:spcPct val="130000"/>
              </a:lnSpc>
              <a:spcBef>
                <a:spcPts val="1000"/>
              </a:spcBef>
              <a:buFont typeface="Calibri,Sans-Serif"/>
              <a:buChar char="•"/>
            </a:pPr>
            <a:endParaRPr lang="en-US" sz="1200">
              <a:solidFill>
                <a:srgbClr val="6E6E6E"/>
              </a:solidFill>
              <a:latin typeface="Arial"/>
              <a:cs typeface="Arial"/>
            </a:endParaRPr>
          </a:p>
        </p:txBody>
      </p:sp>
    </p:spTree>
    <p:extLst>
      <p:ext uri="{BB962C8B-B14F-4D97-AF65-F5344CB8AC3E}">
        <p14:creationId xmlns:p14="http://schemas.microsoft.com/office/powerpoint/2010/main" val="1386302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777-2493-4A8F-B035-070335565550}"/>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Updates</a:t>
            </a:r>
            <a:endParaRPr lang="en-US"/>
          </a:p>
        </p:txBody>
      </p:sp>
      <p:sp>
        <p:nvSpPr>
          <p:cNvPr id="5" name="TextBox 4">
            <a:extLst>
              <a:ext uri="{FF2B5EF4-FFF2-40B4-BE49-F238E27FC236}">
                <a16:creationId xmlns:a16="http://schemas.microsoft.com/office/drawing/2014/main" id="{0F765E46-8D27-43EF-BD67-E3DCD0757957}"/>
              </a:ext>
            </a:extLst>
          </p:cNvPr>
          <p:cNvSpPr txBox="1"/>
          <p:nvPr/>
        </p:nvSpPr>
        <p:spPr>
          <a:xfrm>
            <a:off x="639390" y="1121112"/>
            <a:ext cx="10887564" cy="6038256"/>
          </a:xfrm>
          <a:prstGeom prst="rect">
            <a:avLst/>
          </a:prstGeom>
          <a:noFill/>
        </p:spPr>
        <p:txBody>
          <a:bodyPr wrap="square" lIns="91440" tIns="45720" rIns="91440" bIns="45720" anchor="t">
            <a:spAutoFit/>
          </a:bodyPr>
          <a:lstStyle/>
          <a:p>
            <a:pPr>
              <a:lnSpc>
                <a:spcPct val="150000"/>
              </a:lnSpc>
              <a:spcBef>
                <a:spcPts val="1000"/>
              </a:spcBef>
            </a:pPr>
            <a:endParaRPr lang="en-US" sz="1200" b="1">
              <a:solidFill>
                <a:srgbClr val="000000"/>
              </a:solidFill>
              <a:latin typeface="Arial"/>
              <a:ea typeface="Calibri"/>
              <a:cs typeface="Arial"/>
            </a:endParaRPr>
          </a:p>
          <a:p>
            <a:pPr>
              <a:lnSpc>
                <a:spcPct val="150000"/>
              </a:lnSpc>
              <a:spcBef>
                <a:spcPts val="1000"/>
              </a:spcBef>
            </a:pPr>
            <a:r>
              <a:rPr lang="en-US" sz="1200" b="1">
                <a:solidFill>
                  <a:srgbClr val="000000"/>
                </a:solidFill>
                <a:latin typeface="Arial"/>
                <a:ea typeface="Calibri"/>
                <a:cs typeface="Arial"/>
              </a:rPr>
              <a:t>Policies and Procedures Tool Now Available</a:t>
            </a:r>
            <a:endParaRPr lang="en-US">
              <a:ea typeface="Calibri" panose="020F0502020204030204"/>
              <a:cs typeface="Calibri" panose="020F0502020204030204"/>
            </a:endParaRPr>
          </a:p>
          <a:p>
            <a:pPr marL="566420" lvl="2" indent="-182245">
              <a:lnSpc>
                <a:spcPct val="130000"/>
              </a:lnSpc>
              <a:spcBef>
                <a:spcPts val="1000"/>
              </a:spcBef>
              <a:buFont typeface="Calibri,Sans-Serif"/>
              <a:buChar char="•"/>
            </a:pPr>
            <a:r>
              <a:rPr lang="en-US" sz="1200">
                <a:solidFill>
                  <a:srgbClr val="6E6E6E"/>
                </a:solidFill>
                <a:latin typeface="Arial"/>
                <a:ea typeface="Calibri"/>
                <a:cs typeface="Arial"/>
              </a:rPr>
              <a:t>With the Policies and Procedures tool, you can see, create, and manage policy/handbook documents your Learners need to read and attest to.</a:t>
            </a:r>
          </a:p>
          <a:p>
            <a:pPr marL="566420" lvl="2" indent="-182245">
              <a:lnSpc>
                <a:spcPct val="130000"/>
              </a:lnSpc>
              <a:spcBef>
                <a:spcPts val="1000"/>
              </a:spcBef>
              <a:buFont typeface="Calibri,Sans-Serif"/>
              <a:buChar char="•"/>
            </a:pPr>
            <a:r>
              <a:rPr lang="en-US" sz="1200">
                <a:solidFill>
                  <a:srgbClr val="6E6E6E"/>
                </a:solidFill>
                <a:latin typeface="Arial"/>
                <a:ea typeface="Calibri"/>
                <a:cs typeface="Arial"/>
              </a:rPr>
              <a:t>Located under the "Learning" tab in the left-hand navigation pane.</a:t>
            </a:r>
          </a:p>
          <a:p>
            <a:pPr marL="566420" lvl="2" indent="-182245">
              <a:lnSpc>
                <a:spcPct val="130000"/>
              </a:lnSpc>
              <a:spcBef>
                <a:spcPts val="1000"/>
              </a:spcBef>
              <a:buFont typeface="Calibri,Sans-Serif"/>
              <a:buChar char="•"/>
            </a:pPr>
            <a:r>
              <a:rPr lang="en-US" sz="1200">
                <a:solidFill>
                  <a:srgbClr val="6E6E6E"/>
                </a:solidFill>
                <a:latin typeface="Arial"/>
                <a:ea typeface="Calibri"/>
                <a:cs typeface="Arial"/>
              </a:rPr>
              <a:t>Resources are available in Relias Connect.</a:t>
            </a:r>
          </a:p>
          <a:p>
            <a:pPr>
              <a:lnSpc>
                <a:spcPct val="150000"/>
              </a:lnSpc>
              <a:spcBef>
                <a:spcPts val="1000"/>
              </a:spcBef>
            </a:pPr>
            <a:r>
              <a:rPr lang="en-US" sz="1200" b="1">
                <a:solidFill>
                  <a:srgbClr val="000000"/>
                </a:solidFill>
                <a:latin typeface="Arial"/>
                <a:ea typeface="Calibri"/>
                <a:cs typeface="Arial"/>
              </a:rPr>
              <a:t>Upcoming Webinar Opportunity</a:t>
            </a:r>
          </a:p>
          <a:p>
            <a:pPr marL="566420" indent="-182245">
              <a:lnSpc>
                <a:spcPct val="130000"/>
              </a:lnSpc>
              <a:spcBef>
                <a:spcPts val="1000"/>
              </a:spcBef>
              <a:buFont typeface="Calibri,Sans-Serif"/>
              <a:buChar char="•"/>
            </a:pPr>
            <a:r>
              <a:rPr lang="en-US" sz="1200" b="1">
                <a:solidFill>
                  <a:srgbClr val="6E6E6E"/>
                </a:solidFill>
                <a:latin typeface="Arial"/>
                <a:ea typeface="Calibri"/>
                <a:cs typeface="Arial"/>
              </a:rPr>
              <a:t>What</a:t>
            </a:r>
            <a:r>
              <a:rPr lang="en-US" sz="1200">
                <a:solidFill>
                  <a:srgbClr val="6E6E6E"/>
                </a:solidFill>
                <a:latin typeface="Arial"/>
                <a:ea typeface="Calibri"/>
                <a:cs typeface="Arial"/>
              </a:rPr>
              <a:t>:  Becoming a Trauma-Informed Organization: Best Practices for 2024</a:t>
            </a:r>
          </a:p>
          <a:p>
            <a:pPr marL="566420" indent="-182245">
              <a:lnSpc>
                <a:spcPct val="130000"/>
              </a:lnSpc>
              <a:spcBef>
                <a:spcPts val="1000"/>
              </a:spcBef>
              <a:buFont typeface="Calibri,Sans-Serif"/>
              <a:buChar char="•"/>
            </a:pPr>
            <a:r>
              <a:rPr lang="en-US" sz="1200" b="1">
                <a:solidFill>
                  <a:srgbClr val="6E6E6E"/>
                </a:solidFill>
                <a:latin typeface="Arial"/>
                <a:ea typeface="Calibri"/>
                <a:cs typeface="Arial"/>
              </a:rPr>
              <a:t>When:</a:t>
            </a:r>
            <a:r>
              <a:rPr lang="en-US" sz="1200">
                <a:solidFill>
                  <a:srgbClr val="6E6E6E"/>
                </a:solidFill>
                <a:latin typeface="Arial"/>
                <a:ea typeface="Calibri"/>
                <a:cs typeface="Arial"/>
              </a:rPr>
              <a:t>  Wednesday, January 31, 2024 · 2:00 p.m. EST</a:t>
            </a:r>
          </a:p>
          <a:p>
            <a:pPr marL="566420" indent="-182245">
              <a:lnSpc>
                <a:spcPct val="130000"/>
              </a:lnSpc>
              <a:spcBef>
                <a:spcPts val="1000"/>
              </a:spcBef>
              <a:buFont typeface="Calibri,Sans-Serif"/>
              <a:buChar char="•"/>
            </a:pPr>
            <a:r>
              <a:rPr lang="en-US" sz="1200" b="1">
                <a:solidFill>
                  <a:srgbClr val="6E6E6E"/>
                </a:solidFill>
                <a:latin typeface="Arial"/>
                <a:ea typeface="Calibri"/>
                <a:cs typeface="Arial"/>
              </a:rPr>
              <a:t>Learning Objectives:</a:t>
            </a:r>
            <a:r>
              <a:rPr lang="en-US" sz="1200">
                <a:solidFill>
                  <a:srgbClr val="6E6E6E"/>
                </a:solidFill>
                <a:latin typeface="Arial"/>
                <a:ea typeface="Calibri"/>
                <a:cs typeface="Arial"/>
              </a:rPr>
              <a:t> Identify the basic components of trauma and the key elements of the trauma-informed care framework. Compare and contrast the roles of individual providers and organizational leaders in addressing secondary trauma. Create a toolkit of resources to support healthcare worker’s emotional wellness and compassion satisfaction. Develop strategies for implementing TIC on a system and community-wide level within the healthcare organization.</a:t>
            </a:r>
          </a:p>
          <a:p>
            <a:pPr marL="566420" indent="-182245">
              <a:lnSpc>
                <a:spcPct val="130000"/>
              </a:lnSpc>
              <a:spcBef>
                <a:spcPts val="1000"/>
              </a:spcBef>
              <a:buFont typeface="Calibri,Sans-Serif"/>
              <a:buChar char="•"/>
            </a:pPr>
            <a:r>
              <a:rPr lang="en-US" sz="1200" b="1">
                <a:solidFill>
                  <a:srgbClr val="6E6E6E"/>
                </a:solidFill>
                <a:latin typeface="Arial"/>
                <a:ea typeface="Calibri"/>
                <a:cs typeface="Arial"/>
              </a:rPr>
              <a:t>Registration Link:  </a:t>
            </a:r>
            <a:r>
              <a:rPr lang="en-US" sz="1200">
                <a:solidFill>
                  <a:srgbClr val="6E6E6E"/>
                </a:solidFill>
                <a:latin typeface="Arial"/>
                <a:ea typeface="Calibri"/>
                <a:cs typeface="Arial"/>
                <a:hlinkClick r:id="rId2"/>
              </a:rPr>
              <a:t>https://webinars.relias.com/relias/becoming-a-trauma-informed-organization-best-practices-for-2024?_gl=1*1ktrdi6*_ga*ODA1NzQzMDQyLjE2NjM2Nzk2MDk.*_ga_5P05WVNGPN*MTcwNDQwNTQzNi43Ny4wLjE3MDQ0MDU0NzQuMjIuMC4w&amp;_ga=2.146442161.48671100.1704405437-805743042.1663679609</a:t>
            </a:r>
          </a:p>
          <a:p>
            <a:pPr marL="566420" indent="-182245">
              <a:lnSpc>
                <a:spcPct val="130000"/>
              </a:lnSpc>
              <a:spcBef>
                <a:spcPts val="1000"/>
              </a:spcBef>
              <a:buFont typeface="Calibri,Sans-Serif"/>
              <a:buChar char="•"/>
            </a:pPr>
            <a:endParaRPr lang="en-US" sz="1200">
              <a:solidFill>
                <a:srgbClr val="6E6E6E"/>
              </a:solidFill>
              <a:latin typeface="Arial"/>
              <a:ea typeface="Calibri"/>
              <a:cs typeface="Arial"/>
            </a:endParaRPr>
          </a:p>
          <a:p>
            <a:pPr marL="566420" lvl="2" indent="-182245">
              <a:lnSpc>
                <a:spcPct val="130000"/>
              </a:lnSpc>
              <a:spcBef>
                <a:spcPts val="1000"/>
              </a:spcBef>
              <a:buFont typeface="Calibri,Sans-Serif"/>
              <a:buChar char="•"/>
            </a:pPr>
            <a:endParaRPr lang="en-US" sz="1200">
              <a:solidFill>
                <a:srgbClr val="6E6E6E"/>
              </a:solidFill>
              <a:latin typeface="Arial"/>
              <a:ea typeface="Calibri"/>
              <a:cs typeface="Arial"/>
            </a:endParaRPr>
          </a:p>
          <a:p>
            <a:pPr marL="566420" lvl="2" indent="-182245">
              <a:lnSpc>
                <a:spcPct val="130000"/>
              </a:lnSpc>
              <a:spcBef>
                <a:spcPts val="1000"/>
              </a:spcBef>
              <a:buFont typeface="Calibri,Sans-Serif"/>
              <a:buChar char="•"/>
            </a:pPr>
            <a:endParaRPr lang="en-US" sz="1200">
              <a:solidFill>
                <a:srgbClr val="6E6E6E"/>
              </a:solidFill>
              <a:latin typeface="Arial"/>
              <a:ea typeface="Calibri"/>
              <a:cs typeface="Arial"/>
            </a:endParaRPr>
          </a:p>
        </p:txBody>
      </p:sp>
      <p:cxnSp>
        <p:nvCxnSpPr>
          <p:cNvPr id="9" name="Straight Arrow Connector 8">
            <a:extLst>
              <a:ext uri="{FF2B5EF4-FFF2-40B4-BE49-F238E27FC236}">
                <a16:creationId xmlns:a16="http://schemas.microsoft.com/office/drawing/2014/main" id="{5198DC48-BEF2-B7EB-A709-E36856A1AED5}"/>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480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777-2493-4A8F-B035-070335565550}"/>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Tips/Tricks</a:t>
            </a:r>
            <a:endParaRPr lang="en-US"/>
          </a:p>
        </p:txBody>
      </p:sp>
      <p:sp>
        <p:nvSpPr>
          <p:cNvPr id="5" name="TextBox 4">
            <a:extLst>
              <a:ext uri="{FF2B5EF4-FFF2-40B4-BE49-F238E27FC236}">
                <a16:creationId xmlns:a16="http://schemas.microsoft.com/office/drawing/2014/main" id="{0F765E46-8D27-43EF-BD67-E3DCD0757957}"/>
              </a:ext>
            </a:extLst>
          </p:cNvPr>
          <p:cNvSpPr txBox="1"/>
          <p:nvPr/>
        </p:nvSpPr>
        <p:spPr>
          <a:xfrm>
            <a:off x="667612" y="1318667"/>
            <a:ext cx="5673361" cy="4783361"/>
          </a:xfrm>
          <a:prstGeom prst="rect">
            <a:avLst/>
          </a:prstGeom>
          <a:noFill/>
        </p:spPr>
        <p:txBody>
          <a:bodyPr wrap="square" lIns="91440" tIns="45720" rIns="91440" bIns="45720" anchor="t">
            <a:spAutoFit/>
          </a:bodyPr>
          <a:lstStyle/>
          <a:p>
            <a:pPr>
              <a:lnSpc>
                <a:spcPct val="150000"/>
              </a:lnSpc>
              <a:spcBef>
                <a:spcPts val="1000"/>
              </a:spcBef>
            </a:pPr>
            <a:r>
              <a:rPr lang="en-US" sz="1700" b="1">
                <a:latin typeface="Arial"/>
                <a:ea typeface="Calibri"/>
                <a:cs typeface="Arial"/>
              </a:rPr>
              <a:t>Updating Login Instructions</a:t>
            </a:r>
          </a:p>
          <a:p>
            <a:pPr>
              <a:lnSpc>
                <a:spcPct val="150000"/>
              </a:lnSpc>
              <a:spcBef>
                <a:spcPts val="1000"/>
              </a:spcBef>
            </a:pPr>
            <a:r>
              <a:rPr lang="en-US" sz="1400">
                <a:solidFill>
                  <a:srgbClr val="6E6E6E"/>
                </a:solidFill>
                <a:latin typeface="Arial"/>
                <a:ea typeface="+mn-lt"/>
                <a:cs typeface="Arial"/>
              </a:rPr>
              <a:t>• You can alter your login landing page by adding login instruction language above your Username and Password for learners to see! This is a great location to place Learner Support information in case if they need login help. Relias Administrators can navigate to their Site Settings page and can update the login instructions from there. You</a:t>
            </a:r>
            <a:r>
              <a:rPr lang="en-US" sz="1400">
                <a:solidFill>
                  <a:srgbClr val="6E6E6E"/>
                </a:solidFill>
                <a:latin typeface="Arial"/>
                <a:cs typeface="Arial"/>
              </a:rPr>
              <a:t> can use page breaks using HTML code!! Feel free to utilize the login instructions below for your own Relias Portal!</a:t>
            </a:r>
          </a:p>
          <a:p>
            <a:pPr>
              <a:lnSpc>
                <a:spcPct val="150000"/>
              </a:lnSpc>
              <a:spcBef>
                <a:spcPts val="1000"/>
              </a:spcBef>
            </a:pPr>
            <a:endParaRPr lang="en-US" sz="1400">
              <a:solidFill>
                <a:srgbClr val="6E6E6E"/>
              </a:solidFill>
              <a:latin typeface="Arial"/>
              <a:ea typeface="+mn-lt"/>
              <a:cs typeface="Arial"/>
            </a:endParaRPr>
          </a:p>
          <a:p>
            <a:pPr>
              <a:lnSpc>
                <a:spcPct val="150000"/>
              </a:lnSpc>
              <a:spcBef>
                <a:spcPts val="1000"/>
              </a:spcBef>
            </a:pPr>
            <a:endParaRPr lang="en-US" sz="1400">
              <a:solidFill>
                <a:srgbClr val="6E6E6E"/>
              </a:solidFill>
              <a:latin typeface="Arial"/>
              <a:ea typeface="Calibri"/>
              <a:cs typeface="Arial"/>
            </a:endParaRPr>
          </a:p>
          <a:p>
            <a:pPr marL="90805" indent="-90805">
              <a:lnSpc>
                <a:spcPct val="150000"/>
              </a:lnSpc>
              <a:spcBef>
                <a:spcPts val="1000"/>
              </a:spcBef>
              <a:buFont typeface="Calibri,Sans-Serif"/>
              <a:buChar char="•"/>
            </a:pPr>
            <a:endParaRPr lang="en-US" sz="1400">
              <a:solidFill>
                <a:srgbClr val="6E6E6E"/>
              </a:solidFill>
              <a:latin typeface="Arial"/>
              <a:ea typeface="+mn-lt"/>
              <a:cs typeface="Arial"/>
            </a:endParaRPr>
          </a:p>
          <a:p>
            <a:pPr marL="285750" indent="-285750">
              <a:buFont typeface="Arial"/>
              <a:buChar char="•"/>
            </a:pPr>
            <a:endParaRPr lang="en-US">
              <a:ea typeface="+mn-lt"/>
              <a:cs typeface="+mn-lt"/>
            </a:endParaRPr>
          </a:p>
          <a:p>
            <a:pPr marL="285750" indent="-285750">
              <a:buFont typeface="Arial"/>
              <a:buChar char="•"/>
            </a:pPr>
            <a:endParaRPr lang="en-US">
              <a:ea typeface="+mn-lt"/>
              <a:cs typeface="+mn-lt"/>
            </a:endParaRPr>
          </a:p>
        </p:txBody>
      </p:sp>
      <p:cxnSp>
        <p:nvCxnSpPr>
          <p:cNvPr id="9" name="Straight Arrow Connector 8">
            <a:extLst>
              <a:ext uri="{FF2B5EF4-FFF2-40B4-BE49-F238E27FC236}">
                <a16:creationId xmlns:a16="http://schemas.microsoft.com/office/drawing/2014/main" id="{5198DC48-BEF2-B7EB-A709-E36856A1AED5}"/>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computer&#10;&#10;Description automatically generated">
            <a:extLst>
              <a:ext uri="{FF2B5EF4-FFF2-40B4-BE49-F238E27FC236}">
                <a16:creationId xmlns:a16="http://schemas.microsoft.com/office/drawing/2014/main" id="{7906361A-C94E-17AA-4BF2-D25B0CB25F97}"/>
              </a:ext>
            </a:extLst>
          </p:cNvPr>
          <p:cNvPicPr>
            <a:picLocks noChangeAspect="1"/>
          </p:cNvPicPr>
          <p:nvPr/>
        </p:nvPicPr>
        <p:blipFill>
          <a:blip r:embed="rId2"/>
          <a:stretch>
            <a:fillRect/>
          </a:stretch>
        </p:blipFill>
        <p:spPr>
          <a:xfrm>
            <a:off x="6515565" y="2055829"/>
            <a:ext cx="5426927" cy="1824044"/>
          </a:xfrm>
          <a:prstGeom prst="rect">
            <a:avLst/>
          </a:prstGeom>
        </p:spPr>
      </p:pic>
      <p:sp>
        <p:nvSpPr>
          <p:cNvPr id="6" name="TextBox 5">
            <a:extLst>
              <a:ext uri="{FF2B5EF4-FFF2-40B4-BE49-F238E27FC236}">
                <a16:creationId xmlns:a16="http://schemas.microsoft.com/office/drawing/2014/main" id="{C746C173-59D9-5599-6AA3-2801F74EA69B}"/>
              </a:ext>
            </a:extLst>
          </p:cNvPr>
          <p:cNvSpPr txBox="1"/>
          <p:nvPr/>
        </p:nvSpPr>
        <p:spPr>
          <a:xfrm>
            <a:off x="685800" y="4276724"/>
            <a:ext cx="1102995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Before clicking on "Help" ... navigate to the link below to watch a video to learn how you can reset your password yourself if you need to:  https://youtu.be/OqlKGODJaR4. &lt;</a:t>
            </a:r>
            <a:r>
              <a:rPr lang="en-US" err="1">
                <a:ea typeface="Calibri"/>
                <a:cs typeface="Calibri"/>
              </a:rPr>
              <a:t>br</a:t>
            </a:r>
            <a:r>
              <a:rPr lang="en-US">
                <a:ea typeface="Calibri"/>
                <a:cs typeface="Calibri"/>
              </a:rPr>
              <a:t> /&gt;&lt;</a:t>
            </a:r>
            <a:r>
              <a:rPr lang="en-US" err="1">
                <a:ea typeface="Calibri"/>
                <a:cs typeface="Calibri"/>
              </a:rPr>
              <a:t>br</a:t>
            </a:r>
            <a:r>
              <a:rPr lang="en-US">
                <a:ea typeface="Calibri"/>
                <a:cs typeface="Calibri"/>
              </a:rPr>
              <a:t> /&gt; You also have access to Relias Learner Support which is available to you from Monday-Friday from 8AM-8PM EST! Visit the below link for contact options/information &lt;</a:t>
            </a:r>
            <a:r>
              <a:rPr lang="en-US" err="1">
                <a:ea typeface="Calibri"/>
                <a:cs typeface="Calibri"/>
              </a:rPr>
              <a:t>br</a:t>
            </a:r>
            <a:r>
              <a:rPr lang="en-US">
                <a:ea typeface="Calibri"/>
                <a:cs typeface="Calibri"/>
              </a:rPr>
              <a:t> /&gt;&lt;</a:t>
            </a:r>
            <a:r>
              <a:rPr lang="en-US" err="1">
                <a:ea typeface="Calibri"/>
                <a:cs typeface="Calibri"/>
              </a:rPr>
              <a:t>br</a:t>
            </a:r>
            <a:r>
              <a:rPr lang="en-US">
                <a:ea typeface="Calibri"/>
                <a:cs typeface="Calibri"/>
              </a:rPr>
              <a:t> /&gt; https://connect.relias.com/s/learner-page/aA13w000000k9xdCAA/paid-learner-support-page-for-arizona-association-of-health-plans-inc</a:t>
            </a:r>
            <a:endParaRPr lang="en-US"/>
          </a:p>
        </p:txBody>
      </p:sp>
    </p:spTree>
    <p:extLst>
      <p:ext uri="{BB962C8B-B14F-4D97-AF65-F5344CB8AC3E}">
        <p14:creationId xmlns:p14="http://schemas.microsoft.com/office/powerpoint/2010/main" val="170511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777-2493-4A8F-B035-070335565550}"/>
              </a:ext>
            </a:extLst>
          </p:cNvPr>
          <p:cNvSpPr>
            <a:spLocks noGrp="1"/>
          </p:cNvSpPr>
          <p:nvPr>
            <p:ph type="title" idx="4294967295"/>
          </p:nvPr>
        </p:nvSpPr>
        <p:spPr>
          <a:xfrm>
            <a:off x="642164" y="30881"/>
            <a:ext cx="11407697" cy="1306978"/>
          </a:xfrm>
        </p:spPr>
        <p:txBody>
          <a:bodyPr>
            <a:normAutofit/>
          </a:bodyPr>
          <a:lstStyle/>
          <a:p>
            <a:r>
              <a:rPr lang="en-US">
                <a:solidFill>
                  <a:srgbClr val="404040"/>
                </a:solidFill>
                <a:latin typeface="Calibri Light"/>
                <a:cs typeface="Calibri Light"/>
              </a:rPr>
              <a:t>Relias Administrative Mastery Program (RAMP)</a:t>
            </a:r>
            <a:endParaRPr lang="en-US"/>
          </a:p>
        </p:txBody>
      </p:sp>
      <p:sp>
        <p:nvSpPr>
          <p:cNvPr id="5" name="TextBox 4">
            <a:extLst>
              <a:ext uri="{FF2B5EF4-FFF2-40B4-BE49-F238E27FC236}">
                <a16:creationId xmlns:a16="http://schemas.microsoft.com/office/drawing/2014/main" id="{0F765E46-8D27-43EF-BD67-E3DCD0757957}"/>
              </a:ext>
            </a:extLst>
          </p:cNvPr>
          <p:cNvSpPr txBox="1"/>
          <p:nvPr/>
        </p:nvSpPr>
        <p:spPr>
          <a:xfrm>
            <a:off x="639390" y="1780893"/>
            <a:ext cx="6531387" cy="4247317"/>
          </a:xfrm>
          <a:prstGeom prst="rect">
            <a:avLst/>
          </a:prstGeom>
          <a:noFill/>
        </p:spPr>
        <p:txBody>
          <a:bodyPr wrap="square" lIns="91440" tIns="45720" rIns="91440" bIns="45720" anchor="t">
            <a:spAutoFit/>
          </a:bodyPr>
          <a:lstStyle/>
          <a:p>
            <a:pPr marL="285750" indent="-285750">
              <a:buFont typeface="Arial"/>
              <a:buChar char="•"/>
            </a:pPr>
            <a:r>
              <a:rPr lang="en-US">
                <a:ea typeface="+mn-lt"/>
                <a:cs typeface="+mn-lt"/>
              </a:rPr>
              <a:t>RAMP is a training plan program for Relias Administrators that covers site and overview, user management, hierarchy, courses, training plans, and reporting in the Relias Platform that is available in your training plan list for Relias Administrators to self-enroll into!</a:t>
            </a:r>
            <a:endParaRPr lang="en-US"/>
          </a:p>
          <a:p>
            <a:pPr marL="285750" indent="-285750">
              <a:buFont typeface="Arial"/>
              <a:buChar char="•"/>
            </a:pPr>
            <a:endParaRPr lang="en-US">
              <a:ea typeface="+mn-lt"/>
              <a:cs typeface="+mn-lt"/>
            </a:endParaRPr>
          </a:p>
          <a:p>
            <a:pPr marL="285750" indent="-285750">
              <a:buFont typeface="Arial"/>
              <a:buChar char="•"/>
            </a:pPr>
            <a:r>
              <a:rPr lang="en-US">
                <a:ea typeface="+mn-lt"/>
                <a:cs typeface="+mn-lt"/>
              </a:rPr>
              <a:t>Navigate to your Training Plan List from your Relias Administrator profile and search for "RAMP" if you would like to self-enroll. </a:t>
            </a:r>
          </a:p>
          <a:p>
            <a:endParaRPr lang="en-US">
              <a:ea typeface="+mn-lt"/>
              <a:cs typeface="+mn-lt"/>
            </a:endParaRPr>
          </a:p>
          <a:p>
            <a:pPr marL="285750" indent="-285750">
              <a:buFont typeface="Arial"/>
              <a:buChar char="•"/>
            </a:pPr>
            <a:r>
              <a:rPr lang="en-US">
                <a:ea typeface="+mn-lt"/>
                <a:cs typeface="+mn-lt"/>
              </a:rPr>
              <a:t>The courses will take between 30-90 minutes and include knowledge checks throughout to aid with knowledge retention.</a:t>
            </a:r>
          </a:p>
          <a:p>
            <a:endParaRPr lang="en-US">
              <a:ea typeface="+mn-lt"/>
              <a:cs typeface="+mn-lt"/>
            </a:endParaRPr>
          </a:p>
          <a:p>
            <a:pPr marL="285750" indent="-285750">
              <a:buFont typeface="Arial"/>
              <a:buChar char="•"/>
            </a:pPr>
            <a:r>
              <a:rPr lang="en-US">
                <a:ea typeface="+mn-lt"/>
                <a:cs typeface="+mn-lt"/>
              </a:rPr>
              <a:t>Become certified as a Relias Administrator upon completion!</a:t>
            </a:r>
          </a:p>
          <a:p>
            <a:pPr marL="285750" indent="-285750">
              <a:buFont typeface="Arial"/>
              <a:buChar char="•"/>
            </a:pPr>
            <a:endParaRPr lang="en-US">
              <a:ea typeface="+mn-lt"/>
              <a:cs typeface="+mn-lt"/>
            </a:endParaRPr>
          </a:p>
        </p:txBody>
      </p:sp>
      <p:cxnSp>
        <p:nvCxnSpPr>
          <p:cNvPr id="9" name="Straight Arrow Connector 8">
            <a:extLst>
              <a:ext uri="{FF2B5EF4-FFF2-40B4-BE49-F238E27FC236}">
                <a16:creationId xmlns:a16="http://schemas.microsoft.com/office/drawing/2014/main" id="{5198DC48-BEF2-B7EB-A709-E36856A1AED5}"/>
              </a:ext>
            </a:extLst>
          </p:cNvPr>
          <p:cNvCxnSpPr/>
          <p:nvPr/>
        </p:nvCxnSpPr>
        <p:spPr>
          <a:xfrm flipV="1">
            <a:off x="884349" y="1417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7" descr="Logo, company name&#10;&#10;Description automatically generated">
            <a:extLst>
              <a:ext uri="{FF2B5EF4-FFF2-40B4-BE49-F238E27FC236}">
                <a16:creationId xmlns:a16="http://schemas.microsoft.com/office/drawing/2014/main" id="{2FC100BF-A14E-E55B-B57E-244B257E722F}"/>
              </a:ext>
            </a:extLst>
          </p:cNvPr>
          <p:cNvPicPr>
            <a:picLocks noChangeAspect="1"/>
          </p:cNvPicPr>
          <p:nvPr/>
        </p:nvPicPr>
        <p:blipFill>
          <a:blip r:embed="rId2"/>
          <a:stretch>
            <a:fillRect/>
          </a:stretch>
        </p:blipFill>
        <p:spPr>
          <a:xfrm>
            <a:off x="7449336" y="2411067"/>
            <a:ext cx="2112904" cy="2684976"/>
          </a:xfrm>
          <a:prstGeom prst="rect">
            <a:avLst/>
          </a:prstGeom>
        </p:spPr>
      </p:pic>
    </p:spTree>
    <p:extLst>
      <p:ext uri="{BB962C8B-B14F-4D97-AF65-F5344CB8AC3E}">
        <p14:creationId xmlns:p14="http://schemas.microsoft.com/office/powerpoint/2010/main" val="2508023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5E1AE51-D6BA-3440-36EB-F452E87EAEDA}"/>
              </a:ext>
            </a:extLst>
          </p:cNvPr>
          <p:cNvSpPr txBox="1"/>
          <p:nvPr/>
        </p:nvSpPr>
        <p:spPr>
          <a:xfrm>
            <a:off x="5350620" y="5067"/>
            <a:ext cx="5004268" cy="960536"/>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4800" spc="-50">
                <a:solidFill>
                  <a:schemeClr val="tx1">
                    <a:lumMod val="75000"/>
                    <a:lumOff val="25000"/>
                  </a:schemeClr>
                </a:solidFill>
                <a:latin typeface="+mj-lt"/>
                <a:ea typeface="+mj-ea"/>
                <a:cs typeface="+mj-cs"/>
              </a:rPr>
              <a:t>AGENDA </a:t>
            </a:r>
          </a:p>
        </p:txBody>
      </p:sp>
      <p:cxnSp>
        <p:nvCxnSpPr>
          <p:cNvPr id="110" name="Straight Connector 109">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4" name="Rectangle 113">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1" name="Content Placeholder 2">
            <a:extLst>
              <a:ext uri="{FF2B5EF4-FFF2-40B4-BE49-F238E27FC236}">
                <a16:creationId xmlns:a16="http://schemas.microsoft.com/office/drawing/2014/main" id="{99B760A2-3FD9-4DAC-863B-E8CABE6B5831}"/>
              </a:ext>
            </a:extLst>
          </p:cNvPr>
          <p:cNvGraphicFramePr>
            <a:graphicFrameLocks/>
          </p:cNvGraphicFramePr>
          <p:nvPr>
            <p:extLst>
              <p:ext uri="{D42A27DB-BD31-4B8C-83A1-F6EECF244321}">
                <p14:modId xmlns:p14="http://schemas.microsoft.com/office/powerpoint/2010/main" val="2629473141"/>
              </p:ext>
            </p:extLst>
          </p:nvPr>
        </p:nvGraphicFramePr>
        <p:xfrm>
          <a:off x="5350620" y="982915"/>
          <a:ext cx="6526902" cy="5298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31" name="Picture 530" descr="Fireworks in the sky&#10;&#10;Description automatically generated">
            <a:extLst>
              <a:ext uri="{FF2B5EF4-FFF2-40B4-BE49-F238E27FC236}">
                <a16:creationId xmlns:a16="http://schemas.microsoft.com/office/drawing/2014/main" id="{85762EE1-6160-818D-FCE9-8F9AF869156E}"/>
              </a:ext>
            </a:extLst>
          </p:cNvPr>
          <p:cNvPicPr>
            <a:picLocks noChangeAspect="1"/>
          </p:cNvPicPr>
          <p:nvPr/>
        </p:nvPicPr>
        <p:blipFill>
          <a:blip r:embed="rId8"/>
          <a:stretch>
            <a:fillRect/>
          </a:stretch>
        </p:blipFill>
        <p:spPr>
          <a:xfrm>
            <a:off x="633874" y="1320135"/>
            <a:ext cx="4164575" cy="4205441"/>
          </a:xfrm>
          <a:prstGeom prst="rect">
            <a:avLst/>
          </a:prstGeom>
        </p:spPr>
      </p:pic>
    </p:spTree>
    <p:extLst>
      <p:ext uri="{BB962C8B-B14F-4D97-AF65-F5344CB8AC3E}">
        <p14:creationId xmlns:p14="http://schemas.microsoft.com/office/powerpoint/2010/main" val="1680462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4777-2493-4A8F-B035-070335565550}"/>
              </a:ext>
            </a:extLst>
          </p:cNvPr>
          <p:cNvSpPr>
            <a:spLocks noGrp="1"/>
          </p:cNvSpPr>
          <p:nvPr>
            <p:ph type="title" idx="4294967295"/>
          </p:nvPr>
        </p:nvSpPr>
        <p:spPr>
          <a:xfrm>
            <a:off x="670043" y="476930"/>
            <a:ext cx="10515600" cy="1325563"/>
          </a:xfrm>
        </p:spPr>
        <p:txBody>
          <a:bodyPr>
            <a:normAutofit/>
          </a:bodyPr>
          <a:lstStyle/>
          <a:p>
            <a:r>
              <a:rPr lang="en-US">
                <a:solidFill>
                  <a:srgbClr val="404040"/>
                </a:solidFill>
                <a:latin typeface="Calibri Light"/>
                <a:cs typeface="Calibri Light"/>
              </a:rPr>
              <a:t>Relias Office Hours</a:t>
            </a:r>
            <a:endParaRPr lang="en-US"/>
          </a:p>
          <a:p>
            <a:endParaRPr lang="en-US" b="1">
              <a:solidFill>
                <a:schemeClr val="tx2"/>
              </a:solidFill>
              <a:ea typeface="Calibri Light"/>
              <a:cs typeface="Calibri Light"/>
            </a:endParaRPr>
          </a:p>
        </p:txBody>
      </p:sp>
      <p:sp>
        <p:nvSpPr>
          <p:cNvPr id="5" name="TextBox 4">
            <a:extLst>
              <a:ext uri="{FF2B5EF4-FFF2-40B4-BE49-F238E27FC236}">
                <a16:creationId xmlns:a16="http://schemas.microsoft.com/office/drawing/2014/main" id="{0F765E46-8D27-43EF-BD67-E3DCD0757957}"/>
              </a:ext>
            </a:extLst>
          </p:cNvPr>
          <p:cNvSpPr txBox="1"/>
          <p:nvPr/>
        </p:nvSpPr>
        <p:spPr>
          <a:xfrm>
            <a:off x="667497" y="1208417"/>
            <a:ext cx="5360510" cy="3416320"/>
          </a:xfrm>
          <a:prstGeom prst="rect">
            <a:avLst/>
          </a:prstGeom>
          <a:noFill/>
        </p:spPr>
        <p:txBody>
          <a:bodyPr wrap="square" lIns="91440" tIns="45720" rIns="91440" bIns="45720" anchor="t">
            <a:spAutoFit/>
          </a:bodyPr>
          <a:lstStyle/>
          <a:p>
            <a:r>
              <a:rPr lang="en-US">
                <a:ea typeface="+mn-lt"/>
                <a:cs typeface="+mn-lt"/>
              </a:rPr>
              <a:t>Have questions or new to your role? Relias CSM, Relias Connect, &amp; Relias Support by your side!</a:t>
            </a:r>
          </a:p>
          <a:p>
            <a:endParaRPr lang="en-US">
              <a:ea typeface="+mn-lt"/>
              <a:cs typeface="+mn-lt"/>
            </a:endParaRPr>
          </a:p>
          <a:p>
            <a:r>
              <a:rPr lang="en-US" b="1">
                <a:ea typeface="+mn-lt"/>
                <a:cs typeface="+mn-lt"/>
              </a:rPr>
              <a:t>Enterprise Client Success Manager</a:t>
            </a:r>
            <a:endParaRPr lang="en-US">
              <a:ea typeface="+mn-lt"/>
              <a:cs typeface="+mn-lt"/>
            </a:endParaRPr>
          </a:p>
          <a:p>
            <a:r>
              <a:rPr lang="en-US">
                <a:ea typeface="+mn-lt"/>
                <a:cs typeface="+mn-lt"/>
              </a:rPr>
              <a:t>Joe </a:t>
            </a:r>
            <a:r>
              <a:rPr lang="en-US" err="1">
                <a:ea typeface="+mn-lt"/>
                <a:cs typeface="+mn-lt"/>
              </a:rPr>
              <a:t>Chemali</a:t>
            </a:r>
            <a:endParaRPr lang="en-US">
              <a:ea typeface="+mn-lt"/>
              <a:cs typeface="+mn-lt"/>
            </a:endParaRPr>
          </a:p>
          <a:p>
            <a:r>
              <a:rPr lang="en-US">
                <a:ea typeface="+mn-lt"/>
                <a:cs typeface="+mn-lt"/>
                <a:hlinkClick r:id="rId2"/>
              </a:rPr>
              <a:t>jchemali@relias.com</a:t>
            </a:r>
            <a:endParaRPr lang="en-US">
              <a:ea typeface="+mn-lt"/>
              <a:cs typeface="+mn-lt"/>
            </a:endParaRPr>
          </a:p>
          <a:p>
            <a:endParaRPr lang="en-US">
              <a:ea typeface="+mn-lt"/>
              <a:cs typeface="+mn-lt"/>
            </a:endParaRPr>
          </a:p>
          <a:p>
            <a:r>
              <a:rPr lang="en-US" b="1">
                <a:ea typeface="+mn-lt"/>
                <a:cs typeface="+mn-lt"/>
              </a:rPr>
              <a:t>Relias Technical Support</a:t>
            </a:r>
            <a:endParaRPr lang="en-US">
              <a:ea typeface="+mn-lt"/>
              <a:cs typeface="+mn-lt"/>
            </a:endParaRPr>
          </a:p>
          <a:p>
            <a:r>
              <a:rPr lang="en-US">
                <a:ea typeface="+mn-lt"/>
                <a:cs typeface="+mn-lt"/>
              </a:rPr>
              <a:t>1-800-381-2321</a:t>
            </a:r>
          </a:p>
          <a:p>
            <a:r>
              <a:rPr lang="en-US">
                <a:ea typeface="+mn-lt"/>
                <a:cs typeface="+mn-lt"/>
              </a:rPr>
              <a:t>Hours of Operation: Mon – Fri (8 AM - 8 PM EST)</a:t>
            </a:r>
          </a:p>
          <a:p>
            <a:endParaRPr lang="en-US">
              <a:ea typeface="+mn-lt"/>
              <a:cs typeface="+mn-lt"/>
            </a:endParaRPr>
          </a:p>
          <a:p>
            <a:r>
              <a:rPr lang="en-US" b="1">
                <a:ea typeface="+mn-lt"/>
                <a:cs typeface="+mn-lt"/>
                <a:hlinkClick r:id="rId3"/>
              </a:rPr>
              <a:t>Relias Connect</a:t>
            </a:r>
          </a:p>
        </p:txBody>
      </p:sp>
      <p:pic>
        <p:nvPicPr>
          <p:cNvPr id="6" name="Picture 7">
            <a:extLst>
              <a:ext uri="{FF2B5EF4-FFF2-40B4-BE49-F238E27FC236}">
                <a16:creationId xmlns:a16="http://schemas.microsoft.com/office/drawing/2014/main" id="{AA1D4FCE-4B30-F379-0C3E-A70D38435275}"/>
              </a:ext>
            </a:extLst>
          </p:cNvPr>
          <p:cNvPicPr>
            <a:picLocks noChangeAspect="1"/>
          </p:cNvPicPr>
          <p:nvPr/>
        </p:nvPicPr>
        <p:blipFill>
          <a:blip r:embed="rId4"/>
          <a:stretch>
            <a:fillRect/>
          </a:stretch>
        </p:blipFill>
        <p:spPr>
          <a:xfrm>
            <a:off x="7225047" y="1976521"/>
            <a:ext cx="2743200" cy="3377184"/>
          </a:xfrm>
          <a:prstGeom prst="rect">
            <a:avLst/>
          </a:prstGeom>
        </p:spPr>
      </p:pic>
      <p:cxnSp>
        <p:nvCxnSpPr>
          <p:cNvPr id="9" name="Straight Arrow Connector 8">
            <a:extLst>
              <a:ext uri="{FF2B5EF4-FFF2-40B4-BE49-F238E27FC236}">
                <a16:creationId xmlns:a16="http://schemas.microsoft.com/office/drawing/2014/main" id="{5198DC48-BEF2-B7EB-A709-E36856A1AED5}"/>
              </a:ext>
            </a:extLst>
          </p:cNvPr>
          <p:cNvCxnSpPr/>
          <p:nvPr/>
        </p:nvCxnSpPr>
        <p:spPr>
          <a:xfrm flipV="1">
            <a:off x="875056" y="1120385"/>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C916EA5-FFE3-DA5D-E1F7-1D04937F7B3F}"/>
              </a:ext>
            </a:extLst>
          </p:cNvPr>
          <p:cNvSpPr txBox="1"/>
          <p:nvPr/>
        </p:nvSpPr>
        <p:spPr>
          <a:xfrm>
            <a:off x="669072" y="4757853"/>
            <a:ext cx="1085385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cs typeface="Calibri"/>
              </a:rPr>
              <a:t>AzAHP</a:t>
            </a:r>
            <a:r>
              <a:rPr lang="en-US" b="1">
                <a:cs typeface="Calibri"/>
              </a:rPr>
              <a:t> Learner Support</a:t>
            </a:r>
            <a:endParaRPr lang="en-US">
              <a:cs typeface="Calibri"/>
            </a:endParaRPr>
          </a:p>
          <a:p>
            <a:r>
              <a:rPr lang="en-US">
                <a:cs typeface="Calibri"/>
              </a:rPr>
              <a:t>1-833-224-4008</a:t>
            </a:r>
          </a:p>
          <a:p>
            <a:r>
              <a:rPr lang="en-US">
                <a:cs typeface="Calibri"/>
              </a:rPr>
              <a:t>Hours of Operation: Mon – Fri (8 AM - 8 PM EST)</a:t>
            </a:r>
          </a:p>
          <a:p>
            <a:r>
              <a:rPr lang="en-US">
                <a:cs typeface="Calibri"/>
              </a:rPr>
              <a:t>Link to Resource:  </a:t>
            </a:r>
            <a:r>
              <a:rPr lang="en-US">
                <a:cs typeface="Calibri"/>
                <a:hlinkClick r:id="rId5"/>
              </a:rPr>
              <a:t>https://connect.relias.com/s/learner-page/aA13w000000k9xdCAA/paid-learner-support-page-for-arizona-association-of-health-plans-inc</a:t>
            </a:r>
            <a:endParaRPr lang="en-US">
              <a:cs typeface="Calibri" panose="020F0502020204030204"/>
            </a:endParaRPr>
          </a:p>
        </p:txBody>
      </p:sp>
    </p:spTree>
    <p:extLst>
      <p:ext uri="{BB962C8B-B14F-4D97-AF65-F5344CB8AC3E}">
        <p14:creationId xmlns:p14="http://schemas.microsoft.com/office/powerpoint/2010/main" val="2233030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 picture containing light, dark, laser&#10;&#10;Description automatically generated">
            <a:extLst>
              <a:ext uri="{FF2B5EF4-FFF2-40B4-BE49-F238E27FC236}">
                <a16:creationId xmlns:a16="http://schemas.microsoft.com/office/drawing/2014/main" id="{868D23F4-E6D8-E86D-C1A4-543A3D3AA19D}"/>
              </a:ext>
            </a:extLst>
          </p:cNvPr>
          <p:cNvPicPr>
            <a:picLocks noChangeAspect="1"/>
          </p:cNvPicPr>
          <p:nvPr/>
        </p:nvPicPr>
        <p:blipFill rotWithShape="1">
          <a:blip r:embed="rId2"/>
          <a:srcRect l="16684" r="16637" b="-1"/>
          <a:stretch/>
        </p:blipFill>
        <p:spPr>
          <a:xfrm>
            <a:off x="0" y="-29519"/>
            <a:ext cx="6038924" cy="6934386"/>
          </a:xfrm>
          <a:prstGeom prst="rect">
            <a:avLst/>
          </a:prstGeom>
        </p:spPr>
      </p:pic>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6378925" y="2458733"/>
            <a:ext cx="3398524" cy="732167"/>
          </a:xfrm>
        </p:spPr>
        <p:txBody>
          <a:bodyPr vert="horz" lIns="91440" tIns="45720" rIns="91440" bIns="45720" rtlCol="0" anchor="b">
            <a:normAutofit fontScale="90000"/>
          </a:bodyPr>
          <a:lstStyle/>
          <a:p>
            <a:pPr defTabSz="914400"/>
            <a:r>
              <a:rPr lang="en-US" sz="5000" spc="-50">
                <a:solidFill>
                  <a:schemeClr val="tx1"/>
                </a:solidFill>
                <a:latin typeface="+mn-lt"/>
              </a:rPr>
              <a:t>BRAIN BITES</a:t>
            </a:r>
            <a:endParaRPr lang="en-US">
              <a:solidFill>
                <a:schemeClr val="tx1"/>
              </a:solidFill>
              <a:latin typeface="+mn-lt"/>
            </a:endParaRPr>
          </a:p>
        </p:txBody>
      </p:sp>
      <p:sp>
        <p:nvSpPr>
          <p:cNvPr id="11" name="Content Placeholder 2">
            <a:extLst>
              <a:ext uri="{FF2B5EF4-FFF2-40B4-BE49-F238E27FC236}">
                <a16:creationId xmlns:a16="http://schemas.microsoft.com/office/drawing/2014/main" id="{C19E1963-6E8E-CE74-3C49-0F1FCD20623E}"/>
              </a:ext>
            </a:extLst>
          </p:cNvPr>
          <p:cNvSpPr>
            <a:spLocks noGrp="1"/>
          </p:cNvSpPr>
          <p:nvPr>
            <p:ph idx="1"/>
          </p:nvPr>
        </p:nvSpPr>
        <p:spPr>
          <a:xfrm>
            <a:off x="7159699" y="3103418"/>
            <a:ext cx="4829101" cy="952082"/>
          </a:xfrm>
        </p:spPr>
        <p:txBody>
          <a:bodyPr vert="horz" lIns="91440" tIns="45720" rIns="91440" bIns="45720" rtlCol="0" anchor="t">
            <a:normAutofit fontScale="92500" lnSpcReduction="20000"/>
          </a:bodyPr>
          <a:lstStyle/>
          <a:p>
            <a:pPr marL="0" indent="0">
              <a:buNone/>
            </a:pPr>
            <a:r>
              <a:rPr lang="en-US" sz="5000" spc="200">
                <a:solidFill>
                  <a:schemeClr val="tx1"/>
                </a:solidFill>
                <a:latin typeface="+mj-lt"/>
                <a:cs typeface="Calibri Light"/>
              </a:rPr>
              <a:t>SMART Goals</a:t>
            </a:r>
            <a:endParaRPr lang="en-US">
              <a:solidFill>
                <a:schemeClr val="tx1"/>
              </a:solidFill>
            </a:endParaRPr>
          </a:p>
        </p:txBody>
      </p:sp>
      <p:sp>
        <p:nvSpPr>
          <p:cNvPr id="2" name="TextBox 1">
            <a:extLst>
              <a:ext uri="{FF2B5EF4-FFF2-40B4-BE49-F238E27FC236}">
                <a16:creationId xmlns:a16="http://schemas.microsoft.com/office/drawing/2014/main" id="{1BE5AB77-A472-B2C8-8B8B-E5355DBE0492}"/>
              </a:ext>
            </a:extLst>
          </p:cNvPr>
          <p:cNvSpPr txBox="1"/>
          <p:nvPr/>
        </p:nvSpPr>
        <p:spPr>
          <a:xfrm>
            <a:off x="7714344" y="3870834"/>
            <a:ext cx="4126210" cy="369332"/>
          </a:xfrm>
          <a:prstGeom prst="rect">
            <a:avLst/>
          </a:prstGeom>
          <a:noFill/>
        </p:spPr>
        <p:txBody>
          <a:bodyPr wrap="square" lIns="91440" tIns="45720" rIns="91440" bIns="45720" rtlCol="0" anchor="t">
            <a:spAutoFit/>
          </a:bodyPr>
          <a:lstStyle/>
          <a:p>
            <a:r>
              <a:rPr lang="en-US" i="1"/>
              <a:t>Jodi Stone - AZ Center For Change</a:t>
            </a:r>
          </a:p>
        </p:txBody>
      </p:sp>
    </p:spTree>
    <p:extLst>
      <p:ext uri="{BB962C8B-B14F-4D97-AF65-F5344CB8AC3E}">
        <p14:creationId xmlns:p14="http://schemas.microsoft.com/office/powerpoint/2010/main" val="1047421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22563"/>
            <a:ext cx="9144000" cy="1886014"/>
          </a:xfrm>
        </p:spPr>
        <p:txBody>
          <a:bodyPr>
            <a:normAutofit fontScale="90000"/>
          </a:bodyPr>
          <a:lstStyle/>
          <a:p>
            <a:br>
              <a:rPr lang="en-US" sz="7200"/>
            </a:br>
            <a:br>
              <a:rPr lang="en-US" sz="7200"/>
            </a:br>
            <a:br>
              <a:rPr lang="en-US" sz="7200"/>
            </a:br>
            <a:br>
              <a:rPr lang="en-US" sz="7200"/>
            </a:br>
            <a:br>
              <a:rPr lang="en-US" sz="7200"/>
            </a:br>
            <a:br>
              <a:rPr lang="en-US" sz="7200"/>
            </a:br>
            <a:br>
              <a:rPr lang="en-US" sz="7200"/>
            </a:br>
            <a:br>
              <a:rPr lang="en-US" sz="7200"/>
            </a:br>
            <a:r>
              <a:rPr lang="en-US" sz="7200"/>
              <a:t>Targeted Goals and SMART Objectives to Impact Care</a:t>
            </a:r>
          </a:p>
        </p:txBody>
      </p:sp>
    </p:spTree>
    <p:extLst>
      <p:ext uri="{BB962C8B-B14F-4D97-AF65-F5344CB8AC3E}">
        <p14:creationId xmlns:p14="http://schemas.microsoft.com/office/powerpoint/2010/main" val="3743078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TRAINING OBJECTIVES</a:t>
            </a:r>
          </a:p>
        </p:txBody>
      </p:sp>
      <p:sp>
        <p:nvSpPr>
          <p:cNvPr id="3" name="Content Placeholder 2"/>
          <p:cNvSpPr>
            <a:spLocks noGrp="1"/>
          </p:cNvSpPr>
          <p:nvPr>
            <p:ph idx="1"/>
          </p:nvPr>
        </p:nvSpPr>
        <p:spPr>
          <a:xfrm>
            <a:off x="838200" y="1661633"/>
            <a:ext cx="10515600" cy="2544607"/>
          </a:xfrm>
        </p:spPr>
        <p:txBody>
          <a:bodyPr>
            <a:normAutofit/>
          </a:bodyPr>
          <a:lstStyle/>
          <a:p>
            <a:r>
              <a:rPr lang="en-US" sz="2400"/>
              <a:t>Identify how goal setting is an essential element of the Golden Thread.</a:t>
            </a:r>
          </a:p>
          <a:p>
            <a:r>
              <a:rPr lang="en-US" sz="2400"/>
              <a:t>Identify the concept of targeted goals.</a:t>
            </a:r>
          </a:p>
          <a:p>
            <a:r>
              <a:rPr lang="en-US" sz="2400"/>
              <a:t>Identify the importance of creating specific, measurable, achievable, relevant and time bound objectives.</a:t>
            </a:r>
          </a:p>
          <a:p>
            <a:r>
              <a:rPr lang="en-US" sz="2400"/>
              <a:t>Demonstrate examples of poorly written vs well written objectives.</a:t>
            </a:r>
          </a:p>
        </p:txBody>
      </p:sp>
    </p:spTree>
    <p:extLst>
      <p:ext uri="{BB962C8B-B14F-4D97-AF65-F5344CB8AC3E}">
        <p14:creationId xmlns:p14="http://schemas.microsoft.com/office/powerpoint/2010/main" val="3396689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640823"/>
            <a:ext cx="3419856" cy="5583148"/>
          </a:xfrm>
        </p:spPr>
        <p:txBody>
          <a:bodyPr anchor="ctr">
            <a:normAutofit/>
          </a:bodyPr>
          <a:lstStyle/>
          <a:p>
            <a:r>
              <a:rPr lang="en-US" sz="5400"/>
              <a:t>The Golden Thread</a:t>
            </a:r>
          </a:p>
        </p:txBody>
      </p:sp>
      <p:sp>
        <p:nvSpPr>
          <p:cNvPr id="1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C71E189-238B-1E25-9352-B1AEFCD906EA}"/>
              </a:ext>
            </a:extLst>
          </p:cNvPr>
          <p:cNvPicPr>
            <a:picLocks noChangeAspect="1"/>
          </p:cNvPicPr>
          <p:nvPr/>
        </p:nvPicPr>
        <p:blipFill>
          <a:blip r:embed="rId2"/>
          <a:stretch>
            <a:fillRect/>
          </a:stretch>
        </p:blipFill>
        <p:spPr>
          <a:xfrm>
            <a:off x="4654296" y="657271"/>
            <a:ext cx="6894576" cy="3860962"/>
          </a:xfrm>
          <a:prstGeom prst="rect">
            <a:avLst/>
          </a:prstGeom>
        </p:spPr>
      </p:pic>
      <p:sp>
        <p:nvSpPr>
          <p:cNvPr id="3" name="Content Placeholder 2"/>
          <p:cNvSpPr>
            <a:spLocks noGrp="1"/>
          </p:cNvSpPr>
          <p:nvPr>
            <p:ph idx="1"/>
          </p:nvPr>
        </p:nvSpPr>
        <p:spPr>
          <a:xfrm>
            <a:off x="4654296" y="4798577"/>
            <a:ext cx="6894576" cy="1428487"/>
          </a:xfrm>
        </p:spPr>
        <p:txBody>
          <a:bodyPr anchor="t">
            <a:normAutofit/>
          </a:bodyPr>
          <a:lstStyle/>
          <a:p>
            <a:pPr marL="0" indent="0">
              <a:buNone/>
            </a:pPr>
            <a:r>
              <a:rPr lang="en-US" sz="2200"/>
              <a:t>The first step in effective goal writing is ensuring that the reason for referral or client’s need(s) align(s) with the identified treating diagnosis and recommendations from the Clinical Assessment.</a:t>
            </a:r>
          </a:p>
          <a:p>
            <a:pPr marL="0" indent="0">
              <a:buNone/>
            </a:pPr>
            <a:endParaRPr lang="en-US" sz="2200"/>
          </a:p>
          <a:p>
            <a:pPr marL="0" indent="0">
              <a:buNone/>
            </a:pPr>
            <a:endParaRPr lang="en-US" sz="2200"/>
          </a:p>
        </p:txBody>
      </p:sp>
    </p:spTree>
    <p:extLst>
      <p:ext uri="{BB962C8B-B14F-4D97-AF65-F5344CB8AC3E}">
        <p14:creationId xmlns:p14="http://schemas.microsoft.com/office/powerpoint/2010/main" val="1514980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73770"/>
            <a:ext cx="3220329" cy="2027227"/>
          </a:xfrm>
        </p:spPr>
        <p:txBody>
          <a:bodyPr anchor="t">
            <a:normAutofit/>
          </a:bodyPr>
          <a:lstStyle/>
          <a:p>
            <a:r>
              <a:rPr lang="en-US" sz="5400">
                <a:solidFill>
                  <a:srgbClr val="FFFFFF"/>
                </a:solidFill>
              </a:rPr>
              <a:t>Treating to Target</a:t>
            </a:r>
          </a:p>
        </p:txBody>
      </p:sp>
      <p:sp>
        <p:nvSpPr>
          <p:cNvPr id="3" name="Content Placeholder 2"/>
          <p:cNvSpPr>
            <a:spLocks/>
          </p:cNvSpPr>
          <p:nvPr/>
        </p:nvSpPr>
        <p:spPr>
          <a:xfrm>
            <a:off x="5206805" y="1088890"/>
            <a:ext cx="6561523" cy="5211326"/>
          </a:xfrm>
          <a:prstGeom prst="rect">
            <a:avLst/>
          </a:prstGeom>
        </p:spPr>
        <p:txBody>
          <a:bodyPr>
            <a:normAutofit fontScale="85000" lnSpcReduction="20000"/>
          </a:bodyPr>
          <a:lstStyle/>
          <a:p>
            <a:pPr marL="0" marR="0" lvl="0" indent="0" algn="l" defTabSz="457200" rtl="0" eaLnBrk="1" fontAlgn="auto" latinLnBrk="0" hangingPunct="1">
              <a:lnSpc>
                <a:spcPct val="90000"/>
              </a:lnSpc>
              <a:spcBef>
                <a:spcPts val="0"/>
              </a:spcBef>
              <a:spcAft>
                <a:spcPts val="60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2400" b="1" i="0" u="sng" strike="noStrike" kern="1200" cap="none" spc="0" normalizeH="0" baseline="0" noProof="0">
                <a:ln>
                  <a:noFill/>
                </a:ln>
                <a:solidFill>
                  <a:prstClr val="black"/>
                </a:solidFill>
                <a:effectLst/>
                <a:uLnTx/>
                <a:uFillTx/>
                <a:latin typeface="Calibri" panose="020F0502020204030204"/>
                <a:ea typeface="+mn-ea"/>
                <a:cs typeface="+mn-cs"/>
              </a:rPr>
              <a:t> Treating to Target</a:t>
            </a:r>
          </a:p>
          <a:p>
            <a:pPr marL="285750" marR="0" lvl="0" indent="-28575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Develop a list of desired outcomes (</a:t>
            </a: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goals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285750" marR="0" lvl="0" indent="-28575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Triage the desired outcomes</a:t>
            </a:r>
          </a:p>
          <a:p>
            <a:pPr marL="342900" marR="0" lvl="0" indent="-3429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Limit the amount goals in each treatment plan</a:t>
            </a:r>
          </a:p>
          <a:p>
            <a:pPr marL="285750" marR="0" lvl="0" indent="-28575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Identify action steps to accomplish to accomplish desired outcomes (</a:t>
            </a: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objectives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285750" marR="0" lvl="0" indent="-28575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Once a goal is accomplished – add another- rinse and repeat.</a:t>
            </a:r>
          </a:p>
          <a:p>
            <a:pPr marL="0" marR="0" lvl="0" indent="0" algn="l" defTabSz="4572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2400" b="1" i="0" u="sng" strike="noStrike" kern="1200" cap="none" spc="0" normalizeH="0" baseline="0" noProof="0">
                <a:ln>
                  <a:noFill/>
                </a:ln>
                <a:solidFill>
                  <a:prstClr val="black"/>
                </a:solidFill>
                <a:effectLst/>
                <a:uLnTx/>
                <a:uFillTx/>
                <a:latin typeface="Calibri" panose="020F0502020204030204"/>
                <a:ea typeface="+mn-ea"/>
                <a:cs typeface="+mn-cs"/>
              </a:rPr>
              <a:t>Best Practices</a:t>
            </a:r>
          </a:p>
          <a:p>
            <a:pPr marL="342900" marR="0" lvl="0" indent="-3429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Helps focus and organize clients and families</a:t>
            </a:r>
          </a:p>
          <a:p>
            <a:pPr marL="342900" marR="0" lvl="0" indent="-3429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Creates reinforcement of success of client as well as the clinician</a:t>
            </a:r>
          </a:p>
          <a:p>
            <a:pPr marL="342900" marR="0" lvl="0" indent="-342900" algn="l" defTabSz="4572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Creates a space to evaluated effectives of a goal when necessary, without creating a disconnect with other desired outcomes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Target And Arrow Vector Icon Dartboard Shoot Business Aim And Target Focus  Symbol Stock Illustration Stock Illustration - Download Image Now - iStock">
            <a:extLst>
              <a:ext uri="{FF2B5EF4-FFF2-40B4-BE49-F238E27FC236}">
                <a16:creationId xmlns:a16="http://schemas.microsoft.com/office/drawing/2014/main" id="{A0A94871-DCF7-A7D3-0E46-528FCE387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714" y="3994778"/>
            <a:ext cx="27432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853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0936" y="640823"/>
            <a:ext cx="3419856" cy="5583148"/>
          </a:xfrm>
        </p:spPr>
        <p:txBody>
          <a:bodyPr vert="horz" lIns="91440" tIns="45720" rIns="91440" bIns="45720" rtlCol="0" anchor="ctr">
            <a:normAutofit/>
          </a:bodyPr>
          <a:lstStyle/>
          <a:p>
            <a:r>
              <a:rPr lang="en-US" sz="5400" b="1" kern="1200">
                <a:latin typeface="+mj-lt"/>
                <a:ea typeface="+mj-ea"/>
                <a:cs typeface="+mj-cs"/>
              </a:rPr>
              <a:t>Objectives</a:t>
            </a:r>
            <a:r>
              <a:rPr lang="en-US" sz="5400" kern="1200">
                <a:latin typeface="+mj-lt"/>
                <a:ea typeface="+mj-ea"/>
                <a:cs typeface="+mj-cs"/>
              </a:rPr>
              <a:t>:</a:t>
            </a:r>
          </a:p>
        </p:txBody>
      </p:sp>
      <p:sp>
        <p:nvSpPr>
          <p:cNvPr id="1043"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How to Create SMART Business Goals | Cultivate Advisors">
            <a:extLst>
              <a:ext uri="{FF2B5EF4-FFF2-40B4-BE49-F238E27FC236}">
                <a16:creationId xmlns:a16="http://schemas.microsoft.com/office/drawing/2014/main" id="{BE6DB788-A539-8A18-755E-040F80EB2E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6488" y="447447"/>
            <a:ext cx="6894576" cy="288101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66488" y="3328465"/>
            <a:ext cx="6894576" cy="2881018"/>
          </a:xfrm>
        </p:spPr>
        <p:txBody>
          <a:bodyPr vert="horz" lIns="91440" tIns="45720" rIns="91440" bIns="45720" rtlCol="0" anchor="t">
            <a:normAutofit fontScale="77500" lnSpcReduction="20000"/>
          </a:bodyPr>
          <a:lstStyle/>
          <a:p>
            <a:pPr marL="0" indent="0">
              <a:buNone/>
            </a:pPr>
            <a:r>
              <a:rPr lang="en-US" sz="2200" kern="1200">
                <a:latin typeface="+mn-lt"/>
                <a:ea typeface="+mn-ea"/>
                <a:cs typeface="+mn-cs"/>
              </a:rPr>
              <a:t>Once the desired outcome is identified, one creates action steps designed to move clients closer to achieving a goal. </a:t>
            </a:r>
          </a:p>
          <a:p>
            <a:r>
              <a:rPr lang="en-US" sz="2200" kern="1200">
                <a:latin typeface="+mn-lt"/>
                <a:ea typeface="+mn-ea"/>
                <a:cs typeface="+mn-cs"/>
              </a:rPr>
              <a:t>What specifically need to happen (step by step) for this outcome to be achieved? </a:t>
            </a:r>
          </a:p>
          <a:p>
            <a:r>
              <a:rPr lang="en-US" sz="2200" kern="1200">
                <a:latin typeface="+mn-lt"/>
                <a:ea typeface="+mn-ea"/>
                <a:cs typeface="+mn-cs"/>
              </a:rPr>
              <a:t>How will one know when </a:t>
            </a:r>
            <a:r>
              <a:rPr lang="en-US" sz="2200">
                <a:latin typeface="+mn-lt"/>
                <a:cs typeface="+mn-cs"/>
              </a:rPr>
              <a:t>the action step is met?</a:t>
            </a:r>
          </a:p>
          <a:p>
            <a:r>
              <a:rPr lang="en-US" sz="2200">
                <a:latin typeface="+mn-lt"/>
                <a:cs typeface="+mn-cs"/>
              </a:rPr>
              <a:t>Are these action steps something this individual can rise to emotionally, economically, physically and/or safely?</a:t>
            </a:r>
          </a:p>
          <a:p>
            <a:r>
              <a:rPr lang="en-US" sz="2200">
                <a:latin typeface="+mn-lt"/>
                <a:cs typeface="+mn-cs"/>
              </a:rPr>
              <a:t>Is this action step relevant to the treating diagnosis and recommendations for care?</a:t>
            </a:r>
          </a:p>
          <a:p>
            <a:r>
              <a:rPr lang="en-US" sz="2200">
                <a:latin typeface="+mn-lt"/>
                <a:cs typeface="+mn-cs"/>
              </a:rPr>
              <a:t>How long is a reasonable amount of time to achieve this action step? </a:t>
            </a:r>
          </a:p>
          <a:p>
            <a:pPr marL="0" indent="0">
              <a:buNone/>
            </a:pPr>
            <a:endParaRPr lang="en-US" sz="2200" kern="1200">
              <a:latin typeface="+mn-lt"/>
              <a:ea typeface="+mn-ea"/>
              <a:cs typeface="+mn-cs"/>
            </a:endParaRPr>
          </a:p>
        </p:txBody>
      </p:sp>
    </p:spTree>
    <p:extLst>
      <p:ext uri="{BB962C8B-B14F-4D97-AF65-F5344CB8AC3E}">
        <p14:creationId xmlns:p14="http://schemas.microsoft.com/office/powerpoint/2010/main" val="2975702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1299"/>
          </a:xfrm>
        </p:spPr>
        <p:txBody>
          <a:bodyPr/>
          <a:lstStyle/>
          <a:p>
            <a:r>
              <a:rPr lang="en-US"/>
              <a:t>Examples of </a:t>
            </a:r>
            <a:r>
              <a:rPr lang="en-US">
                <a:solidFill>
                  <a:srgbClr val="FF0000"/>
                </a:solidFill>
              </a:rPr>
              <a:t>Poorly</a:t>
            </a:r>
            <a:r>
              <a:rPr lang="en-US"/>
              <a:t> Written Objectives:</a:t>
            </a:r>
          </a:p>
        </p:txBody>
      </p:sp>
      <p:graphicFrame>
        <p:nvGraphicFramePr>
          <p:cNvPr id="4" name="Content Placeholder 3"/>
          <p:cNvGraphicFramePr>
            <a:graphicFrameLocks noGrp="1"/>
          </p:cNvGraphicFramePr>
          <p:nvPr>
            <p:ph idx="1"/>
          </p:nvPr>
        </p:nvGraphicFramePr>
        <p:xfrm>
          <a:off x="838200" y="1646032"/>
          <a:ext cx="10515600" cy="3200400"/>
        </p:xfrm>
        <a:graphic>
          <a:graphicData uri="http://schemas.openxmlformats.org/drawingml/2006/table">
            <a:tbl>
              <a:tblPr firstRow="1" bandRow="1">
                <a:tableStyleId>{68D230F3-CF80-4859-8CE7-A43EE81993B5}</a:tableStyleId>
              </a:tblPr>
              <a:tblGrid>
                <a:gridCol w="3626224">
                  <a:extLst>
                    <a:ext uri="{9D8B030D-6E8A-4147-A177-3AD203B41FA5}">
                      <a16:colId xmlns:a16="http://schemas.microsoft.com/office/drawing/2014/main" val="20000"/>
                    </a:ext>
                  </a:extLst>
                </a:gridCol>
                <a:gridCol w="6889376">
                  <a:extLst>
                    <a:ext uri="{9D8B030D-6E8A-4147-A177-3AD203B41FA5}">
                      <a16:colId xmlns:a16="http://schemas.microsoft.com/office/drawing/2014/main" val="20001"/>
                    </a:ext>
                  </a:extLst>
                </a:gridCol>
              </a:tblGrid>
              <a:tr h="0">
                <a:tc>
                  <a:txBody>
                    <a:bodyPr/>
                    <a:lstStyle/>
                    <a:p>
                      <a:pPr algn="ctr"/>
                      <a:r>
                        <a:rPr lang="en-US" sz="2400"/>
                        <a:t>Goal</a:t>
                      </a:r>
                      <a:endParaRPr lang="en-US" sz="2400" i="0"/>
                    </a:p>
                  </a:txBody>
                  <a:tcPr/>
                </a:tc>
                <a:tc>
                  <a:txBody>
                    <a:bodyPr/>
                    <a:lstStyle/>
                    <a:p>
                      <a:pPr algn="ctr"/>
                      <a:r>
                        <a:rPr lang="en-US" sz="2400"/>
                        <a:t>Objectives</a:t>
                      </a:r>
                      <a:endParaRPr lang="en-US" sz="2400" i="0"/>
                    </a:p>
                  </a:txBody>
                  <a:tcPr/>
                </a:tc>
                <a:extLst>
                  <a:ext uri="{0D108BD9-81ED-4DB2-BD59-A6C34878D82A}">
                    <a16:rowId xmlns:a16="http://schemas.microsoft.com/office/drawing/2014/main" val="10000"/>
                  </a:ext>
                </a:extLst>
              </a:tr>
              <a:tr h="370840">
                <a:tc>
                  <a:txBody>
                    <a:bodyPr/>
                    <a:lstStyle/>
                    <a:p>
                      <a:pPr marL="0" lvl="1" indent="0" algn="l"/>
                      <a:r>
                        <a:rPr lang="en-US"/>
                        <a:t>Client will achieve financial independence</a:t>
                      </a:r>
                    </a:p>
                  </a:txBody>
                  <a:tcPr/>
                </a:tc>
                <a:tc>
                  <a:txBody>
                    <a:bodyPr/>
                    <a:lstStyle/>
                    <a:p>
                      <a:pPr marL="285750" indent="-285750">
                        <a:buFont typeface="Arial" panose="020B0604020202020204" pitchFamily="34" charset="0"/>
                        <a:buChar char="•"/>
                      </a:pPr>
                      <a:r>
                        <a:rPr lang="en-US"/>
                        <a:t>Be better with money</a:t>
                      </a:r>
                      <a:endParaRPr lang="en-US" baseline="0"/>
                    </a:p>
                    <a:p>
                      <a:pPr marL="285750" indent="-285750">
                        <a:buFont typeface="Arial" panose="020B0604020202020204" pitchFamily="34" charset="0"/>
                        <a:buChar char="•"/>
                      </a:pPr>
                      <a:r>
                        <a:rPr lang="en-US" baseline="0"/>
                        <a:t>Will watch videos for guidance on money management</a:t>
                      </a:r>
                    </a:p>
                    <a:p>
                      <a:pPr marL="285750" indent="-285750">
                        <a:buFont typeface="Arial" panose="020B0604020202020204" pitchFamily="34" charset="0"/>
                        <a:buChar char="•"/>
                      </a:pPr>
                      <a:r>
                        <a:rPr lang="en-US" b="1" baseline="0">
                          <a:solidFill>
                            <a:srgbClr val="FF0000"/>
                          </a:solidFill>
                        </a:rPr>
                        <a:t>Get better grades in school</a:t>
                      </a:r>
                      <a:endParaRPr lang="en-US" b="1">
                        <a:solidFill>
                          <a:srgbClr val="FF0000"/>
                        </a:solidFill>
                      </a:endParaRP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Client will reduce or eliminate trauma symptoms</a:t>
                      </a:r>
                    </a:p>
                  </a:txBody>
                  <a:tcPr/>
                </a:tc>
                <a:tc>
                  <a:txBody>
                    <a:bodyPr/>
                    <a:lstStyle/>
                    <a:p>
                      <a:pPr marL="285750" indent="-285750">
                        <a:buFont typeface="Arial" panose="020B0604020202020204" pitchFamily="34" charset="0"/>
                        <a:buChar char="•"/>
                      </a:pPr>
                      <a:r>
                        <a:rPr lang="en-US" b="1">
                          <a:solidFill>
                            <a:srgbClr val="FF0000"/>
                          </a:solidFill>
                        </a:rPr>
                        <a:t>Reduce conflict in relationship</a:t>
                      </a:r>
                      <a:endParaRPr lang="en-US" b="1" baseline="0">
                        <a:solidFill>
                          <a:srgbClr val="FF0000"/>
                        </a:solidFill>
                      </a:endParaRPr>
                    </a:p>
                    <a:p>
                      <a:pPr marL="285750" indent="-285750">
                        <a:buFont typeface="Arial" panose="020B0604020202020204" pitchFamily="34" charset="0"/>
                        <a:buChar char="•"/>
                      </a:pPr>
                      <a:r>
                        <a:rPr lang="en-US" b="1" baseline="0">
                          <a:solidFill>
                            <a:srgbClr val="FF0000"/>
                          </a:solidFill>
                        </a:rPr>
                        <a:t>Increase positive emotions and use coping skills</a:t>
                      </a:r>
                    </a:p>
                    <a:p>
                      <a:pPr marL="285750" indent="-285750">
                        <a:buFont typeface="Arial" panose="020B0604020202020204" pitchFamily="34" charset="0"/>
                        <a:buChar char="•"/>
                      </a:pPr>
                      <a:r>
                        <a:rPr lang="en-US" baseline="0"/>
                        <a:t>Client will come to treatment</a:t>
                      </a:r>
                      <a:endParaRPr lang="en-US"/>
                    </a:p>
                  </a:txBody>
                  <a:tcPr/>
                </a:tc>
                <a:extLst>
                  <a:ext uri="{0D108BD9-81ED-4DB2-BD59-A6C34878D82A}">
                    <a16:rowId xmlns:a16="http://schemas.microsoft.com/office/drawing/2014/main" val="100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Client will establish safety in the household</a:t>
                      </a:r>
                    </a:p>
                  </a:txBody>
                  <a:tcPr/>
                </a:tc>
                <a:tc>
                  <a:txBody>
                    <a:bodyPr/>
                    <a:lstStyle/>
                    <a:p>
                      <a:pPr marL="285750" indent="-285750">
                        <a:buFont typeface="Arial" panose="020B0604020202020204" pitchFamily="34" charset="0"/>
                        <a:buChar char="•"/>
                      </a:pPr>
                      <a:r>
                        <a:rPr lang="en-US"/>
                        <a:t>Client will stay away from unhealthy partners</a:t>
                      </a:r>
                      <a:endParaRPr lang="en-US" baseline="0"/>
                    </a:p>
                    <a:p>
                      <a:pPr marL="285750" indent="-285750">
                        <a:buFont typeface="Arial" panose="020B0604020202020204" pitchFamily="34" charset="0"/>
                        <a:buChar char="•"/>
                      </a:pPr>
                      <a:r>
                        <a:rPr lang="en-US" b="1" baseline="0">
                          <a:solidFill>
                            <a:srgbClr val="FF0000"/>
                          </a:solidFill>
                        </a:rPr>
                        <a:t>Client will apply healthy relationship skills</a:t>
                      </a:r>
                    </a:p>
                    <a:p>
                      <a:pPr marL="285750" indent="-285750">
                        <a:buFont typeface="Arial" panose="020B0604020202020204" pitchFamily="34" charset="0"/>
                        <a:buChar char="•"/>
                      </a:pPr>
                      <a:r>
                        <a:rPr lang="en-US" baseline="0"/>
                        <a:t>Client will stop spanking her children</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57723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1936" y="0"/>
            <a:ext cx="10515600" cy="1051299"/>
          </a:xfrm>
        </p:spPr>
        <p:txBody>
          <a:bodyPr/>
          <a:lstStyle/>
          <a:p>
            <a:r>
              <a:rPr lang="en-US"/>
              <a:t>Examples of </a:t>
            </a:r>
            <a:r>
              <a:rPr lang="en-US" u="sng">
                <a:solidFill>
                  <a:srgbClr val="00B050"/>
                </a:solidFill>
              </a:rPr>
              <a:t>Well</a:t>
            </a:r>
            <a:r>
              <a:rPr lang="en-US"/>
              <a:t> Written Objectives:</a:t>
            </a:r>
          </a:p>
        </p:txBody>
      </p:sp>
      <p:graphicFrame>
        <p:nvGraphicFramePr>
          <p:cNvPr id="4" name="Content Placeholder 3"/>
          <p:cNvGraphicFramePr>
            <a:graphicFrameLocks noGrp="1"/>
          </p:cNvGraphicFramePr>
          <p:nvPr>
            <p:ph idx="1"/>
          </p:nvPr>
        </p:nvGraphicFramePr>
        <p:xfrm>
          <a:off x="374904" y="886707"/>
          <a:ext cx="11329416" cy="5156343"/>
        </p:xfrm>
        <a:graphic>
          <a:graphicData uri="http://schemas.openxmlformats.org/drawingml/2006/table">
            <a:tbl>
              <a:tblPr firstRow="1" bandRow="1">
                <a:tableStyleId>{68D230F3-CF80-4859-8CE7-A43EE81993B5}</a:tableStyleId>
              </a:tblPr>
              <a:tblGrid>
                <a:gridCol w="2112264">
                  <a:extLst>
                    <a:ext uri="{9D8B030D-6E8A-4147-A177-3AD203B41FA5}">
                      <a16:colId xmlns:a16="http://schemas.microsoft.com/office/drawing/2014/main" val="20000"/>
                    </a:ext>
                  </a:extLst>
                </a:gridCol>
                <a:gridCol w="9217152">
                  <a:extLst>
                    <a:ext uri="{9D8B030D-6E8A-4147-A177-3AD203B41FA5}">
                      <a16:colId xmlns:a16="http://schemas.microsoft.com/office/drawing/2014/main" val="20001"/>
                    </a:ext>
                  </a:extLst>
                </a:gridCol>
              </a:tblGrid>
              <a:tr h="449451">
                <a:tc>
                  <a:txBody>
                    <a:bodyPr/>
                    <a:lstStyle/>
                    <a:p>
                      <a:pPr algn="ctr"/>
                      <a:r>
                        <a:rPr lang="en-US" sz="1600"/>
                        <a:t>Goal</a:t>
                      </a:r>
                      <a:endParaRPr lang="en-US" sz="1600" i="0"/>
                    </a:p>
                  </a:txBody>
                  <a:tcPr/>
                </a:tc>
                <a:tc>
                  <a:txBody>
                    <a:bodyPr/>
                    <a:lstStyle/>
                    <a:p>
                      <a:pPr algn="ctr"/>
                      <a:r>
                        <a:rPr lang="en-US" sz="1600"/>
                        <a:t>Objectives</a:t>
                      </a:r>
                      <a:endParaRPr lang="en-US" sz="1600" i="0"/>
                    </a:p>
                  </a:txBody>
                  <a:tcPr/>
                </a:tc>
                <a:extLst>
                  <a:ext uri="{0D108BD9-81ED-4DB2-BD59-A6C34878D82A}">
                    <a16:rowId xmlns:a16="http://schemas.microsoft.com/office/drawing/2014/main" val="10000"/>
                  </a:ext>
                </a:extLst>
              </a:tr>
              <a:tr h="1498482">
                <a:tc>
                  <a:txBody>
                    <a:bodyPr/>
                    <a:lstStyle/>
                    <a:p>
                      <a:pPr marL="0" lvl="1" indent="0" algn="l"/>
                      <a:r>
                        <a:rPr lang="en-US" sz="1800"/>
                        <a:t>Client will achieve financial independence</a:t>
                      </a:r>
                    </a:p>
                  </a:txBody>
                  <a:tcPr/>
                </a:tc>
                <a:tc>
                  <a:txBody>
                    <a:bodyPr/>
                    <a:lstStyle/>
                    <a:p>
                      <a:pPr marL="285750" indent="-285750">
                        <a:buFont typeface="Arial" panose="020B0604020202020204" pitchFamily="34" charset="0"/>
                        <a:buChar char="•"/>
                      </a:pPr>
                      <a:r>
                        <a:rPr lang="en-US" sz="1800"/>
                        <a:t>Client will take a budget class online within the next 15 days.</a:t>
                      </a:r>
                    </a:p>
                    <a:p>
                      <a:pPr marL="285750" indent="-285750">
                        <a:buFont typeface="Arial" panose="020B0604020202020204" pitchFamily="34" charset="0"/>
                        <a:buChar char="•"/>
                      </a:pPr>
                      <a:r>
                        <a:rPr lang="en-US" sz="1800" baseline="0"/>
                        <a:t>Client will draft a workable budget to utilize for 30 days.</a:t>
                      </a:r>
                    </a:p>
                    <a:p>
                      <a:pPr marL="285750" indent="-285750">
                        <a:buFont typeface="Arial" panose="020B0604020202020204" pitchFamily="34" charset="0"/>
                        <a:buChar char="•"/>
                      </a:pPr>
                      <a:r>
                        <a:rPr lang="en-US" sz="1800" baseline="0"/>
                        <a:t>Client will create a working list of employment opportunities that fit with her training and experience </a:t>
                      </a:r>
                    </a:p>
                    <a:p>
                      <a:pPr marL="285750" indent="-285750">
                        <a:buFont typeface="Arial" panose="020B0604020202020204" pitchFamily="34" charset="0"/>
                        <a:buChar char="•"/>
                      </a:pPr>
                      <a:r>
                        <a:rPr lang="en-US" sz="1800" baseline="0"/>
                        <a:t>Client will apply for three employment opportunities each week once list is created. </a:t>
                      </a:r>
                      <a:endParaRPr lang="en-US" sz="1800"/>
                    </a:p>
                  </a:txBody>
                  <a:tcPr/>
                </a:tc>
                <a:extLst>
                  <a:ext uri="{0D108BD9-81ED-4DB2-BD59-A6C34878D82A}">
                    <a16:rowId xmlns:a16="http://schemas.microsoft.com/office/drawing/2014/main" val="10001"/>
                  </a:ext>
                </a:extLst>
              </a:tr>
              <a:tr h="1471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Client will reduce or eliminate trauma symptoms</a:t>
                      </a:r>
                    </a:p>
                  </a:txBody>
                  <a:tcPr/>
                </a:tc>
                <a:tc>
                  <a:txBody>
                    <a:bodyPr/>
                    <a:lstStyle/>
                    <a:p>
                      <a:pPr marL="285750" indent="-285750">
                        <a:buFont typeface="Arial" panose="020B0604020202020204" pitchFamily="34" charset="0"/>
                        <a:buChar char="•"/>
                      </a:pPr>
                      <a:r>
                        <a:rPr lang="en-US" sz="1800"/>
                        <a:t>Client will complete</a:t>
                      </a:r>
                      <a:r>
                        <a:rPr lang="en-US" sz="1800" baseline="0"/>
                        <a:t> trauma timeline within 5 therapy sessions.</a:t>
                      </a:r>
                    </a:p>
                    <a:p>
                      <a:pPr marL="285750" indent="-285750">
                        <a:buFont typeface="Arial" panose="020B0604020202020204" pitchFamily="34" charset="0"/>
                        <a:buChar char="•"/>
                      </a:pPr>
                      <a:r>
                        <a:rPr lang="en-US" sz="1800" baseline="0"/>
                        <a:t>Client will identify 3 coping skills to manage distressing memories.</a:t>
                      </a:r>
                    </a:p>
                    <a:p>
                      <a:pPr marL="285750" indent="-285750">
                        <a:buFont typeface="Arial" panose="020B0604020202020204" pitchFamily="34" charset="0"/>
                        <a:buChar char="•"/>
                      </a:pPr>
                      <a:r>
                        <a:rPr lang="en-US" sz="1800" baseline="0"/>
                        <a:t>Client will practice the 3 identified coping skills to manage distressing memories</a:t>
                      </a:r>
                    </a:p>
                    <a:p>
                      <a:pPr marL="285750" indent="-285750">
                        <a:buFont typeface="Arial" panose="020B0604020202020204" pitchFamily="34" charset="0"/>
                        <a:buChar char="•"/>
                      </a:pPr>
                      <a:r>
                        <a:rPr lang="en-US" sz="1800" baseline="0"/>
                        <a:t>Client will complete a brief trauma assessment every other month to confirm reduction in trauma symptoms. </a:t>
                      </a:r>
                      <a:endParaRPr lang="en-US" sz="1800"/>
                    </a:p>
                  </a:txBody>
                  <a:tcPr/>
                </a:tc>
                <a:extLst>
                  <a:ext uri="{0D108BD9-81ED-4DB2-BD59-A6C34878D82A}">
                    <a16:rowId xmlns:a16="http://schemas.microsoft.com/office/drawing/2014/main" val="10002"/>
                  </a:ext>
                </a:extLst>
              </a:tr>
              <a:tr h="1438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Client will establish safety in the household</a:t>
                      </a:r>
                    </a:p>
                  </a:txBody>
                  <a:tcPr/>
                </a:tc>
                <a:tc>
                  <a:txBody>
                    <a:bodyPr/>
                    <a:lstStyle/>
                    <a:p>
                      <a:pPr marL="285750" indent="-285750">
                        <a:buFont typeface="Arial" panose="020B0604020202020204" pitchFamily="34" charset="0"/>
                        <a:buChar char="•"/>
                      </a:pPr>
                      <a:r>
                        <a:rPr lang="en-US" sz="1800"/>
                        <a:t>Client will identify at least 5 characteristics</a:t>
                      </a:r>
                      <a:r>
                        <a:rPr lang="en-US" sz="1800" baseline="0"/>
                        <a:t> of intimate partners that pose a safety risk to her children within first 4 sessions.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aseline="0"/>
                        <a:t>Client will identify at least 3 effects of physical and verbal violence on her children within 8 sessions</a:t>
                      </a:r>
                    </a:p>
                    <a:p>
                      <a:pPr marL="285750" indent="-285750">
                        <a:buFont typeface="Arial" panose="020B0604020202020204" pitchFamily="34" charset="0"/>
                        <a:buChar char="•"/>
                      </a:pPr>
                      <a:r>
                        <a:rPr lang="en-US" sz="1800" baseline="0"/>
                        <a:t>Client will create a written workable safety plan for her family by court date set for March 2024.</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66933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7213600" y="2364509"/>
            <a:ext cx="5634182" cy="2701373"/>
          </a:xfrm>
        </p:spPr>
        <p:txBody>
          <a:bodyPr vert="horz" lIns="91440" tIns="45720" rIns="91440" bIns="45720" rtlCol="0" anchor="b">
            <a:normAutofit fontScale="90000"/>
          </a:bodyPr>
          <a:lstStyle/>
          <a:p>
            <a:pPr defTabSz="914400"/>
            <a:r>
              <a:rPr lang="en-US" sz="5000" spc="-50">
                <a:solidFill>
                  <a:schemeClr val="tx1"/>
                </a:solidFill>
                <a:latin typeface="+mn-lt"/>
              </a:rPr>
              <a:t>Provider-</a:t>
            </a:r>
            <a:br>
              <a:rPr lang="en-US" sz="5000" spc="-50">
                <a:solidFill>
                  <a:schemeClr val="tx1"/>
                </a:solidFill>
                <a:latin typeface="+mn-lt"/>
              </a:rPr>
            </a:br>
            <a:r>
              <a:rPr lang="en-US" sz="5000" spc="-50">
                <a:solidFill>
                  <a:schemeClr val="tx1"/>
                </a:solidFill>
                <a:latin typeface="+mn-lt"/>
              </a:rPr>
              <a:t>Workforce Development Plan </a:t>
            </a:r>
            <a:br>
              <a:rPr lang="en-US" sz="5000" spc="-50">
                <a:solidFill>
                  <a:schemeClr val="tx1"/>
                </a:solidFill>
                <a:latin typeface="+mn-lt"/>
              </a:rPr>
            </a:br>
            <a:r>
              <a:rPr lang="en-US" sz="5000" spc="-50">
                <a:solidFill>
                  <a:schemeClr val="tx1"/>
                </a:solidFill>
                <a:latin typeface="+mn-lt"/>
              </a:rPr>
              <a:t>(P-WFDP) </a:t>
            </a:r>
            <a:br>
              <a:rPr lang="en-US" sz="5000" spc="-50">
                <a:solidFill>
                  <a:schemeClr val="tx1"/>
                </a:solidFill>
                <a:latin typeface="+mn-lt"/>
              </a:rPr>
            </a:br>
            <a:r>
              <a:rPr lang="en-US" sz="5000" spc="-50">
                <a:solidFill>
                  <a:srgbClr val="0070C0"/>
                </a:solidFill>
                <a:latin typeface="+mn-lt"/>
              </a:rPr>
              <a:t>Template</a:t>
            </a:r>
            <a:endParaRPr lang="en-US">
              <a:solidFill>
                <a:srgbClr val="0070C0"/>
              </a:solidFill>
              <a:latin typeface="+mn-lt"/>
            </a:endParaRPr>
          </a:p>
        </p:txBody>
      </p:sp>
      <p:sp>
        <p:nvSpPr>
          <p:cNvPr id="5" name="TextBox 4">
            <a:extLst>
              <a:ext uri="{FF2B5EF4-FFF2-40B4-BE49-F238E27FC236}">
                <a16:creationId xmlns:a16="http://schemas.microsoft.com/office/drawing/2014/main" id="{D1175278-30E6-6140-D181-09D06EE41E11}"/>
              </a:ext>
            </a:extLst>
          </p:cNvPr>
          <p:cNvSpPr txBox="1"/>
          <p:nvPr/>
        </p:nvSpPr>
        <p:spPr>
          <a:xfrm>
            <a:off x="-1736436" y="0"/>
            <a:ext cx="8562109" cy="7056582"/>
          </a:xfrm>
          <a:prstGeom prst="rect">
            <a:avLst/>
          </a:prstGeom>
          <a:solidFill>
            <a:schemeClr val="tx1"/>
          </a:solidFill>
        </p:spPr>
        <p:txBody>
          <a:bodyPr wrap="square" rtlCol="0">
            <a:spAutoFit/>
          </a:bodyPr>
          <a:lstStyle/>
          <a:p>
            <a:endParaRPr lang="en-US"/>
          </a:p>
        </p:txBody>
      </p:sp>
      <p:pic>
        <p:nvPicPr>
          <p:cNvPr id="1026" name="Picture 2">
            <a:extLst>
              <a:ext uri="{FF2B5EF4-FFF2-40B4-BE49-F238E27FC236}">
                <a16:creationId xmlns:a16="http://schemas.microsoft.com/office/drawing/2014/main" id="{BF0495C1-461D-0CB7-A950-2ED45BC27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3" y="-4406"/>
            <a:ext cx="67992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utting the HOPE, FUN and THRIVING into climate ACTION">
            <a:extLst>
              <a:ext uri="{FF2B5EF4-FFF2-40B4-BE49-F238E27FC236}">
                <a16:creationId xmlns:a16="http://schemas.microsoft.com/office/drawing/2014/main" id="{7DCC1D93-4126-E9EE-909E-FB413EE2D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6912" y="5533726"/>
            <a:ext cx="1630819" cy="132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55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010DDF2-F5CA-40A6-8809-5F6AE59A1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1">
            <a:extLst>
              <a:ext uri="{FF2B5EF4-FFF2-40B4-BE49-F238E27FC236}">
                <a16:creationId xmlns:a16="http://schemas.microsoft.com/office/drawing/2014/main" id="{52541BCA-C75D-4251-8377-B25B68A3063E}"/>
              </a:ext>
            </a:extLst>
          </p:cNvPr>
          <p:cNvSpPr txBox="1">
            <a:spLocks/>
          </p:cNvSpPr>
          <p:nvPr/>
        </p:nvSpPr>
        <p:spPr>
          <a:xfrm>
            <a:off x="447610" y="570971"/>
            <a:ext cx="5977937" cy="849836"/>
          </a:xfrm>
          <a:prstGeom prst="rect">
            <a:avLst/>
          </a:prstGeom>
        </p:spPr>
        <p:txBody>
          <a:bodyPr vert="horz" lIns="91440" tIns="45720" rIns="91440" bIns="45720" rtlCol="0" anchor="b">
            <a:normAutofit/>
          </a:bodyPr>
          <a:lst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a:lstStyle>
          <a:p>
            <a:pPr defTabSz="914400">
              <a:spcAft>
                <a:spcPts val="600"/>
              </a:spcAft>
            </a:pPr>
            <a:r>
              <a:rPr lang="en-US" b="1" spc="-50">
                <a:solidFill>
                  <a:srgbClr val="FA8E0A"/>
                </a:solidFill>
                <a:latin typeface="+mn-lt"/>
              </a:rPr>
              <a:t>Our Mission</a:t>
            </a:r>
            <a:endParaRPr lang="en-US" spc="-50">
              <a:solidFill>
                <a:srgbClr val="FA8E0A"/>
              </a:solidFill>
              <a:latin typeface="+mn-lt"/>
            </a:endParaRPr>
          </a:p>
        </p:txBody>
      </p:sp>
      <p:sp>
        <p:nvSpPr>
          <p:cNvPr id="4" name="TextBox 3">
            <a:extLst>
              <a:ext uri="{FF2B5EF4-FFF2-40B4-BE49-F238E27FC236}">
                <a16:creationId xmlns:a16="http://schemas.microsoft.com/office/drawing/2014/main" id="{C7DA9DE0-9E6E-4E02-8192-07ED6E2275B3}"/>
              </a:ext>
            </a:extLst>
          </p:cNvPr>
          <p:cNvSpPr txBox="1"/>
          <p:nvPr/>
        </p:nvSpPr>
        <p:spPr>
          <a:xfrm>
            <a:off x="924748" y="1755222"/>
            <a:ext cx="5977938" cy="3652667"/>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rmAutofit/>
          </a:bodyPr>
          <a:lstStyle/>
          <a:p>
            <a:pPr>
              <a:lnSpc>
                <a:spcPct val="90000"/>
              </a:lnSpc>
              <a:spcAft>
                <a:spcPts val="600"/>
              </a:spcAft>
              <a:buClr>
                <a:schemeClr val="accent1"/>
              </a:buClr>
              <a:buFont typeface="Calibri" panose="020F0502020204030204" pitchFamily="34" charset="0"/>
            </a:pPr>
            <a:r>
              <a:rPr lang="en-US" sz="2400" b="1">
                <a:solidFill>
                  <a:srgbClr val="FFFFFF"/>
                </a:solidFill>
              </a:rPr>
              <a:t>To evaluate, monitor, and support the development of the </a:t>
            </a:r>
            <a:r>
              <a:rPr lang="en-US" sz="2400" b="1" u="sng">
                <a:solidFill>
                  <a:srgbClr val="FA8E0A"/>
                </a:solidFill>
              </a:rPr>
              <a:t>C</a:t>
            </a:r>
            <a:r>
              <a:rPr lang="en-US" sz="2400" b="1">
                <a:solidFill>
                  <a:srgbClr val="FFFFFF"/>
                </a:solidFill>
              </a:rPr>
              <a:t>apability, </a:t>
            </a:r>
            <a:r>
              <a:rPr lang="en-US" sz="2400" b="1" u="sng">
                <a:solidFill>
                  <a:srgbClr val="FA8E0A"/>
                </a:solidFill>
              </a:rPr>
              <a:t>C</a:t>
            </a:r>
            <a:r>
              <a:rPr lang="en-US" sz="2400" b="1">
                <a:solidFill>
                  <a:srgbClr val="FFFFFF"/>
                </a:solidFill>
              </a:rPr>
              <a:t>apacity, </a:t>
            </a:r>
            <a:r>
              <a:rPr lang="en-US" sz="2400" b="1" u="sng">
                <a:solidFill>
                  <a:srgbClr val="FA8E0A"/>
                </a:solidFill>
              </a:rPr>
              <a:t>C</a:t>
            </a:r>
            <a:r>
              <a:rPr lang="en-US" sz="2400" b="1">
                <a:solidFill>
                  <a:srgbClr val="FFFFFF"/>
                </a:solidFill>
              </a:rPr>
              <a:t>onnectivity, </a:t>
            </a:r>
            <a:r>
              <a:rPr lang="en-US" sz="2400" b="1" u="sng">
                <a:solidFill>
                  <a:srgbClr val="FA8E0A"/>
                </a:solidFill>
              </a:rPr>
              <a:t>C</a:t>
            </a:r>
            <a:r>
              <a:rPr lang="en-US" sz="2400" b="1">
                <a:solidFill>
                  <a:srgbClr val="FFFFFF"/>
                </a:solidFill>
              </a:rPr>
              <a:t>ulture, and </a:t>
            </a:r>
            <a:r>
              <a:rPr lang="en-US" sz="2400" b="1" u="sng">
                <a:solidFill>
                  <a:srgbClr val="FA8E0A"/>
                </a:solidFill>
              </a:rPr>
              <a:t>C</a:t>
            </a:r>
            <a:r>
              <a:rPr lang="en-US" sz="2400" b="1">
                <a:solidFill>
                  <a:srgbClr val="FFFFFF"/>
                </a:solidFill>
              </a:rPr>
              <a:t>ommitment of our provider workforce leading to a competent workforce that is capable of producing optimal member outcomes.</a:t>
            </a:r>
          </a:p>
        </p:txBody>
      </p:sp>
      <p:sp>
        <p:nvSpPr>
          <p:cNvPr id="18" name="Rectangle 17">
            <a:extLst>
              <a:ext uri="{FF2B5EF4-FFF2-40B4-BE49-F238E27FC236}">
                <a16:creationId xmlns:a16="http://schemas.microsoft.com/office/drawing/2014/main" id="{2C2AE254-A553-4FCD-A670-3D2B2A10F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A picture containing outdoor, nature&#10;&#10;Description automatically generated">
            <a:extLst>
              <a:ext uri="{FF2B5EF4-FFF2-40B4-BE49-F238E27FC236}">
                <a16:creationId xmlns:a16="http://schemas.microsoft.com/office/drawing/2014/main" id="{7DA73626-43A5-47A8-B99D-ABEB47ECC74A}"/>
              </a:ext>
            </a:extLst>
          </p:cNvPr>
          <p:cNvPicPr>
            <a:picLocks noChangeAspect="1"/>
          </p:cNvPicPr>
          <p:nvPr/>
        </p:nvPicPr>
        <p:blipFill rotWithShape="1">
          <a:blip r:embed="rId3">
            <a:extLst>
              <a:ext uri="{28A0092B-C50C-407E-A947-70E740481C1C}">
                <a14:useLocalDpi xmlns:a14="http://schemas.microsoft.com/office/drawing/2010/main" val="0"/>
              </a:ext>
            </a:extLst>
          </a:blip>
          <a:srcRect t="10954"/>
          <a:stretch/>
        </p:blipFill>
        <p:spPr>
          <a:xfrm rot="5400000">
            <a:off x="6472950" y="1138951"/>
            <a:ext cx="6858000" cy="4580097"/>
          </a:xfrm>
          <a:prstGeom prst="rect">
            <a:avLst/>
          </a:prstGeom>
        </p:spPr>
      </p:pic>
      <p:sp>
        <p:nvSpPr>
          <p:cNvPr id="6" name="TextBox 5">
            <a:extLst>
              <a:ext uri="{FF2B5EF4-FFF2-40B4-BE49-F238E27FC236}">
                <a16:creationId xmlns:a16="http://schemas.microsoft.com/office/drawing/2014/main" id="{9026057E-9BB6-446C-A66B-0AAC4C3FE45A}"/>
              </a:ext>
            </a:extLst>
          </p:cNvPr>
          <p:cNvSpPr txBox="1"/>
          <p:nvPr/>
        </p:nvSpPr>
        <p:spPr>
          <a:xfrm>
            <a:off x="8635712" y="6424644"/>
            <a:ext cx="2955924" cy="369332"/>
          </a:xfrm>
          <a:prstGeom prst="rect">
            <a:avLst/>
          </a:prstGeom>
          <a:solidFill>
            <a:schemeClr val="tx1"/>
          </a:solidFill>
        </p:spPr>
        <p:txBody>
          <a:bodyPr wrap="square" rtlCol="0">
            <a:spAutoFit/>
          </a:bodyPr>
          <a:lstStyle/>
          <a:p>
            <a:r>
              <a:rPr lang="en-US">
                <a:solidFill>
                  <a:schemeClr val="bg1"/>
                </a:solidFill>
              </a:rPr>
              <a:t>McDowell Mountain Preserve</a:t>
            </a:r>
          </a:p>
        </p:txBody>
      </p:sp>
      <p:pic>
        <p:nvPicPr>
          <p:cNvPr id="144388" name="Picture 4">
            <a:extLst>
              <a:ext uri="{FF2B5EF4-FFF2-40B4-BE49-F238E27FC236}">
                <a16:creationId xmlns:a16="http://schemas.microsoft.com/office/drawing/2014/main" id="{C4125292-14A4-4949-95D1-66F95A112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955" y="4469258"/>
            <a:ext cx="3291246" cy="2147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5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 name="Rectangle 102">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75E1AE51-D6BA-3440-36EB-F452E87EAEDA}"/>
              </a:ext>
            </a:extLst>
          </p:cNvPr>
          <p:cNvSpPr txBox="1"/>
          <p:nvPr/>
        </p:nvSpPr>
        <p:spPr>
          <a:xfrm>
            <a:off x="174172" y="138963"/>
            <a:ext cx="7010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srgbClr val="0070C0"/>
                </a:solidFill>
                <a:latin typeface="Lucida Sans" panose="020B0602030504020204" pitchFamily="34" charset="0"/>
                <a:cs typeface="Baguet Script" panose="020F0502020204030204" pitchFamily="34" charset="0"/>
              </a:rPr>
              <a:t>2024 P-WFDP Template</a:t>
            </a:r>
            <a:endParaRPr kumimoji="0" lang="en-US" sz="5400" b="0" i="0" u="none" strike="noStrike" kern="1200" cap="none" spc="0" normalizeH="0" baseline="0" noProof="0">
              <a:ln>
                <a:noFill/>
              </a:ln>
              <a:solidFill>
                <a:srgbClr val="0070C0"/>
              </a:solidFill>
              <a:effectLst/>
              <a:uLnTx/>
              <a:uFillTx/>
              <a:latin typeface="Lucida Sans" panose="020B0602030504020204" pitchFamily="34" charset="0"/>
              <a:ea typeface="+mn-ea"/>
              <a:cs typeface="Baguet Script" panose="020F0502020204030204" pitchFamily="34" charset="0"/>
            </a:endParaRPr>
          </a:p>
        </p:txBody>
      </p:sp>
      <p:sp>
        <p:nvSpPr>
          <p:cNvPr id="3" name="TextBox 2">
            <a:extLst>
              <a:ext uri="{FF2B5EF4-FFF2-40B4-BE49-F238E27FC236}">
                <a16:creationId xmlns:a16="http://schemas.microsoft.com/office/drawing/2014/main" id="{5AD72CC6-11C3-3AB3-5C72-6CEB8F561623}"/>
              </a:ext>
            </a:extLst>
          </p:cNvPr>
          <p:cNvSpPr txBox="1"/>
          <p:nvPr/>
        </p:nvSpPr>
        <p:spPr>
          <a:xfrm>
            <a:off x="4511040" y="1628988"/>
            <a:ext cx="6844937" cy="931327"/>
          </a:xfrm>
          <a:prstGeom prst="rect">
            <a:avLst/>
          </a:prstGeom>
          <a:solidFill>
            <a:schemeClr val="bg1"/>
          </a:solidFill>
        </p:spPr>
        <p:txBody>
          <a:bodyPr wrap="square" rtlCol="0">
            <a:spAutoFit/>
          </a:bodyPr>
          <a:lstStyle/>
          <a:p>
            <a:endParaRPr lang="en-US"/>
          </a:p>
        </p:txBody>
      </p:sp>
      <p:sp>
        <p:nvSpPr>
          <p:cNvPr id="2" name="TextBox 1">
            <a:extLst>
              <a:ext uri="{FF2B5EF4-FFF2-40B4-BE49-F238E27FC236}">
                <a16:creationId xmlns:a16="http://schemas.microsoft.com/office/drawing/2014/main" id="{CC587469-4C93-01C1-79A7-80289C0DD65A}"/>
              </a:ext>
            </a:extLst>
          </p:cNvPr>
          <p:cNvSpPr txBox="1"/>
          <p:nvPr/>
        </p:nvSpPr>
        <p:spPr>
          <a:xfrm>
            <a:off x="2821410" y="4359467"/>
            <a:ext cx="8935161" cy="1754326"/>
          </a:xfrm>
          <a:prstGeom prst="rect">
            <a:avLst/>
          </a:prstGeom>
          <a:noFill/>
        </p:spPr>
        <p:txBody>
          <a:bodyPr wrap="square" rtlCol="0">
            <a:spAutoFit/>
          </a:bodyPr>
          <a:lstStyle/>
          <a:p>
            <a:r>
              <a:rPr lang="en-US" sz="1800" b="1">
                <a:effectLst/>
                <a:highlight>
                  <a:srgbClr val="00FF00"/>
                </a:highlight>
                <a:latin typeface="Calibri" panose="020F0502020204030204" pitchFamily="34" charset="0"/>
                <a:ea typeface="Times New Roman" panose="02020603050405020304" pitchFamily="18" charset="0"/>
              </a:rPr>
              <a:t>New This Year:</a:t>
            </a:r>
            <a:r>
              <a:rPr lang="en-US" sz="1800" b="1">
                <a:effectLst/>
                <a:latin typeface="Calibri" panose="020F0502020204030204" pitchFamily="34" charset="0"/>
                <a:ea typeface="Times New Roman" panose="02020603050405020304" pitchFamily="18" charset="0"/>
              </a:rPr>
              <a:t> </a:t>
            </a:r>
            <a:r>
              <a:rPr lang="en-US" sz="1800">
                <a:effectLst/>
                <a:latin typeface="Calibri" panose="020F0502020204030204" pitchFamily="34" charset="0"/>
                <a:ea typeface="Times New Roman" panose="02020603050405020304" pitchFamily="18" charset="0"/>
              </a:rPr>
              <a:t>Agencies that participated in the 2022 AHCCCS DAP and/or received “</a:t>
            </a:r>
            <a:r>
              <a:rPr lang="en-US" sz="1800" b="1">
                <a:solidFill>
                  <a:srgbClr val="00B050"/>
                </a:solidFill>
                <a:effectLst/>
                <a:latin typeface="Calibri" panose="020F0502020204030204" pitchFamily="34" charset="0"/>
                <a:ea typeface="Times New Roman" panose="02020603050405020304" pitchFamily="18" charset="0"/>
              </a:rPr>
              <a:t>EXEMPLARY</a:t>
            </a:r>
            <a:r>
              <a:rPr lang="en-US" sz="1800">
                <a:effectLst/>
                <a:latin typeface="Calibri" panose="020F0502020204030204" pitchFamily="34" charset="0"/>
                <a:ea typeface="Times New Roman" panose="02020603050405020304" pitchFamily="18" charset="0"/>
              </a:rPr>
              <a:t>” status on their 2023 P-WFDP submission may elect to submit a shortened form (V2) of the 2024 Provider-Workforce Development Plan (P-WFDP) that focuses on WFD goals. As an option Providers may choose to submit the full form (V1), </a:t>
            </a:r>
            <a:r>
              <a:rPr lang="en-US" sz="1800" u="sng">
                <a:effectLst/>
                <a:latin typeface="Calibri" panose="020F0502020204030204" pitchFamily="34" charset="0"/>
                <a:ea typeface="Times New Roman" panose="02020603050405020304" pitchFamily="18" charset="0"/>
              </a:rPr>
              <a:t>instead,</a:t>
            </a:r>
            <a:r>
              <a:rPr lang="en-US" sz="1800">
                <a:effectLst/>
                <a:latin typeface="Calibri" panose="020F0502020204030204" pitchFamily="34" charset="0"/>
                <a:ea typeface="Times New Roman" panose="02020603050405020304" pitchFamily="18" charset="0"/>
              </a:rPr>
              <a:t> if they would like to update their WFD initiatives in all areas (including WFD goals, succession planning, culture and employee competency).  </a:t>
            </a:r>
            <a:endParaRPr lang="en-US"/>
          </a:p>
        </p:txBody>
      </p:sp>
      <p:sp>
        <p:nvSpPr>
          <p:cNvPr id="6" name="TextBox 5">
            <a:extLst>
              <a:ext uri="{FF2B5EF4-FFF2-40B4-BE49-F238E27FC236}">
                <a16:creationId xmlns:a16="http://schemas.microsoft.com/office/drawing/2014/main" id="{9EEDD06D-207E-1E03-B7E0-2937CF058263}"/>
              </a:ext>
            </a:extLst>
          </p:cNvPr>
          <p:cNvSpPr txBox="1"/>
          <p:nvPr/>
        </p:nvSpPr>
        <p:spPr>
          <a:xfrm>
            <a:off x="1086366" y="2938615"/>
            <a:ext cx="7490450" cy="1200329"/>
          </a:xfrm>
          <a:prstGeom prst="rect">
            <a:avLst/>
          </a:prstGeom>
          <a:noFill/>
        </p:spPr>
        <p:txBody>
          <a:bodyPr wrap="square" rtlCol="0">
            <a:spAutoFit/>
          </a:bodyPr>
          <a:lstStyle/>
          <a:p>
            <a:pPr marL="285750" indent="-285750">
              <a:buFont typeface="Arial" panose="020B0604020202020204" pitchFamily="34" charset="0"/>
              <a:buChar char="•"/>
            </a:pPr>
            <a:r>
              <a:rPr lang="en-US" b="1"/>
              <a:t>Template Release Date</a:t>
            </a:r>
            <a:r>
              <a:rPr lang="en-US"/>
              <a:t>: October 12</a:t>
            </a:r>
            <a:r>
              <a:rPr lang="en-US" baseline="30000"/>
              <a:t>th</a:t>
            </a:r>
            <a:r>
              <a:rPr lang="en-US"/>
              <a:t>, 2023 </a:t>
            </a:r>
          </a:p>
          <a:p>
            <a:pPr marL="285750" indent="-285750">
              <a:buFont typeface="Arial" panose="020B0604020202020204" pitchFamily="34" charset="0"/>
              <a:buChar char="•"/>
            </a:pPr>
            <a:r>
              <a:rPr lang="en-US" b="1"/>
              <a:t>Competency Continuum Release </a:t>
            </a:r>
            <a:r>
              <a:rPr lang="en-US" sz="1100"/>
              <a:t>(scoring rubric): </a:t>
            </a:r>
            <a:r>
              <a:rPr lang="en-US"/>
              <a:t>December 2023</a:t>
            </a:r>
          </a:p>
          <a:p>
            <a:pPr marL="285750" indent="-285750">
              <a:buFont typeface="Arial" panose="020B0604020202020204" pitchFamily="34" charset="0"/>
              <a:buChar char="•"/>
            </a:pPr>
            <a:r>
              <a:rPr lang="en-US" b="1"/>
              <a:t>Extension/Exemption Request Deadline</a:t>
            </a:r>
            <a:r>
              <a:rPr lang="en-US"/>
              <a:t>: January 15</a:t>
            </a:r>
            <a:r>
              <a:rPr lang="en-US" baseline="30000"/>
              <a:t>th</a:t>
            </a:r>
            <a:r>
              <a:rPr lang="en-US"/>
              <a:t>, 2024</a:t>
            </a:r>
          </a:p>
          <a:p>
            <a:pPr marL="285750" indent="-285750">
              <a:buFont typeface="Arial" panose="020B0604020202020204" pitchFamily="34" charset="0"/>
              <a:buChar char="•"/>
            </a:pPr>
            <a:r>
              <a:rPr lang="en-US" b="1">
                <a:highlight>
                  <a:srgbClr val="FFFF00"/>
                </a:highlight>
              </a:rPr>
              <a:t>Due Date</a:t>
            </a:r>
            <a:r>
              <a:rPr lang="en-US">
                <a:highlight>
                  <a:srgbClr val="FFFF00"/>
                </a:highlight>
              </a:rPr>
              <a:t>: </a:t>
            </a:r>
            <a:r>
              <a:rPr lang="en-US"/>
              <a:t>February 1</a:t>
            </a:r>
            <a:r>
              <a:rPr lang="en-US" baseline="30000"/>
              <a:t>st</a:t>
            </a:r>
            <a:r>
              <a:rPr lang="en-US"/>
              <a:t> – February 29</a:t>
            </a:r>
            <a:r>
              <a:rPr lang="en-US" baseline="30000"/>
              <a:t>th</a:t>
            </a:r>
            <a:r>
              <a:rPr lang="en-US"/>
              <a:t>, 2024</a:t>
            </a:r>
          </a:p>
        </p:txBody>
      </p:sp>
      <p:sp>
        <p:nvSpPr>
          <p:cNvPr id="7" name="TextBox 6">
            <a:extLst>
              <a:ext uri="{FF2B5EF4-FFF2-40B4-BE49-F238E27FC236}">
                <a16:creationId xmlns:a16="http://schemas.microsoft.com/office/drawing/2014/main" id="{016C850C-D0C0-1B2E-9628-5E27AA45E190}"/>
              </a:ext>
            </a:extLst>
          </p:cNvPr>
          <p:cNvSpPr txBox="1"/>
          <p:nvPr/>
        </p:nvSpPr>
        <p:spPr>
          <a:xfrm>
            <a:off x="8608339" y="3167158"/>
            <a:ext cx="3013166" cy="1200329"/>
          </a:xfrm>
          <a:prstGeom prst="rect">
            <a:avLst/>
          </a:prstGeom>
          <a:noFill/>
        </p:spPr>
        <p:txBody>
          <a:bodyPr wrap="square" rtlCol="0">
            <a:spAutoFit/>
          </a:bodyPr>
          <a:lstStyle/>
          <a:p>
            <a:pPr algn="ctr"/>
            <a:r>
              <a:rPr lang="en-US" sz="1800" b="1">
                <a:solidFill>
                  <a:srgbClr val="C55A11"/>
                </a:solidFill>
                <a:effectLst/>
                <a:latin typeface="Calibri" panose="020F0502020204030204" pitchFamily="34" charset="0"/>
                <a:ea typeface="Calibri" panose="020F0502020204030204" pitchFamily="34" charset="0"/>
              </a:rPr>
              <a:t>“</a:t>
            </a:r>
            <a:r>
              <a:rPr lang="en-US" sz="1800" b="1" i="1">
                <a:solidFill>
                  <a:srgbClr val="C55A11"/>
                </a:solidFill>
                <a:effectLst/>
                <a:latin typeface="Calibri" panose="020F0502020204030204" pitchFamily="34" charset="0"/>
                <a:ea typeface="Calibri" panose="020F0502020204030204" pitchFamily="34" charset="0"/>
              </a:rPr>
              <a:t>The future of organizations is the growth of the people in them</a:t>
            </a:r>
            <a:r>
              <a:rPr lang="en-US" sz="1800" b="1">
                <a:solidFill>
                  <a:srgbClr val="C55A11"/>
                </a:solidFill>
                <a:effectLst/>
                <a:latin typeface="Calibri" panose="020F0502020204030204" pitchFamily="34" charset="0"/>
                <a:ea typeface="Calibri" panose="020F0502020204030204" pitchFamily="34" charset="0"/>
              </a:rPr>
              <a:t>.” - Unknown</a:t>
            </a:r>
            <a:r>
              <a:rPr lang="en-US" sz="1800">
                <a:solidFill>
                  <a:srgbClr val="C55A11"/>
                </a:solidFill>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endParaRPr lang="en-US"/>
          </a:p>
        </p:txBody>
      </p:sp>
      <p:sp>
        <p:nvSpPr>
          <p:cNvPr id="8" name="TextBox 7">
            <a:extLst>
              <a:ext uri="{FF2B5EF4-FFF2-40B4-BE49-F238E27FC236}">
                <a16:creationId xmlns:a16="http://schemas.microsoft.com/office/drawing/2014/main" id="{65F6D557-2F4D-1AE8-D611-54A6D8722A44}"/>
              </a:ext>
            </a:extLst>
          </p:cNvPr>
          <p:cNvSpPr txBox="1"/>
          <p:nvPr/>
        </p:nvSpPr>
        <p:spPr>
          <a:xfrm>
            <a:off x="197035" y="960675"/>
            <a:ext cx="8151223" cy="2031325"/>
          </a:xfrm>
          <a:prstGeom prst="rect">
            <a:avLst/>
          </a:prstGeom>
          <a:noFill/>
        </p:spPr>
        <p:txBody>
          <a:bodyPr wrap="square" rtlCol="0">
            <a:spAutoFit/>
          </a:bodyPr>
          <a:lstStyle/>
          <a:p>
            <a:r>
              <a:rPr lang="en-US" sz="1800">
                <a:effectLst/>
                <a:latin typeface="Calibri" panose="020F0502020204030204" pitchFamily="34" charset="0"/>
                <a:ea typeface="Calibri" panose="020F0502020204030204" pitchFamily="34" charset="0"/>
              </a:rPr>
              <a:t>We are excited to announce the 2024</a:t>
            </a:r>
            <a:r>
              <a:rPr lang="en-US" sz="1800" b="1">
                <a:effectLst/>
                <a:latin typeface="Calibri" panose="020F0502020204030204" pitchFamily="34" charset="0"/>
                <a:ea typeface="Calibri" panose="020F0502020204030204" pitchFamily="34" charset="0"/>
              </a:rPr>
              <a:t> </a:t>
            </a:r>
            <a:r>
              <a:rPr lang="en-US" sz="1800" b="1">
                <a:solidFill>
                  <a:srgbClr val="0070C0"/>
                </a:solidFill>
                <a:effectLst/>
                <a:latin typeface="Calibri" panose="020F0502020204030204" pitchFamily="34" charset="0"/>
                <a:ea typeface="Calibri" panose="020F0502020204030204" pitchFamily="34" charset="0"/>
              </a:rPr>
              <a:t>Provider-Workforce Development Plan (P-WFDP)</a:t>
            </a:r>
            <a:r>
              <a:rPr lang="en-US" sz="1800" b="1">
                <a:effectLst/>
                <a:latin typeface="Calibri" panose="020F0502020204030204" pitchFamily="34" charset="0"/>
                <a:ea typeface="Calibri" panose="020F0502020204030204" pitchFamily="34" charset="0"/>
              </a:rPr>
              <a:t> </a:t>
            </a:r>
            <a:r>
              <a:rPr lang="en-US" sz="1800">
                <a:effectLst/>
                <a:latin typeface="Calibri" panose="020F0502020204030204" pitchFamily="34" charset="0"/>
                <a:ea typeface="Calibri" panose="020F0502020204030204" pitchFamily="34" charset="0"/>
              </a:rPr>
              <a:t>template! Based upon Provider feedback and analysis conducted by the AZ WFD Alliance (ACC, ACC-RBHA), this year's iteration uses targeted questions that are more responsive to the needs of the Arizona Network.  This year’s process will continue to use JotForm, an online platform, which allows the user to save progress and generate a shareable link to collaborate with internal team members. </a:t>
            </a:r>
          </a:p>
          <a:p>
            <a:endParaRPr lang="en-US"/>
          </a:p>
        </p:txBody>
      </p:sp>
      <p:sp>
        <p:nvSpPr>
          <p:cNvPr id="9" name="TextBox 8">
            <a:extLst>
              <a:ext uri="{FF2B5EF4-FFF2-40B4-BE49-F238E27FC236}">
                <a16:creationId xmlns:a16="http://schemas.microsoft.com/office/drawing/2014/main" id="{93B0FFB8-8145-9D1D-3330-ECEC004B391C}"/>
              </a:ext>
            </a:extLst>
          </p:cNvPr>
          <p:cNvSpPr txBox="1"/>
          <p:nvPr/>
        </p:nvSpPr>
        <p:spPr>
          <a:xfrm>
            <a:off x="613871" y="4695636"/>
            <a:ext cx="1593668" cy="369332"/>
          </a:xfrm>
          <a:prstGeom prst="rect">
            <a:avLst/>
          </a:prstGeom>
          <a:noFill/>
        </p:spPr>
        <p:txBody>
          <a:bodyPr wrap="square" rtlCol="0">
            <a:spAutoFit/>
          </a:bodyPr>
          <a:lstStyle/>
          <a:p>
            <a:pPr algn="ctr"/>
            <a:r>
              <a:rPr lang="en-US" b="1">
                <a:solidFill>
                  <a:srgbClr val="0070C0"/>
                </a:solidFill>
              </a:rPr>
              <a:t>Version 1 (V1)</a:t>
            </a:r>
          </a:p>
        </p:txBody>
      </p:sp>
      <p:sp>
        <p:nvSpPr>
          <p:cNvPr id="10" name="TextBox 9">
            <a:extLst>
              <a:ext uri="{FF2B5EF4-FFF2-40B4-BE49-F238E27FC236}">
                <a16:creationId xmlns:a16="http://schemas.microsoft.com/office/drawing/2014/main" id="{7AFE1E24-75DF-8A8C-2DC2-F7DB1BE5AB80}"/>
              </a:ext>
            </a:extLst>
          </p:cNvPr>
          <p:cNvSpPr txBox="1"/>
          <p:nvPr/>
        </p:nvSpPr>
        <p:spPr>
          <a:xfrm>
            <a:off x="1005757" y="5038960"/>
            <a:ext cx="809897" cy="369332"/>
          </a:xfrm>
          <a:prstGeom prst="rect">
            <a:avLst/>
          </a:prstGeom>
          <a:noFill/>
        </p:spPr>
        <p:txBody>
          <a:bodyPr wrap="square" rtlCol="0">
            <a:spAutoFit/>
          </a:bodyPr>
          <a:lstStyle/>
          <a:p>
            <a:pPr algn="ctr"/>
            <a:r>
              <a:rPr lang="en-US" b="1"/>
              <a:t>vs.</a:t>
            </a:r>
          </a:p>
        </p:txBody>
      </p:sp>
      <p:sp>
        <p:nvSpPr>
          <p:cNvPr id="12" name="TextBox 11">
            <a:extLst>
              <a:ext uri="{FF2B5EF4-FFF2-40B4-BE49-F238E27FC236}">
                <a16:creationId xmlns:a16="http://schemas.microsoft.com/office/drawing/2014/main" id="{000D1FE7-7C9B-D4B5-2059-1EDE1E62BC3D}"/>
              </a:ext>
            </a:extLst>
          </p:cNvPr>
          <p:cNvSpPr txBox="1"/>
          <p:nvPr/>
        </p:nvSpPr>
        <p:spPr>
          <a:xfrm>
            <a:off x="583860" y="5382284"/>
            <a:ext cx="1593668" cy="369332"/>
          </a:xfrm>
          <a:prstGeom prst="rect">
            <a:avLst/>
          </a:prstGeom>
          <a:noFill/>
        </p:spPr>
        <p:txBody>
          <a:bodyPr wrap="square" rtlCol="0">
            <a:spAutoFit/>
          </a:bodyPr>
          <a:lstStyle/>
          <a:p>
            <a:pPr algn="ctr"/>
            <a:r>
              <a:rPr lang="en-US" b="1">
                <a:solidFill>
                  <a:srgbClr val="0070C0"/>
                </a:solidFill>
              </a:rPr>
              <a:t>Version 2 (V2)</a:t>
            </a:r>
          </a:p>
        </p:txBody>
      </p:sp>
      <p:pic>
        <p:nvPicPr>
          <p:cNvPr id="1026" name="Picture 2" descr="Putting the HOPE, FUN and THRIVING into climate ACTION">
            <a:extLst>
              <a:ext uri="{FF2B5EF4-FFF2-40B4-BE49-F238E27FC236}">
                <a16:creationId xmlns:a16="http://schemas.microsoft.com/office/drawing/2014/main" id="{E85C87D7-DE07-2071-E015-B85D81F43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293" y="682687"/>
            <a:ext cx="3274414" cy="26589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38AFB3-B423-BC0A-61DA-B14A88E89E9C}"/>
              </a:ext>
            </a:extLst>
          </p:cNvPr>
          <p:cNvSpPr txBox="1"/>
          <p:nvPr/>
        </p:nvSpPr>
        <p:spPr>
          <a:xfrm>
            <a:off x="4379534" y="6453071"/>
            <a:ext cx="2974109" cy="369332"/>
          </a:xfrm>
          <a:prstGeom prst="rect">
            <a:avLst/>
          </a:prstGeom>
          <a:solidFill>
            <a:schemeClr val="bg1"/>
          </a:solidFill>
        </p:spPr>
        <p:txBody>
          <a:bodyPr wrap="square" rtlCol="0">
            <a:spAutoFit/>
          </a:bodyPr>
          <a:lstStyle/>
          <a:p>
            <a:r>
              <a:rPr lang="en-US"/>
              <a:t>P-WFDP Resources: </a:t>
            </a:r>
            <a:r>
              <a:rPr lang="en-US">
                <a:hlinkClick r:id="rId4"/>
              </a:rPr>
              <a:t>Click Here</a:t>
            </a:r>
            <a:endParaRPr lang="en-US"/>
          </a:p>
        </p:txBody>
      </p:sp>
    </p:spTree>
    <p:extLst>
      <p:ext uri="{BB962C8B-B14F-4D97-AF65-F5344CB8AC3E}">
        <p14:creationId xmlns:p14="http://schemas.microsoft.com/office/powerpoint/2010/main" val="1578445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 name="Rectangle 102">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75E1AE51-D6BA-3440-36EB-F452E87EAEDA}"/>
              </a:ext>
            </a:extLst>
          </p:cNvPr>
          <p:cNvSpPr txBox="1"/>
          <p:nvPr/>
        </p:nvSpPr>
        <p:spPr>
          <a:xfrm>
            <a:off x="174171" y="138963"/>
            <a:ext cx="106877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Lucida Sans" panose="020B0602030504020204" pitchFamily="34" charset="0"/>
                <a:ea typeface="+mn-ea"/>
                <a:cs typeface="Baguet Script" panose="020F0502020204030204" pitchFamily="34" charset="0"/>
              </a:rPr>
              <a:t>2024 P-WFDP </a:t>
            </a:r>
            <a:r>
              <a:rPr kumimoji="0" lang="en-US" sz="4400" b="1" i="0" strike="noStrike" kern="1200" cap="none" spc="0" normalizeH="0" baseline="0" noProof="0">
                <a:ln>
                  <a:noFill/>
                </a:ln>
                <a:solidFill>
                  <a:srgbClr val="002060"/>
                </a:solidFill>
                <a:effectLst/>
                <a:uLnTx/>
                <a:uFillTx/>
                <a:latin typeface="Lucida Sans" panose="020B0602030504020204" pitchFamily="34" charset="0"/>
                <a:ea typeface="+mn-ea"/>
                <a:cs typeface="Baguet Script" panose="020F0502020204030204" pitchFamily="34" charset="0"/>
              </a:rPr>
              <a:t>(</a:t>
            </a:r>
            <a:r>
              <a:rPr kumimoji="0" lang="en-US" sz="4400" b="1" i="0" strike="noStrike" kern="1200" cap="none" spc="0" normalizeH="0" baseline="0" noProof="0" err="1">
                <a:ln>
                  <a:noFill/>
                </a:ln>
                <a:solidFill>
                  <a:srgbClr val="002060"/>
                </a:solidFill>
                <a:effectLst/>
                <a:uLnTx/>
                <a:uFillTx/>
                <a:latin typeface="Lucida Sans" panose="020B0602030504020204" pitchFamily="34" charset="0"/>
                <a:ea typeface="+mn-ea"/>
                <a:cs typeface="Baguet Script" panose="020F0502020204030204" pitchFamily="34" charset="0"/>
              </a:rPr>
              <a:t>Jotform</a:t>
            </a:r>
            <a:r>
              <a:rPr kumimoji="0" lang="en-US" sz="4400" b="1" i="0" strike="noStrike" kern="1200" cap="none" spc="0" normalizeH="0" baseline="0" noProof="0">
                <a:ln>
                  <a:noFill/>
                </a:ln>
                <a:solidFill>
                  <a:srgbClr val="002060"/>
                </a:solidFill>
                <a:effectLst/>
                <a:uLnTx/>
                <a:uFillTx/>
                <a:latin typeface="Lucida Sans" panose="020B0602030504020204" pitchFamily="34" charset="0"/>
                <a:ea typeface="+mn-ea"/>
                <a:cs typeface="Baguet Script" panose="020F0502020204030204" pitchFamily="34" charset="0"/>
              </a:rPr>
              <a:t>) </a:t>
            </a:r>
            <a:r>
              <a:rPr kumimoji="0" lang="en-US" sz="4400" b="0" i="0" u="none" strike="noStrike" kern="1200" cap="none" spc="0" normalizeH="0" baseline="0" noProof="0">
                <a:ln>
                  <a:noFill/>
                </a:ln>
                <a:solidFill>
                  <a:srgbClr val="0070C0"/>
                </a:solidFill>
                <a:effectLst/>
                <a:uLnTx/>
                <a:uFillTx/>
                <a:latin typeface="Lucida Sans" panose="020B0602030504020204" pitchFamily="34" charset="0"/>
                <a:ea typeface="+mn-ea"/>
                <a:cs typeface="Baguet Script" panose="020F0502020204030204" pitchFamily="34" charset="0"/>
              </a:rPr>
              <a:t>Template</a:t>
            </a:r>
            <a:endParaRPr kumimoji="0" lang="en-US" sz="5400" b="0" i="0" u="none" strike="noStrike" kern="1200" cap="none" spc="0" normalizeH="0" baseline="0" noProof="0">
              <a:ln>
                <a:noFill/>
              </a:ln>
              <a:solidFill>
                <a:srgbClr val="0070C0"/>
              </a:solidFill>
              <a:effectLst/>
              <a:uLnTx/>
              <a:uFillTx/>
              <a:latin typeface="Lucida Sans" panose="020B0602030504020204" pitchFamily="34" charset="0"/>
              <a:ea typeface="+mn-ea"/>
              <a:cs typeface="Baguet Script" panose="020F0502020204030204" pitchFamily="34" charset="0"/>
            </a:endParaRPr>
          </a:p>
        </p:txBody>
      </p:sp>
      <p:sp>
        <p:nvSpPr>
          <p:cNvPr id="3" name="TextBox 2">
            <a:extLst>
              <a:ext uri="{FF2B5EF4-FFF2-40B4-BE49-F238E27FC236}">
                <a16:creationId xmlns:a16="http://schemas.microsoft.com/office/drawing/2014/main" id="{5AD72CC6-11C3-3AB3-5C72-6CEB8F561623}"/>
              </a:ext>
            </a:extLst>
          </p:cNvPr>
          <p:cNvSpPr txBox="1"/>
          <p:nvPr/>
        </p:nvSpPr>
        <p:spPr>
          <a:xfrm>
            <a:off x="4511040" y="1628988"/>
            <a:ext cx="6844937" cy="93132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16C850C-D0C0-1B2E-9628-5E27AA45E190}"/>
              </a:ext>
            </a:extLst>
          </p:cNvPr>
          <p:cNvSpPr txBox="1"/>
          <p:nvPr/>
        </p:nvSpPr>
        <p:spPr>
          <a:xfrm>
            <a:off x="1551710" y="6449086"/>
            <a:ext cx="88351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mn-cs"/>
              </a:rPr>
              <a:t>“</a:t>
            </a:r>
            <a:r>
              <a:rPr kumimoji="0" lang="en-US" sz="1800" b="1" i="1"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mn-cs"/>
              </a:rPr>
              <a:t>The future of organizations is the growth of the people in them</a:t>
            </a:r>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mn-cs"/>
              </a:rPr>
              <a:t>.” - Unknown</a:t>
            </a:r>
            <a:r>
              <a:rPr kumimoji="0" lang="en-US" sz="18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Putting the HOPE, FUN and THRIVING into climate ACTION">
            <a:extLst>
              <a:ext uri="{FF2B5EF4-FFF2-40B4-BE49-F238E27FC236}">
                <a16:creationId xmlns:a16="http://schemas.microsoft.com/office/drawing/2014/main" id="{E85C87D7-DE07-2071-E015-B85D81F43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3591">
            <a:off x="10589590" y="155369"/>
            <a:ext cx="1576179" cy="12799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2B0F274-B77D-FD16-7222-D14FC9A2503B}"/>
              </a:ext>
            </a:extLst>
          </p:cNvPr>
          <p:cNvPicPr>
            <a:picLocks noChangeAspect="1"/>
          </p:cNvPicPr>
          <p:nvPr/>
        </p:nvPicPr>
        <p:blipFill rotWithShape="1">
          <a:blip r:embed="rId4"/>
          <a:srcRect l="168" r="14122"/>
          <a:stretch/>
        </p:blipFill>
        <p:spPr>
          <a:xfrm>
            <a:off x="5632397" y="1031970"/>
            <a:ext cx="5040627" cy="5127568"/>
          </a:xfrm>
          <a:prstGeom prst="rect">
            <a:avLst/>
          </a:prstGeom>
        </p:spPr>
      </p:pic>
      <p:sp>
        <p:nvSpPr>
          <p:cNvPr id="13" name="TextBox 12">
            <a:extLst>
              <a:ext uri="{FF2B5EF4-FFF2-40B4-BE49-F238E27FC236}">
                <a16:creationId xmlns:a16="http://schemas.microsoft.com/office/drawing/2014/main" id="{9FF63FFD-DA55-B822-FC1C-B1A5905ABA3A}"/>
              </a:ext>
            </a:extLst>
          </p:cNvPr>
          <p:cNvSpPr txBox="1"/>
          <p:nvPr/>
        </p:nvSpPr>
        <p:spPr>
          <a:xfrm>
            <a:off x="1064904" y="1216814"/>
            <a:ext cx="4045156" cy="4616648"/>
          </a:xfrm>
          <a:prstGeom prst="rect">
            <a:avLst/>
          </a:prstGeom>
          <a:noFill/>
        </p:spPr>
        <p:txBody>
          <a:bodyPr wrap="square" rtlCol="0">
            <a:spAutoFit/>
          </a:bodyPr>
          <a:lstStyle/>
          <a:p>
            <a:r>
              <a:rPr lang="en-US" b="1"/>
              <a:t>Instructions:</a:t>
            </a:r>
          </a:p>
          <a:p>
            <a:pPr marL="342900" indent="-342900">
              <a:buFont typeface="+mj-lt"/>
              <a:buAutoNum type="arabicPeriod"/>
            </a:pPr>
            <a:r>
              <a:rPr lang="en-US"/>
              <a:t>P-WFDP Resources</a:t>
            </a:r>
          </a:p>
          <a:p>
            <a:pPr marL="342900" indent="-342900">
              <a:buFont typeface="+mj-lt"/>
              <a:buAutoNum type="arabicPeriod"/>
            </a:pPr>
            <a:r>
              <a:rPr lang="en-US"/>
              <a:t>Click “Version 1” or Version 2”</a:t>
            </a:r>
          </a:p>
          <a:p>
            <a:pPr marL="342900" indent="-342900">
              <a:buFont typeface="+mj-lt"/>
              <a:buAutoNum type="arabicPeriod"/>
            </a:pPr>
            <a:r>
              <a:rPr lang="en-US"/>
              <a:t>Enter your agency name at the top of the form</a:t>
            </a:r>
          </a:p>
          <a:p>
            <a:pPr marL="342900" indent="-342900">
              <a:buFont typeface="+mj-lt"/>
              <a:buAutoNum type="arabicPeriod"/>
            </a:pPr>
            <a:r>
              <a:rPr lang="en-US"/>
              <a:t>Scroll to the bottom of the template and select “Save”</a:t>
            </a:r>
          </a:p>
          <a:p>
            <a:pPr marL="342900" indent="-342900">
              <a:buFont typeface="+mj-lt"/>
              <a:buAutoNum type="arabicPeriod"/>
            </a:pPr>
            <a:r>
              <a:rPr lang="en-US"/>
              <a:t>Create an account or Login to your existing account</a:t>
            </a:r>
          </a:p>
          <a:p>
            <a:pPr marL="342900" indent="-342900">
              <a:buFont typeface="+mj-lt"/>
              <a:buAutoNum type="arabicPeriod"/>
            </a:pPr>
            <a:r>
              <a:rPr lang="en-US">
                <a:highlight>
                  <a:srgbClr val="FFFF00"/>
                </a:highlight>
              </a:rPr>
              <a:t>Save the “Sharable” Link that is generated</a:t>
            </a:r>
          </a:p>
          <a:p>
            <a:pPr marL="800100" lvl="1" indent="-342900">
              <a:buFont typeface="Arial" panose="020B0604020202020204" pitchFamily="34" charset="0"/>
              <a:buChar char="•"/>
            </a:pPr>
            <a:r>
              <a:rPr lang="en-US" sz="1400">
                <a:solidFill>
                  <a:srgbClr val="FF0000"/>
                </a:solidFill>
              </a:rPr>
              <a:t>If you do not save this link the WFD Alliance cannot recover information you have entered on the form.</a:t>
            </a:r>
          </a:p>
          <a:p>
            <a:pPr marL="342900" indent="-342900">
              <a:buFont typeface="+mj-lt"/>
              <a:buAutoNum type="arabicPeriod"/>
            </a:pPr>
            <a:r>
              <a:rPr lang="en-US"/>
              <a:t>You can share this link with trusted team members that will be helping you develop your P-WFDP</a:t>
            </a:r>
          </a:p>
        </p:txBody>
      </p:sp>
    </p:spTree>
    <p:extLst>
      <p:ext uri="{BB962C8B-B14F-4D97-AF65-F5344CB8AC3E}">
        <p14:creationId xmlns:p14="http://schemas.microsoft.com/office/powerpoint/2010/main" val="2910420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 name="Rectangle 102">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75E1AE51-D6BA-3440-36EB-F452E87EAEDA}"/>
              </a:ext>
            </a:extLst>
          </p:cNvPr>
          <p:cNvSpPr txBox="1"/>
          <p:nvPr/>
        </p:nvSpPr>
        <p:spPr>
          <a:xfrm>
            <a:off x="174172" y="138963"/>
            <a:ext cx="7670180" cy="769441"/>
          </a:xfrm>
          <a:prstGeom prst="rect">
            <a:avLst/>
          </a:prstGeom>
          <a:noFill/>
        </p:spPr>
        <p:txBody>
          <a:bodyPr wrap="square" lIns="91440" tIns="45720" rIns="91440" bIns="45720" rtlCol="0" anchor="t">
            <a:spAutoFit/>
          </a:bodyPr>
          <a:lstStyle/>
          <a:p>
            <a:pPr>
              <a:defRPr/>
            </a:pPr>
            <a:r>
              <a:rPr kumimoji="0" lang="en-US" sz="4400" b="0" i="0" u="none" strike="noStrike" kern="1200" cap="none" spc="0" normalizeH="0" baseline="0" noProof="0">
                <a:ln>
                  <a:noFill/>
                </a:ln>
                <a:solidFill>
                  <a:srgbClr val="0070C0"/>
                </a:solidFill>
                <a:effectLst/>
                <a:uLnTx/>
                <a:uFillTx/>
                <a:latin typeface="Lucida Sans"/>
                <a:cs typeface="Baguet Script" panose="020F0502020204030204" pitchFamily="34" charset="0"/>
              </a:rPr>
              <a:t>2024 </a:t>
            </a:r>
            <a:r>
              <a:rPr lang="en-US" sz="4400">
                <a:solidFill>
                  <a:srgbClr val="0070C0"/>
                </a:solidFill>
                <a:latin typeface="Lucida Sans"/>
                <a:cs typeface="Baguet Script" panose="020F0502020204030204" pitchFamily="34" charset="0"/>
              </a:rPr>
              <a:t>P-WFDP </a:t>
            </a:r>
            <a:r>
              <a:rPr lang="en-US" sz="4400">
                <a:solidFill>
                  <a:srgbClr val="002060"/>
                </a:solidFill>
                <a:latin typeface="Lucida Sans"/>
                <a:cs typeface="Baguet Script" panose="020F0502020204030204" pitchFamily="34" charset="0"/>
              </a:rPr>
              <a:t>Workshops</a:t>
            </a:r>
            <a:endParaRPr kumimoji="0" lang="en-US" sz="5400" b="0" i="0" u="none" strike="noStrike" kern="1200" cap="none" spc="0" normalizeH="0" baseline="0" noProof="0">
              <a:ln>
                <a:noFill/>
              </a:ln>
              <a:solidFill>
                <a:srgbClr val="002060"/>
              </a:solidFill>
              <a:effectLst/>
              <a:uLnTx/>
              <a:uFillTx/>
              <a:latin typeface="Lucida Sans" panose="020B0602030504020204" pitchFamily="34" charset="0"/>
              <a:ea typeface="+mn-ea"/>
              <a:cs typeface="Baguet Script" panose="020F0502020204030204" pitchFamily="34" charset="0"/>
            </a:endParaRPr>
          </a:p>
        </p:txBody>
      </p:sp>
      <p:sp>
        <p:nvSpPr>
          <p:cNvPr id="3" name="TextBox 2">
            <a:extLst>
              <a:ext uri="{FF2B5EF4-FFF2-40B4-BE49-F238E27FC236}">
                <a16:creationId xmlns:a16="http://schemas.microsoft.com/office/drawing/2014/main" id="{5AD72CC6-11C3-3AB3-5C72-6CEB8F561623}"/>
              </a:ext>
            </a:extLst>
          </p:cNvPr>
          <p:cNvSpPr txBox="1"/>
          <p:nvPr/>
        </p:nvSpPr>
        <p:spPr>
          <a:xfrm>
            <a:off x="4511040" y="1628988"/>
            <a:ext cx="6844937" cy="93132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16C850C-D0C0-1B2E-9628-5E27AA45E190}"/>
              </a:ext>
            </a:extLst>
          </p:cNvPr>
          <p:cNvSpPr txBox="1"/>
          <p:nvPr/>
        </p:nvSpPr>
        <p:spPr>
          <a:xfrm>
            <a:off x="8532728" y="3553321"/>
            <a:ext cx="33236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55A11"/>
                </a:solidFill>
                <a:effectLst/>
                <a:uLnTx/>
                <a:uFillTx/>
                <a:latin typeface="Calibri" panose="020F0502020204030204" pitchFamily="34" charset="0"/>
                <a:ea typeface="Calibri" panose="020F0502020204030204" pitchFamily="34" charset="0"/>
                <a:cs typeface="+mn-cs"/>
              </a:rPr>
              <a:t>“</a:t>
            </a:r>
            <a:r>
              <a:rPr kumimoji="0" lang="en-US" sz="1800" b="1" i="1" u="none" strike="noStrike" kern="1200" cap="none" spc="0" normalizeH="0" baseline="0" noProof="0">
                <a:ln>
                  <a:noFill/>
                </a:ln>
                <a:solidFill>
                  <a:srgbClr val="C55A11"/>
                </a:solidFill>
                <a:effectLst/>
                <a:uLnTx/>
                <a:uFillTx/>
                <a:latin typeface="Calibri" panose="020F0502020204030204" pitchFamily="34" charset="0"/>
                <a:ea typeface="Calibri" panose="020F0502020204030204" pitchFamily="34" charset="0"/>
                <a:cs typeface="+mn-cs"/>
              </a:rPr>
              <a:t>The future of organizations is the growth of the people in them</a:t>
            </a:r>
            <a:r>
              <a:rPr kumimoji="0" lang="en-US" sz="1800" b="1" i="0" u="none" strike="noStrike" kern="1200" cap="none" spc="0" normalizeH="0" baseline="0" noProof="0">
                <a:ln>
                  <a:noFill/>
                </a:ln>
                <a:solidFill>
                  <a:srgbClr val="C55A11"/>
                </a:solidFill>
                <a:effectLst/>
                <a:uLnTx/>
                <a:uFillTx/>
                <a:latin typeface="Calibri" panose="020F0502020204030204" pitchFamily="34" charset="0"/>
                <a:ea typeface="Calibri" panose="020F0502020204030204" pitchFamily="34" charset="0"/>
                <a:cs typeface="+mn-cs"/>
              </a:rPr>
              <a:t>.” - Unknown</a:t>
            </a:r>
            <a:r>
              <a:rPr kumimoji="0" lang="en-US" sz="1800" b="0" i="0" u="none" strike="noStrike" kern="1200" cap="none" spc="0" normalizeH="0" baseline="0" noProof="0">
                <a:ln>
                  <a:noFill/>
                </a:ln>
                <a:solidFill>
                  <a:srgbClr val="C55A11"/>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F6D557-2F4D-1AE8-D611-54A6D8722A44}"/>
              </a:ext>
            </a:extLst>
          </p:cNvPr>
          <p:cNvSpPr txBox="1"/>
          <p:nvPr/>
        </p:nvSpPr>
        <p:spPr>
          <a:xfrm>
            <a:off x="787562" y="1989508"/>
            <a:ext cx="8151223" cy="1200329"/>
          </a:xfrm>
          <a:prstGeom prst="rect">
            <a:avLst/>
          </a:prstGeom>
          <a:noFill/>
        </p:spPr>
        <p:txBody>
          <a:bodyPr wrap="square" rtlCol="0">
            <a:spAutoFit/>
          </a:bodyPr>
          <a:lstStyle/>
          <a:p>
            <a:pPr>
              <a:spcBef>
                <a:spcPts val="0"/>
              </a:spcBef>
              <a:spcAft>
                <a:spcPts val="0"/>
              </a:spcAft>
            </a:pPr>
            <a:endParaRPr lang="en-US">
              <a:effectLst/>
            </a:endParaRPr>
          </a:p>
          <a:p>
            <a:pPr marL="1600200" marR="0" lvl="3" indent="-228600" fontAlgn="base">
              <a:spcBef>
                <a:spcPts val="0"/>
              </a:spcBef>
              <a:spcAft>
                <a:spcPts val="0"/>
              </a:spcAft>
              <a:buSzPts val="1000"/>
              <a:buFont typeface="Symbol" panose="05050102010706020507" pitchFamily="18" charset="2"/>
              <a:buChar char=""/>
              <a:tabLst>
                <a:tab pos="1828800" algn="l"/>
              </a:tabLst>
            </a:pPr>
            <a:r>
              <a:rPr lang="en-US" b="1">
                <a:effectLst/>
                <a:latin typeface="Calibri" panose="020F0502020204030204" pitchFamily="34" charset="0"/>
                <a:ea typeface="Times New Roman" panose="02020603050405020304" pitchFamily="18" charset="0"/>
              </a:rPr>
              <a:t>01/25/24</a:t>
            </a:r>
            <a:r>
              <a:rPr lang="en-US">
                <a:effectLst/>
                <a:latin typeface="Calibri" panose="020F0502020204030204" pitchFamily="34" charset="0"/>
                <a:ea typeface="Times New Roman" panose="02020603050405020304" pitchFamily="18" charset="0"/>
              </a:rPr>
              <a:t> 1:00 – 2:30pm (Thursday)</a:t>
            </a:r>
            <a:endParaRPr lang="en-US">
              <a:effectLst/>
              <a:latin typeface="Calibri" panose="020F0502020204030204" pitchFamily="34" charset="0"/>
              <a:ea typeface="Calibri" panose="020F0502020204030204" pitchFamily="34" charset="0"/>
            </a:endParaRPr>
          </a:p>
          <a:p>
            <a:pPr marL="1600200" marR="0" lvl="3" indent="-228600" fontAlgn="base">
              <a:spcBef>
                <a:spcPts val="0"/>
              </a:spcBef>
              <a:spcAft>
                <a:spcPts val="0"/>
              </a:spcAft>
              <a:buSzPts val="1000"/>
              <a:buFont typeface="Symbol" panose="05050102010706020507" pitchFamily="18" charset="2"/>
              <a:buChar char=""/>
              <a:tabLst>
                <a:tab pos="1828800" algn="l"/>
              </a:tabLst>
            </a:pPr>
            <a:r>
              <a:rPr lang="en-US" b="1">
                <a:effectLst/>
                <a:latin typeface="Calibri" panose="020F0502020204030204" pitchFamily="34" charset="0"/>
                <a:ea typeface="Times New Roman" panose="02020603050405020304" pitchFamily="18" charset="0"/>
              </a:rPr>
              <a:t>02/14/24</a:t>
            </a:r>
            <a:r>
              <a:rPr lang="en-US">
                <a:effectLst/>
                <a:latin typeface="Calibri" panose="020F0502020204030204" pitchFamily="34" charset="0"/>
                <a:ea typeface="Times New Roman" panose="02020603050405020304" pitchFamily="18" charset="0"/>
              </a:rPr>
              <a:t> 3:00 – 4:30pm (Wednesday) </a:t>
            </a:r>
            <a:r>
              <a:rPr lang="en-US" sz="1600">
                <a:solidFill>
                  <a:srgbClr val="FF0000"/>
                </a:solidFill>
                <a:effectLst/>
                <a:latin typeface="Segoe UI Emoji" panose="020B0502040204020203" pitchFamily="34" charset="0"/>
                <a:ea typeface="Times New Roman" panose="02020603050405020304" pitchFamily="18" charset="0"/>
                <a:sym typeface="Segoe UI Emoji" panose="020B0502040204020203" pitchFamily="34" charset="0"/>
              </a:rPr>
              <a:t>❤</a:t>
            </a:r>
            <a:endParaRPr lang="en-US" sz="1400">
              <a:solidFill>
                <a:srgbClr val="FF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Putting the HOPE, FUN and THRIVING into climate ACTION">
            <a:extLst>
              <a:ext uri="{FF2B5EF4-FFF2-40B4-BE49-F238E27FC236}">
                <a16:creationId xmlns:a16="http://schemas.microsoft.com/office/drawing/2014/main" id="{E85C87D7-DE07-2071-E015-B85D81F43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4656" y="1771263"/>
            <a:ext cx="2419782" cy="1964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CBCA79-E20D-ACF5-CD84-EA7547085904}"/>
              </a:ext>
            </a:extLst>
          </p:cNvPr>
          <p:cNvSpPr txBox="1"/>
          <p:nvPr/>
        </p:nvSpPr>
        <p:spPr>
          <a:xfrm>
            <a:off x="233999" y="1171788"/>
            <a:ext cx="8595361" cy="984885"/>
          </a:xfrm>
          <a:prstGeom prst="rect">
            <a:avLst/>
          </a:prstGeom>
          <a:noFill/>
        </p:spPr>
        <p:txBody>
          <a:bodyPr wrap="square" rtlCol="0">
            <a:spAutoFit/>
          </a:bodyPr>
          <a:lstStyle/>
          <a:p>
            <a:r>
              <a:rPr lang="en-US" sz="2000" b="1"/>
              <a:t>Course Name: </a:t>
            </a:r>
            <a:r>
              <a:rPr lang="en-US" b="1" i="1">
                <a:solidFill>
                  <a:srgbClr val="0070C0"/>
                </a:solidFill>
              </a:rPr>
              <a:t>*</a:t>
            </a:r>
            <a:r>
              <a:rPr lang="en-US" b="1" i="1" err="1">
                <a:solidFill>
                  <a:srgbClr val="0070C0"/>
                </a:solidFill>
              </a:rPr>
              <a:t>AzAHP</a:t>
            </a:r>
            <a:r>
              <a:rPr lang="en-US" b="1" i="1">
                <a:solidFill>
                  <a:srgbClr val="0070C0"/>
                </a:solidFill>
              </a:rPr>
              <a:t> - Provider Workforce Development Plan (P-WFDP) Workshop</a:t>
            </a:r>
          </a:p>
          <a:p>
            <a:r>
              <a:rPr lang="en-US" sz="2000" b="1"/>
              <a:t>Register</a:t>
            </a:r>
            <a:r>
              <a:rPr lang="en-US" b="1"/>
              <a:t>: </a:t>
            </a:r>
            <a:r>
              <a:rPr lang="en-US"/>
              <a:t>Relias (</a:t>
            </a:r>
            <a:r>
              <a:rPr lang="en-US">
                <a:solidFill>
                  <a:srgbClr val="0070C0"/>
                </a:solidFill>
              </a:rPr>
              <a:t>search “workshop”) </a:t>
            </a:r>
            <a:r>
              <a:rPr lang="en-US"/>
              <a:t>in your Module List</a:t>
            </a:r>
          </a:p>
          <a:p>
            <a:pPr marL="742950" lvl="1" indent="-285750">
              <a:buFont typeface="Arial" panose="020B0604020202020204" pitchFamily="34" charset="0"/>
              <a:buChar char="•"/>
            </a:pPr>
            <a:r>
              <a:rPr lang="en-US" b="1"/>
              <a:t>NOTE: </a:t>
            </a:r>
            <a:r>
              <a:rPr lang="en-US"/>
              <a:t>You can only register for 1 session at a time</a:t>
            </a:r>
          </a:p>
        </p:txBody>
      </p:sp>
      <p:sp>
        <p:nvSpPr>
          <p:cNvPr id="11" name="TextBox 10">
            <a:extLst>
              <a:ext uri="{FF2B5EF4-FFF2-40B4-BE49-F238E27FC236}">
                <a16:creationId xmlns:a16="http://schemas.microsoft.com/office/drawing/2014/main" id="{10FD4698-974F-B4D9-26F8-370E3B4C135B}"/>
              </a:ext>
            </a:extLst>
          </p:cNvPr>
          <p:cNvSpPr txBox="1"/>
          <p:nvPr/>
        </p:nvSpPr>
        <p:spPr>
          <a:xfrm>
            <a:off x="1068068" y="3498886"/>
            <a:ext cx="7299464" cy="1200329"/>
          </a:xfrm>
          <a:prstGeom prst="rect">
            <a:avLst/>
          </a:prstGeom>
          <a:noFill/>
        </p:spPr>
        <p:txBody>
          <a:bodyPr wrap="square" rtlCol="0">
            <a:spAutoFit/>
          </a:bodyPr>
          <a:lstStyle/>
          <a:p>
            <a:r>
              <a:rPr lang="en-US" b="1"/>
              <a:t>Agenda: </a:t>
            </a:r>
          </a:p>
          <a:p>
            <a:pPr marL="285750" indent="-285750">
              <a:buFont typeface="Arial" panose="020B0604020202020204" pitchFamily="34" charset="0"/>
              <a:buChar char="•"/>
            </a:pPr>
            <a:r>
              <a:rPr lang="en-US" b="1"/>
              <a:t>1</a:t>
            </a:r>
            <a:r>
              <a:rPr lang="en-US" b="1" baseline="30000"/>
              <a:t>st</a:t>
            </a:r>
            <a:r>
              <a:rPr lang="en-US" b="1"/>
              <a:t> Hour</a:t>
            </a:r>
            <a:r>
              <a:rPr lang="en-US"/>
              <a:t>: Review the entire P-WFDP Template in a large group</a:t>
            </a:r>
          </a:p>
          <a:p>
            <a:pPr marL="285750" indent="-285750">
              <a:buFont typeface="Arial" panose="020B0604020202020204" pitchFamily="34" charset="0"/>
              <a:buChar char="•"/>
            </a:pPr>
            <a:r>
              <a:rPr lang="en-US" b="1"/>
              <a:t>Break-Out Sessions: </a:t>
            </a:r>
            <a:r>
              <a:rPr lang="en-US"/>
              <a:t>To review individual agency questions with a member of the WFD Alliance</a:t>
            </a:r>
          </a:p>
        </p:txBody>
      </p:sp>
      <p:sp>
        <p:nvSpPr>
          <p:cNvPr id="2" name="TextBox 1">
            <a:extLst>
              <a:ext uri="{FF2B5EF4-FFF2-40B4-BE49-F238E27FC236}">
                <a16:creationId xmlns:a16="http://schemas.microsoft.com/office/drawing/2014/main" id="{86C05A67-AE51-B3F7-66E7-8C5E846317F1}"/>
              </a:ext>
            </a:extLst>
          </p:cNvPr>
          <p:cNvSpPr txBox="1"/>
          <p:nvPr/>
        </p:nvSpPr>
        <p:spPr>
          <a:xfrm>
            <a:off x="483140" y="5086047"/>
            <a:ext cx="11225720" cy="1692771"/>
          </a:xfrm>
          <a:prstGeom prst="rect">
            <a:avLst/>
          </a:prstGeom>
          <a:solidFill>
            <a:schemeClr val="accent2">
              <a:lumMod val="50000"/>
            </a:schemeClr>
          </a:solidFill>
        </p:spPr>
        <p:txBody>
          <a:bodyPr wrap="square" rtlCol="0">
            <a:spAutoFit/>
          </a:bodyPr>
          <a:lstStyle/>
          <a:p>
            <a:pPr marR="0" lvl="0" fontAlgn="base">
              <a:spcBef>
                <a:spcPts val="0"/>
              </a:spcBef>
              <a:spcAft>
                <a:spcPts val="0"/>
              </a:spcAft>
              <a:buSzPts val="1000"/>
              <a:tabLst>
                <a:tab pos="457200" algn="l"/>
              </a:tabLst>
            </a:pPr>
            <a:r>
              <a:rPr lang="en-US" sz="1600" b="1">
                <a:solidFill>
                  <a:schemeClr val="bg1"/>
                </a:solidFill>
                <a:effectLst/>
                <a:latin typeface="Calibri" panose="020F0502020204030204" pitchFamily="34" charset="0"/>
                <a:ea typeface="Times New Roman" panose="02020603050405020304" pitchFamily="18" charset="0"/>
              </a:rPr>
              <a:t>Additional Supports</a:t>
            </a:r>
            <a:r>
              <a:rPr lang="en-US" sz="1600">
                <a:solidFill>
                  <a:schemeClr val="bg1"/>
                </a:solidFill>
                <a:effectLst/>
                <a:latin typeface="Calibri" panose="020F0502020204030204" pitchFamily="34" charset="0"/>
                <a:ea typeface="Times New Roman" panose="02020603050405020304" pitchFamily="18" charset="0"/>
              </a:rPr>
              <a:t>:</a:t>
            </a:r>
            <a:endParaRPr lang="en-US" sz="1600">
              <a:solidFill>
                <a:schemeClr val="bg1"/>
              </a:solidFill>
              <a:effectLst/>
              <a:latin typeface="Calibri" panose="020F0502020204030204" pitchFamily="34" charset="0"/>
              <a:ea typeface="Calibri" panose="020F0502020204030204" pitchFamily="34" charset="0"/>
            </a:endParaRPr>
          </a:p>
          <a:p>
            <a:pPr marL="285750" indent="-285750" fontAlgn="base">
              <a:buFont typeface="Arial" panose="020B0604020202020204" pitchFamily="34" charset="0"/>
              <a:buChar char="•"/>
            </a:pPr>
            <a:r>
              <a:rPr lang="en-US" sz="1400" b="1">
                <a:solidFill>
                  <a:schemeClr val="bg1"/>
                </a:solidFill>
                <a:effectLst/>
                <a:latin typeface="Calibri" panose="020F0502020204030204" pitchFamily="34" charset="0"/>
                <a:ea typeface="Times New Roman" panose="02020603050405020304" pitchFamily="18" charset="0"/>
              </a:rPr>
              <a:t>1:1 Consultation by request: </a:t>
            </a:r>
            <a:r>
              <a:rPr lang="en-US" sz="1400">
                <a:solidFill>
                  <a:schemeClr val="bg1"/>
                </a:solidFill>
                <a:effectLst/>
                <a:latin typeface="Calibri" panose="020F0502020204030204" pitchFamily="34" charset="0"/>
                <a:ea typeface="Times New Roman" panose="02020603050405020304" pitchFamily="18" charset="0"/>
              </a:rPr>
              <a:t>The WFD Administrators are available for consultation via email, phone, or webinar. Please contact us as needed to schedule a meeting. </a:t>
            </a:r>
            <a:endParaRPr lang="en-US" sz="1400">
              <a:solidFill>
                <a:schemeClr val="bg1"/>
              </a:solidFill>
              <a:effectLst/>
              <a:latin typeface="Calibri" panose="020F0502020204030204" pitchFamily="34" charset="0"/>
              <a:ea typeface="Calibri" panose="020F0502020204030204" pitchFamily="34" charset="0"/>
            </a:endParaRPr>
          </a:p>
          <a:p>
            <a:pPr marL="285750" indent="-285750" fontAlgn="base">
              <a:buFont typeface="Arial" panose="020B0604020202020204" pitchFamily="34" charset="0"/>
              <a:buChar char="•"/>
            </a:pPr>
            <a:r>
              <a:rPr lang="en-US" sz="1400" b="1">
                <a:solidFill>
                  <a:schemeClr val="bg1"/>
                </a:solidFill>
                <a:effectLst/>
                <a:latin typeface="Calibri" panose="020F0502020204030204" pitchFamily="34" charset="0"/>
                <a:ea typeface="Times New Roman" panose="02020603050405020304" pitchFamily="18" charset="0"/>
              </a:rPr>
              <a:t>Competency Continuum:</a:t>
            </a:r>
            <a:r>
              <a:rPr lang="en-US" sz="1400">
                <a:solidFill>
                  <a:schemeClr val="bg1"/>
                </a:solidFill>
                <a:effectLst/>
                <a:latin typeface="Calibri" panose="020F0502020204030204" pitchFamily="34" charset="0"/>
                <a:ea typeface="Times New Roman" panose="02020603050405020304" pitchFamily="18" charset="0"/>
              </a:rPr>
              <a:t> This is the tool that the WFD Alliance utilizes to provide each agency with feedback for their P-WFDP submission. A blank copy of this form will be posted to the AZAHP website by December to help guide and prepare your agency for submission of the plan.  </a:t>
            </a:r>
            <a:r>
              <a:rPr lang="en-US" sz="1400" b="1">
                <a:solidFill>
                  <a:schemeClr val="bg1"/>
                </a:solidFill>
                <a:effectLst/>
                <a:latin typeface="Calibri" panose="020F0502020204030204" pitchFamily="34" charset="0"/>
                <a:ea typeface="Times New Roman" panose="02020603050405020304" pitchFamily="18" charset="0"/>
              </a:rPr>
              <a:t>P-WFDP Templates Resources</a:t>
            </a:r>
            <a:r>
              <a:rPr lang="en-US" sz="1400">
                <a:solidFill>
                  <a:schemeClr val="bg1"/>
                </a:solidFill>
                <a:effectLst/>
                <a:latin typeface="Calibri" panose="020F0502020204030204" pitchFamily="34" charset="0"/>
                <a:ea typeface="Times New Roman" panose="02020603050405020304" pitchFamily="18" charset="0"/>
              </a:rPr>
              <a:t>: </a:t>
            </a:r>
            <a:r>
              <a:rPr lang="en-US" sz="1400" b="1" u="sng">
                <a:solidFill>
                  <a:schemeClr val="bg1"/>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Click Here</a:t>
            </a:r>
            <a:endParaRPr lang="en-US" sz="1400">
              <a:solidFill>
                <a:schemeClr val="bg1"/>
              </a:solidFill>
              <a:effectLst/>
              <a:latin typeface="Calibri" panose="020F050202020403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2435046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90A499-EBD8-D3AB-E8B8-DAF4725014A2}"/>
              </a:ext>
            </a:extLst>
          </p:cNvPr>
          <p:cNvSpPr txBox="1"/>
          <p:nvPr/>
        </p:nvSpPr>
        <p:spPr>
          <a:xfrm>
            <a:off x="920466" y="1007086"/>
            <a:ext cx="10517461" cy="375552"/>
          </a:xfrm>
          <a:prstGeom prst="rect">
            <a:avLst/>
          </a:prstGeom>
          <a:noFill/>
        </p:spPr>
        <p:txBody>
          <a:bodyPr wrap="square" lIns="91440" tIns="45720" rIns="91440" bIns="45720" anchor="t">
            <a:spAutoFit/>
          </a:bodyPr>
          <a:lstStyle/>
          <a:p>
            <a:pPr marL="0" marR="0">
              <a:lnSpc>
                <a:spcPct val="107000"/>
              </a:lnSpc>
              <a:spcBef>
                <a:spcPts val="0"/>
              </a:spcBef>
              <a:spcAft>
                <a:spcPts val="800"/>
              </a:spcAft>
            </a:pPr>
            <a:endParaRPr lang="en-US" sz="1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02F993F-663C-4E10-5153-7E5F81EED3A3}"/>
              </a:ext>
            </a:extLst>
          </p:cNvPr>
          <p:cNvSpPr txBox="1"/>
          <p:nvPr/>
        </p:nvSpPr>
        <p:spPr>
          <a:xfrm>
            <a:off x="920466" y="229917"/>
            <a:ext cx="10459887" cy="707886"/>
          </a:xfrm>
          <a:prstGeom prst="rect">
            <a:avLst/>
          </a:prstGeom>
          <a:noFill/>
        </p:spPr>
        <p:txBody>
          <a:bodyPr wrap="square" lIns="91440" tIns="45720" rIns="91440" bIns="45720" anchor="t">
            <a:spAutoFit/>
          </a:bodyPr>
          <a:lstStyle/>
          <a:p>
            <a:pPr>
              <a:defRPr/>
            </a:pPr>
            <a:r>
              <a:rPr lang="en-US" sz="4000">
                <a:latin typeface="Calibri"/>
                <a:ea typeface="Calibri"/>
                <a:cs typeface="Calibri"/>
              </a:rPr>
              <a:t>Legacy Agency Spotlight</a:t>
            </a:r>
            <a:endParaRPr lang="en-US" sz="4000" i="0" u="none" strike="noStrike" kern="1200" cap="none" spc="0" normalizeH="0" baseline="0" noProof="0">
              <a:ln>
                <a:noFill/>
              </a:ln>
              <a:effectLst/>
              <a:uLnTx/>
              <a:uFillTx/>
              <a:latin typeface="Calibri"/>
              <a:ea typeface="Calibri"/>
              <a:cs typeface="Calibri"/>
            </a:endParaRPr>
          </a:p>
        </p:txBody>
      </p:sp>
      <p:pic>
        <p:nvPicPr>
          <p:cNvPr id="2" name="Picture 1" descr="A yellow light shining on a black background&#10;&#10;Description automatically generated">
            <a:extLst>
              <a:ext uri="{FF2B5EF4-FFF2-40B4-BE49-F238E27FC236}">
                <a16:creationId xmlns:a16="http://schemas.microsoft.com/office/drawing/2014/main" id="{73018904-6DEC-A3D8-1A81-4EFAC5181912}"/>
              </a:ext>
            </a:extLst>
          </p:cNvPr>
          <p:cNvPicPr>
            <a:picLocks noChangeAspect="1"/>
          </p:cNvPicPr>
          <p:nvPr/>
        </p:nvPicPr>
        <p:blipFill>
          <a:blip r:embed="rId4"/>
          <a:stretch>
            <a:fillRect/>
          </a:stretch>
        </p:blipFill>
        <p:spPr>
          <a:xfrm>
            <a:off x="8409912" y="-37214"/>
            <a:ext cx="3328873" cy="4114800"/>
          </a:xfrm>
          <a:prstGeom prst="rect">
            <a:avLst/>
          </a:prstGeom>
        </p:spPr>
      </p:pic>
      <p:sp>
        <p:nvSpPr>
          <p:cNvPr id="3" name="TextBox 2">
            <a:extLst>
              <a:ext uri="{FF2B5EF4-FFF2-40B4-BE49-F238E27FC236}">
                <a16:creationId xmlns:a16="http://schemas.microsoft.com/office/drawing/2014/main" id="{52502AAB-02DF-729E-36B3-C3AD39F19248}"/>
              </a:ext>
            </a:extLst>
          </p:cNvPr>
          <p:cNvSpPr txBox="1"/>
          <p:nvPr/>
        </p:nvSpPr>
        <p:spPr>
          <a:xfrm>
            <a:off x="920466" y="1765439"/>
            <a:ext cx="9994603" cy="378565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B0F0"/>
                </a:solidFill>
                <a:ea typeface="Calibri"/>
                <a:cs typeface="Calibri"/>
              </a:rPr>
              <a:t>Legacy Agency Spotlight: </a:t>
            </a:r>
            <a:r>
              <a:rPr lang="en-US" sz="2400">
                <a:ea typeface="Calibri"/>
                <a:cs typeface="Calibri"/>
              </a:rPr>
              <a:t>An opportunity to recognize your agency or others for outstanding achievements related to workforce development made within the last 6 months.</a:t>
            </a:r>
          </a:p>
          <a:p>
            <a:endParaRPr lang="en-US" sz="2400">
              <a:ea typeface="Calibri"/>
              <a:cs typeface="Calibri"/>
            </a:endParaRPr>
          </a:p>
          <a:p>
            <a:r>
              <a:rPr lang="en-US" sz="2400" b="1">
                <a:solidFill>
                  <a:srgbClr val="00B0F0"/>
                </a:solidFill>
                <a:ea typeface="Calibri"/>
                <a:cs typeface="Calibri"/>
              </a:rPr>
              <a:t>Review/Process:</a:t>
            </a:r>
            <a:r>
              <a:rPr lang="en-US" sz="2400">
                <a:ea typeface="Calibri"/>
                <a:cs typeface="Calibri"/>
              </a:rPr>
              <a:t> The Arizona WFD Alliance is currently in process of reviewing submissions</a:t>
            </a:r>
          </a:p>
          <a:p>
            <a:endParaRPr lang="en-US" sz="2400">
              <a:ea typeface="Calibri"/>
              <a:cs typeface="Calibri"/>
            </a:endParaRPr>
          </a:p>
          <a:p>
            <a:r>
              <a:rPr lang="en-US" sz="2400" b="1">
                <a:solidFill>
                  <a:srgbClr val="00B0F0"/>
                </a:solidFill>
                <a:ea typeface="Calibri"/>
                <a:cs typeface="Calibri"/>
              </a:rPr>
              <a:t>Winners:</a:t>
            </a:r>
            <a:r>
              <a:rPr lang="en-US" sz="2400">
                <a:ea typeface="Calibri"/>
                <a:cs typeface="Calibri"/>
              </a:rPr>
              <a:t> The Winner and Honorable Mention(s) will be announced at a Provider Form (in February) and recognized with a "Certificate of Achievement" on the </a:t>
            </a:r>
            <a:r>
              <a:rPr lang="en-US" sz="2400" err="1">
                <a:ea typeface="Calibri"/>
                <a:cs typeface="Calibri"/>
              </a:rPr>
              <a:t>AzAHP</a:t>
            </a:r>
            <a:r>
              <a:rPr lang="en-US" sz="2400">
                <a:ea typeface="Calibri"/>
                <a:cs typeface="Calibri"/>
              </a:rPr>
              <a:t> website.  </a:t>
            </a:r>
          </a:p>
        </p:txBody>
      </p:sp>
    </p:spTree>
    <p:custDataLst>
      <p:tags r:id="rId1"/>
    </p:custDataLst>
    <p:extLst>
      <p:ext uri="{BB962C8B-B14F-4D97-AF65-F5344CB8AC3E}">
        <p14:creationId xmlns:p14="http://schemas.microsoft.com/office/powerpoint/2010/main" val="4054407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0297BF-8A6F-4625-91A2-247A15F28A2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80252" y="2944259"/>
            <a:ext cx="3848086" cy="1919006"/>
          </a:xfrm>
          <a:prstGeom prst="rect">
            <a:avLst/>
          </a:prstGeom>
        </p:spPr>
      </p:pic>
      <p:sp>
        <p:nvSpPr>
          <p:cNvPr id="10" name="TextBox 9">
            <a:extLst>
              <a:ext uri="{FF2B5EF4-FFF2-40B4-BE49-F238E27FC236}">
                <a16:creationId xmlns:a16="http://schemas.microsoft.com/office/drawing/2014/main" id="{0F6AFEA8-FA29-48E5-99B4-DD0DD8E06AC9}"/>
              </a:ext>
            </a:extLst>
          </p:cNvPr>
          <p:cNvSpPr txBox="1"/>
          <p:nvPr/>
        </p:nvSpPr>
        <p:spPr>
          <a:xfrm>
            <a:off x="841567" y="3112100"/>
            <a:ext cx="6962527" cy="1754326"/>
          </a:xfrm>
          <a:prstGeom prst="rect">
            <a:avLst/>
          </a:prstGeom>
          <a:noFill/>
        </p:spPr>
        <p:txBody>
          <a:bodyPr wrap="square">
            <a:spAutoFit/>
          </a:bodyPr>
          <a:lstStyle/>
          <a:p>
            <a:pPr algn="l" fontAlgn="base"/>
            <a:r>
              <a:rPr lang="en-US" b="0" i="0">
                <a:effectLst/>
              </a:rPr>
              <a:t>The AHWGMA is a </a:t>
            </a:r>
            <a:r>
              <a:rPr lang="en-US" b="1" i="0">
                <a:effectLst/>
              </a:rPr>
              <a:t>collaborative effort </a:t>
            </a:r>
            <a:r>
              <a:rPr lang="en-US" b="0" i="0">
                <a:effectLst/>
              </a:rPr>
              <a:t>initiated by the </a:t>
            </a:r>
            <a:r>
              <a:rPr lang="en-US" b="1" i="0">
                <a:effectLst/>
              </a:rPr>
              <a:t>Arizona Workforce Development </a:t>
            </a:r>
            <a:r>
              <a:rPr lang="en-US" b="1"/>
              <a:t>(WFD) Coalition</a:t>
            </a:r>
            <a:r>
              <a:rPr lang="en-US"/>
              <a:t>, which </a:t>
            </a:r>
            <a:r>
              <a:rPr lang="en-US" b="0" i="0">
                <a:effectLst/>
              </a:rPr>
              <a:t>includes Workforce Development Administrators from all 9 Arizona Managed Care Organizations (MCO’s). Together </a:t>
            </a:r>
            <a:r>
              <a:rPr lang="en-US"/>
              <a:t>the Coalition</a:t>
            </a:r>
            <a:r>
              <a:rPr lang="en-US" b="0" i="0">
                <a:effectLst/>
              </a:rPr>
              <a:t> ensures initiatives across the state of Arizona align with all respective lines of business</a:t>
            </a:r>
            <a:r>
              <a:rPr lang="en-US"/>
              <a:t> (</a:t>
            </a:r>
            <a:r>
              <a:rPr lang="en-US" b="0" i="0">
                <a:effectLst/>
              </a:rPr>
              <a:t>ACC, ALTCS, DD, DCS CHP, DES/DDD, RBHA). </a:t>
            </a:r>
          </a:p>
        </p:txBody>
      </p:sp>
      <p:sp>
        <p:nvSpPr>
          <p:cNvPr id="11" name="TextBox 10">
            <a:extLst>
              <a:ext uri="{FF2B5EF4-FFF2-40B4-BE49-F238E27FC236}">
                <a16:creationId xmlns:a16="http://schemas.microsoft.com/office/drawing/2014/main" id="{FE8423DC-D9BF-4B2D-A233-2A40FC17733F}"/>
              </a:ext>
            </a:extLst>
          </p:cNvPr>
          <p:cNvSpPr txBox="1"/>
          <p:nvPr/>
        </p:nvSpPr>
        <p:spPr>
          <a:xfrm>
            <a:off x="2365099" y="260747"/>
            <a:ext cx="9712601" cy="1200329"/>
          </a:xfrm>
          <a:prstGeom prst="rect">
            <a:avLst/>
          </a:prstGeom>
          <a:noFill/>
        </p:spPr>
        <p:txBody>
          <a:bodyPr wrap="square">
            <a:spAutoFit/>
          </a:bodyPr>
          <a:lstStyle/>
          <a:p>
            <a:pPr algn="l" fontAlgn="base"/>
            <a:r>
              <a:rPr lang="en-US" sz="3600" b="1" i="0">
                <a:solidFill>
                  <a:srgbClr val="0070C0"/>
                </a:solidFill>
                <a:effectLst/>
                <a:latin typeface="Rubik"/>
              </a:rPr>
              <a:t>AZ Healthcare Workforce Goals and Metrics Assessment (AHWGMA)</a:t>
            </a:r>
          </a:p>
        </p:txBody>
      </p:sp>
      <p:sp>
        <p:nvSpPr>
          <p:cNvPr id="16" name="TextBox 15">
            <a:extLst>
              <a:ext uri="{FF2B5EF4-FFF2-40B4-BE49-F238E27FC236}">
                <a16:creationId xmlns:a16="http://schemas.microsoft.com/office/drawing/2014/main" id="{1EE19407-76E2-4EA8-A096-3125B5E09C3C}"/>
              </a:ext>
            </a:extLst>
          </p:cNvPr>
          <p:cNvSpPr txBox="1"/>
          <p:nvPr/>
        </p:nvSpPr>
        <p:spPr>
          <a:xfrm>
            <a:off x="3093447" y="4944559"/>
            <a:ext cx="3212418" cy="1661993"/>
          </a:xfrm>
          <a:prstGeom prst="rect">
            <a:avLst/>
          </a:prstGeom>
          <a:solidFill>
            <a:schemeClr val="accent4">
              <a:lumMod val="75000"/>
            </a:schemeClr>
          </a:solidFill>
          <a:effectLst>
            <a:outerShdw blurRad="76200" dist="12700" dir="8100000" sy="-23000" kx="800400" algn="br" rotWithShape="0">
              <a:prstClr val="black">
                <a:alpha val="20000"/>
              </a:prstClr>
            </a:outerShdw>
          </a:effectLst>
        </p:spPr>
        <p:txBody>
          <a:bodyPr wrap="none" rtlCol="0">
            <a:spAutoFit/>
          </a:bodyPr>
          <a:lstStyle/>
          <a:p>
            <a:endParaRPr lang="en-US" b="1"/>
          </a:p>
          <a:p>
            <a:pPr algn="ctr"/>
            <a:r>
              <a:rPr lang="en-US" b="1"/>
              <a:t>Release</a:t>
            </a:r>
            <a:r>
              <a:rPr lang="en-US"/>
              <a:t>: April 16, 2024</a:t>
            </a:r>
          </a:p>
          <a:p>
            <a:pPr algn="ctr"/>
            <a:r>
              <a:rPr lang="en-US" b="1"/>
              <a:t>Close</a:t>
            </a:r>
            <a:r>
              <a:rPr lang="en-US"/>
              <a:t>: May 31, 2024</a:t>
            </a:r>
          </a:p>
          <a:p>
            <a:pPr algn="ctr"/>
            <a:r>
              <a:rPr lang="en-US" b="1"/>
              <a:t>Contractually Required: </a:t>
            </a:r>
            <a:r>
              <a:rPr lang="en-US" b="1">
                <a:solidFill>
                  <a:schemeClr val="bg1"/>
                </a:solidFill>
              </a:rPr>
              <a:t>YES</a:t>
            </a:r>
          </a:p>
          <a:p>
            <a:pPr algn="ctr"/>
            <a:r>
              <a:rPr lang="en-US" sz="1200" b="1">
                <a:solidFill>
                  <a:schemeClr val="bg1"/>
                </a:solidFill>
              </a:rPr>
              <a:t>(See your contracted HP’s Provider Manual)</a:t>
            </a:r>
          </a:p>
          <a:p>
            <a:endParaRPr lang="en-US"/>
          </a:p>
        </p:txBody>
      </p:sp>
      <p:sp>
        <p:nvSpPr>
          <p:cNvPr id="20" name="TextBox 19">
            <a:extLst>
              <a:ext uri="{FF2B5EF4-FFF2-40B4-BE49-F238E27FC236}">
                <a16:creationId xmlns:a16="http://schemas.microsoft.com/office/drawing/2014/main" id="{53ED5576-5B70-4648-8343-5D050BE76626}"/>
              </a:ext>
            </a:extLst>
          </p:cNvPr>
          <p:cNvSpPr txBox="1"/>
          <p:nvPr/>
        </p:nvSpPr>
        <p:spPr>
          <a:xfrm>
            <a:off x="841567" y="1794200"/>
            <a:ext cx="10928597" cy="1200329"/>
          </a:xfrm>
          <a:prstGeom prst="rect">
            <a:avLst/>
          </a:prstGeom>
          <a:noFill/>
        </p:spPr>
        <p:txBody>
          <a:bodyPr wrap="square">
            <a:spAutoFit/>
          </a:bodyPr>
          <a:lstStyle/>
          <a:p>
            <a:r>
              <a:rPr lang="en-US"/>
              <a:t>The AHWGMA is a statewide data collection tool used to help the Arizona Network by gathering information, analyzing data, and assessing the current and future needs of the workforce. </a:t>
            </a:r>
            <a:r>
              <a:rPr lang="en-US" b="1"/>
              <a:t>The results </a:t>
            </a:r>
            <a:r>
              <a:rPr lang="en-US"/>
              <a:t>of this process gives insight for future funding opportunities, highlights where support is needed, and assists with the prioritization of initiatives/projects across the network. </a:t>
            </a:r>
          </a:p>
        </p:txBody>
      </p:sp>
      <p:sp>
        <p:nvSpPr>
          <p:cNvPr id="21" name="TextBox 20">
            <a:extLst>
              <a:ext uri="{FF2B5EF4-FFF2-40B4-BE49-F238E27FC236}">
                <a16:creationId xmlns:a16="http://schemas.microsoft.com/office/drawing/2014/main" id="{8BE92AE7-D0CA-4FD7-AB9B-87E1676B26F3}"/>
              </a:ext>
            </a:extLst>
          </p:cNvPr>
          <p:cNvSpPr txBox="1"/>
          <p:nvPr/>
        </p:nvSpPr>
        <p:spPr>
          <a:xfrm>
            <a:off x="7289871" y="5157832"/>
            <a:ext cx="4480293" cy="1200329"/>
          </a:xfrm>
          <a:prstGeom prst="rect">
            <a:avLst/>
          </a:prstGeom>
          <a:noFill/>
        </p:spPr>
        <p:txBody>
          <a:bodyPr wrap="square" rtlCol="0">
            <a:spAutoFit/>
          </a:bodyPr>
          <a:lstStyle/>
          <a:p>
            <a:pPr algn="ctr"/>
            <a:r>
              <a:rPr lang="en-US"/>
              <a:t>Language around the AHWGMA can be found in your contracted Health Plans Provider Manual. For the list of required Provider types please visit the </a:t>
            </a:r>
            <a:r>
              <a:rPr lang="en-US">
                <a:hlinkClick r:id="rId6"/>
              </a:rPr>
              <a:t>AZAHP website</a:t>
            </a:r>
            <a:endParaRPr lang="en-US"/>
          </a:p>
        </p:txBody>
      </p:sp>
      <p:pic>
        <p:nvPicPr>
          <p:cNvPr id="5" name="Picture 4">
            <a:extLst>
              <a:ext uri="{FF2B5EF4-FFF2-40B4-BE49-F238E27FC236}">
                <a16:creationId xmlns:a16="http://schemas.microsoft.com/office/drawing/2014/main" id="{AD8D89BB-AE41-37C2-D352-06C882117DD8}"/>
              </a:ext>
            </a:extLst>
          </p:cNvPr>
          <p:cNvPicPr>
            <a:picLocks noChangeAspect="1"/>
          </p:cNvPicPr>
          <p:nvPr/>
        </p:nvPicPr>
        <p:blipFill>
          <a:blip r:embed="rId7"/>
          <a:stretch>
            <a:fillRect/>
          </a:stretch>
        </p:blipFill>
        <p:spPr>
          <a:xfrm>
            <a:off x="610311" y="97456"/>
            <a:ext cx="1597994" cy="1597994"/>
          </a:xfrm>
          <a:prstGeom prst="rect">
            <a:avLst/>
          </a:prstGeom>
        </p:spPr>
      </p:pic>
    </p:spTree>
    <p:custDataLst>
      <p:tags r:id="rId1"/>
    </p:custDataLst>
    <p:extLst>
      <p:ext uri="{BB962C8B-B14F-4D97-AF65-F5344CB8AC3E}">
        <p14:creationId xmlns:p14="http://schemas.microsoft.com/office/powerpoint/2010/main" val="981603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C2EE88-DD79-07CA-E073-553B45E646F7}"/>
              </a:ext>
            </a:extLst>
          </p:cNvPr>
          <p:cNvSpPr txBox="1"/>
          <p:nvPr/>
        </p:nvSpPr>
        <p:spPr>
          <a:xfrm>
            <a:off x="4400551" y="1695450"/>
            <a:ext cx="7524750" cy="4939814"/>
          </a:xfrm>
          <a:prstGeom prst="rect">
            <a:avLst/>
          </a:prstGeom>
          <a:noFill/>
        </p:spPr>
        <p:txBody>
          <a:bodyPr wrap="square">
            <a:spAutoFit/>
          </a:bodyPr>
          <a:lstStyle/>
          <a:p>
            <a:r>
              <a:rPr lang="en-US" sz="1900"/>
              <a:t>Join the Arizona Workforce Development Coalition for an engaging and informative online webinar where we will delve into the </a:t>
            </a:r>
            <a:r>
              <a:rPr lang="en-US" sz="1900" b="1"/>
              <a:t>2024</a:t>
            </a:r>
            <a:r>
              <a:rPr lang="en-US" sz="1900"/>
              <a:t> </a:t>
            </a:r>
            <a:r>
              <a:rPr lang="en-US" sz="1900" b="1"/>
              <a:t>AZ Healthcare Workforce Goals and Metrics Assessment (AHWGMA)</a:t>
            </a:r>
            <a:r>
              <a:rPr lang="en-US" sz="1900"/>
              <a:t>.</a:t>
            </a:r>
          </a:p>
          <a:p>
            <a:endParaRPr lang="en-US" sz="1900"/>
          </a:p>
          <a:p>
            <a:r>
              <a:rPr lang="en-US" sz="1900" b="1" u="sng">
                <a:solidFill>
                  <a:srgbClr val="0070C0"/>
                </a:solidFill>
              </a:rPr>
              <a:t>**Who should attend</a:t>
            </a:r>
            <a:r>
              <a:rPr lang="en-US" sz="1900" b="1"/>
              <a:t>:</a:t>
            </a:r>
            <a:r>
              <a:rPr lang="en-US" sz="1900"/>
              <a:t> Any Organization with an AZ Medicaid (AHCCCS) Contract on this list of </a:t>
            </a:r>
            <a:r>
              <a:rPr lang="en-US" sz="1900">
                <a:hlinkClick r:id="rId2"/>
              </a:rPr>
              <a:t>AHCCCS Provider Types</a:t>
            </a:r>
            <a:r>
              <a:rPr lang="en-US" sz="1900"/>
              <a:t>.</a:t>
            </a:r>
            <a:r>
              <a:rPr lang="en-US" sz="2000"/>
              <a:t> </a:t>
            </a:r>
          </a:p>
          <a:p>
            <a:endParaRPr lang="en-US" sz="1900"/>
          </a:p>
          <a:p>
            <a:r>
              <a:rPr lang="en-US" sz="1900"/>
              <a:t>This webinar is designed to give a high-level overview of this statewide initiative, review the questions on this year's iteration of the assessment, and provide an opportunity to ask questions and gain a deeper understanding of the goals and metrics that are crucial for success of the Arizona Healthcare Workforce. </a:t>
            </a:r>
          </a:p>
          <a:p>
            <a:endParaRPr lang="en-US" sz="1900"/>
          </a:p>
          <a:p>
            <a:pPr>
              <a:spcAft>
                <a:spcPts val="600"/>
              </a:spcAft>
            </a:pPr>
            <a:r>
              <a:rPr lang="en-US" sz="1900" b="1"/>
              <a:t>We look forward to seeing you </a:t>
            </a:r>
            <a:r>
              <a:rPr lang="en-US" sz="1900"/>
              <a:t>at the AZ Healthcare Workforce Goals and Metrics Assessment (AHWGMA) Webinar!</a:t>
            </a:r>
          </a:p>
          <a:p>
            <a:pPr>
              <a:spcAft>
                <a:spcPts val="600"/>
              </a:spcAft>
            </a:pPr>
            <a:endParaRPr lang="en-US" sz="1900" b="1"/>
          </a:p>
        </p:txBody>
      </p:sp>
      <p:sp>
        <p:nvSpPr>
          <p:cNvPr id="10" name="TextBox 9">
            <a:extLst>
              <a:ext uri="{FF2B5EF4-FFF2-40B4-BE49-F238E27FC236}">
                <a16:creationId xmlns:a16="http://schemas.microsoft.com/office/drawing/2014/main" id="{19454851-28AF-3A0D-58CE-01D89DB8399F}"/>
              </a:ext>
            </a:extLst>
          </p:cNvPr>
          <p:cNvSpPr txBox="1"/>
          <p:nvPr/>
        </p:nvSpPr>
        <p:spPr>
          <a:xfrm>
            <a:off x="591793" y="225892"/>
            <a:ext cx="11763374" cy="892552"/>
          </a:xfrm>
          <a:prstGeom prst="rect">
            <a:avLst/>
          </a:prstGeom>
          <a:noFill/>
        </p:spPr>
        <p:txBody>
          <a:bodyPr wrap="square">
            <a:spAutoFit/>
          </a:bodyPr>
          <a:lstStyle/>
          <a:p>
            <a:r>
              <a:rPr lang="en-US" sz="2800" b="1">
                <a:solidFill>
                  <a:srgbClr val="0070C0"/>
                </a:solidFill>
              </a:rPr>
              <a:t>AZ Healthcare Workforce Goals and Metrics Assessment (AHWGMA) Webinar</a:t>
            </a:r>
          </a:p>
          <a:p>
            <a:pPr algn="ctr"/>
            <a:r>
              <a:rPr lang="en-US" sz="2400" b="1" i="0">
                <a:solidFill>
                  <a:srgbClr val="39364F"/>
                </a:solidFill>
                <a:effectLst/>
                <a:latin typeface="Neue Plak"/>
              </a:rPr>
              <a:t>Forecasting the Future Needs of the Arizona Healthcare Workforce</a:t>
            </a:r>
            <a:endParaRPr lang="en-US" sz="2400" b="1"/>
          </a:p>
        </p:txBody>
      </p:sp>
      <p:pic>
        <p:nvPicPr>
          <p:cNvPr id="12" name="Picture 11">
            <a:extLst>
              <a:ext uri="{FF2B5EF4-FFF2-40B4-BE49-F238E27FC236}">
                <a16:creationId xmlns:a16="http://schemas.microsoft.com/office/drawing/2014/main" id="{ED25988B-A1EE-3646-FD50-E1026E19735C}"/>
              </a:ext>
            </a:extLst>
          </p:cNvPr>
          <p:cNvPicPr>
            <a:picLocks noChangeAspect="1"/>
          </p:cNvPicPr>
          <p:nvPr/>
        </p:nvPicPr>
        <p:blipFill>
          <a:blip r:embed="rId3"/>
          <a:stretch>
            <a:fillRect/>
          </a:stretch>
        </p:blipFill>
        <p:spPr>
          <a:xfrm>
            <a:off x="485776" y="2063617"/>
            <a:ext cx="3675939" cy="3675939"/>
          </a:xfrm>
          <a:prstGeom prst="rect">
            <a:avLst/>
          </a:prstGeom>
        </p:spPr>
      </p:pic>
    </p:spTree>
    <p:extLst>
      <p:ext uri="{BB962C8B-B14F-4D97-AF65-F5344CB8AC3E}">
        <p14:creationId xmlns:p14="http://schemas.microsoft.com/office/powerpoint/2010/main" val="3372922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51 webinar best practices for engaging interactive webinars">
            <a:extLst>
              <a:ext uri="{FF2B5EF4-FFF2-40B4-BE49-F238E27FC236}">
                <a16:creationId xmlns:a16="http://schemas.microsoft.com/office/drawing/2014/main" id="{64675AE5-CF18-4513-9018-08ABCA3C4E63}"/>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783775" y="190501"/>
            <a:ext cx="11020426" cy="6305550"/>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809D923-7609-4CE5-928B-DFE8CF2099C8}"/>
              </a:ext>
            </a:extLst>
          </p:cNvPr>
          <p:cNvSpPr/>
          <p:nvPr/>
        </p:nvSpPr>
        <p:spPr>
          <a:xfrm>
            <a:off x="3865517" y="526022"/>
            <a:ext cx="5040358" cy="3743717"/>
          </a:xfrm>
          <a:prstGeom prst="rect">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BD39F6E-1B75-4243-81B9-55B4FB92C6CE}"/>
              </a:ext>
            </a:extLst>
          </p:cNvPr>
          <p:cNvSpPr txBox="1"/>
          <p:nvPr/>
        </p:nvSpPr>
        <p:spPr>
          <a:xfrm>
            <a:off x="4253474" y="2064602"/>
            <a:ext cx="4868633" cy="1661993"/>
          </a:xfrm>
          <a:prstGeom prst="rect">
            <a:avLst/>
          </a:prstGeom>
          <a:noFill/>
        </p:spPr>
        <p:txBody>
          <a:bodyPr wrap="square">
            <a:spAutoFit/>
          </a:bodyPr>
          <a:lstStyle/>
          <a:p>
            <a:pPr marL="342900" indent="-342900">
              <a:spcAft>
                <a:spcPts val="1800"/>
              </a:spcAft>
              <a:buFont typeface="Arial" panose="020B0604020202020204" pitchFamily="34" charset="0"/>
              <a:buChar char="•"/>
            </a:pPr>
            <a:r>
              <a:rPr lang="en-US" sz="2400" b="1">
                <a:solidFill>
                  <a:schemeClr val="bg1"/>
                </a:solidFill>
                <a:hlinkClick r:id="rId5">
                  <a:extLst>
                    <a:ext uri="{A12FA001-AC4F-418D-AE19-62706E023703}">
                      <ahyp:hlinkClr xmlns:ahyp="http://schemas.microsoft.com/office/drawing/2018/hyperlinkcolor" val="tx"/>
                    </a:ext>
                  </a:extLst>
                </a:hlinkClick>
              </a:rPr>
              <a:t>3/5</a:t>
            </a:r>
            <a:r>
              <a:rPr lang="en-US" sz="2400">
                <a:solidFill>
                  <a:schemeClr val="bg1"/>
                </a:solidFill>
                <a:hlinkClick r:id="rId5">
                  <a:extLst>
                    <a:ext uri="{A12FA001-AC4F-418D-AE19-62706E023703}">
                      <ahyp:hlinkClr xmlns:ahyp="http://schemas.microsoft.com/office/drawing/2018/hyperlinkcolor" val="tx"/>
                    </a:ext>
                  </a:extLst>
                </a:hlinkClick>
              </a:rPr>
              <a:t> - Tuesday @ </a:t>
            </a:r>
            <a:r>
              <a:rPr lang="en-US" sz="2400" b="1">
                <a:solidFill>
                  <a:schemeClr val="bg1"/>
                </a:solidFill>
                <a:hlinkClick r:id="rId5">
                  <a:extLst>
                    <a:ext uri="{A12FA001-AC4F-418D-AE19-62706E023703}">
                      <ahyp:hlinkClr xmlns:ahyp="http://schemas.microsoft.com/office/drawing/2018/hyperlinkcolor" val="tx"/>
                    </a:ext>
                  </a:extLst>
                </a:hlinkClick>
              </a:rPr>
              <a:t>2pm - 3pm</a:t>
            </a:r>
            <a:endParaRPr lang="en-US" sz="2400" b="1">
              <a:solidFill>
                <a:schemeClr val="bg1"/>
              </a:solidFill>
            </a:endParaRPr>
          </a:p>
          <a:p>
            <a:pPr marL="342900" indent="-342900">
              <a:spcAft>
                <a:spcPts val="1800"/>
              </a:spcAft>
              <a:buFont typeface="Arial" panose="020B0604020202020204" pitchFamily="34" charset="0"/>
              <a:buChar char="•"/>
            </a:pPr>
            <a:r>
              <a:rPr lang="en-US" sz="2400" b="1">
                <a:solidFill>
                  <a:schemeClr val="bg1"/>
                </a:solidFill>
                <a:hlinkClick r:id="rId6">
                  <a:extLst>
                    <a:ext uri="{A12FA001-AC4F-418D-AE19-62706E023703}">
                      <ahyp:hlinkClr xmlns:ahyp="http://schemas.microsoft.com/office/drawing/2018/hyperlinkcolor" val="tx"/>
                    </a:ext>
                  </a:extLst>
                </a:hlinkClick>
              </a:rPr>
              <a:t>3/21</a:t>
            </a:r>
            <a:r>
              <a:rPr lang="en-US" sz="2400">
                <a:solidFill>
                  <a:schemeClr val="bg1"/>
                </a:solidFill>
                <a:hlinkClick r:id="rId6">
                  <a:extLst>
                    <a:ext uri="{A12FA001-AC4F-418D-AE19-62706E023703}">
                      <ahyp:hlinkClr xmlns:ahyp="http://schemas.microsoft.com/office/drawing/2018/hyperlinkcolor" val="tx"/>
                    </a:ext>
                  </a:extLst>
                </a:hlinkClick>
              </a:rPr>
              <a:t>- Thursday @ </a:t>
            </a:r>
            <a:r>
              <a:rPr lang="en-US" sz="2400" b="1">
                <a:solidFill>
                  <a:schemeClr val="bg1"/>
                </a:solidFill>
                <a:hlinkClick r:id="rId6">
                  <a:extLst>
                    <a:ext uri="{A12FA001-AC4F-418D-AE19-62706E023703}">
                      <ahyp:hlinkClr xmlns:ahyp="http://schemas.microsoft.com/office/drawing/2018/hyperlinkcolor" val="tx"/>
                    </a:ext>
                  </a:extLst>
                </a:hlinkClick>
              </a:rPr>
              <a:t>11am - 12pm</a:t>
            </a:r>
            <a:endParaRPr lang="en-US" sz="1400">
              <a:solidFill>
                <a:schemeClr val="bg1"/>
              </a:solidFill>
              <a:effectLst/>
              <a:latin typeface="Calibri" panose="020F0502020204030204" pitchFamily="34" charset="0"/>
              <a:ea typeface="Calibri" panose="020F0502020204030204" pitchFamily="34" charset="0"/>
            </a:endParaRPr>
          </a:p>
          <a:p>
            <a:pPr marL="342900" indent="-342900">
              <a:spcAft>
                <a:spcPts val="1800"/>
              </a:spcAft>
              <a:buFont typeface="Arial" panose="020B0604020202020204" pitchFamily="34" charset="0"/>
              <a:buChar char="•"/>
            </a:pPr>
            <a:r>
              <a:rPr lang="en-US" sz="2400" b="1">
                <a:solidFill>
                  <a:schemeClr val="bg1"/>
                </a:solidFill>
                <a:hlinkClick r:id="rId7">
                  <a:extLst>
                    <a:ext uri="{A12FA001-AC4F-418D-AE19-62706E023703}">
                      <ahyp:hlinkClr xmlns:ahyp="http://schemas.microsoft.com/office/drawing/2018/hyperlinkcolor" val="tx"/>
                    </a:ext>
                  </a:extLst>
                </a:hlinkClick>
              </a:rPr>
              <a:t>4/2- </a:t>
            </a:r>
            <a:r>
              <a:rPr lang="en-US" sz="2400">
                <a:solidFill>
                  <a:schemeClr val="bg1"/>
                </a:solidFill>
                <a:hlinkClick r:id="rId7">
                  <a:extLst>
                    <a:ext uri="{A12FA001-AC4F-418D-AE19-62706E023703}">
                      <ahyp:hlinkClr xmlns:ahyp="http://schemas.microsoft.com/office/drawing/2018/hyperlinkcolor" val="tx"/>
                    </a:ext>
                  </a:extLst>
                </a:hlinkClick>
              </a:rPr>
              <a:t>Tuesday @</a:t>
            </a:r>
            <a:r>
              <a:rPr lang="en-US" sz="2400" b="1">
                <a:solidFill>
                  <a:schemeClr val="bg1"/>
                </a:solidFill>
                <a:hlinkClick r:id="rId7">
                  <a:extLst>
                    <a:ext uri="{A12FA001-AC4F-418D-AE19-62706E023703}">
                      <ahyp:hlinkClr xmlns:ahyp="http://schemas.microsoft.com/office/drawing/2018/hyperlinkcolor" val="tx"/>
                    </a:ext>
                  </a:extLst>
                </a:hlinkClick>
              </a:rPr>
              <a:t> 10am -11am</a:t>
            </a:r>
            <a:endParaRPr lang="en-US" sz="2400" b="1">
              <a:solidFill>
                <a:schemeClr val="bg1"/>
              </a:solidFill>
            </a:endParaRPr>
          </a:p>
        </p:txBody>
      </p:sp>
      <p:sp>
        <p:nvSpPr>
          <p:cNvPr id="11" name="TextBox 10">
            <a:extLst>
              <a:ext uri="{FF2B5EF4-FFF2-40B4-BE49-F238E27FC236}">
                <a16:creationId xmlns:a16="http://schemas.microsoft.com/office/drawing/2014/main" id="{0AF63F86-A79D-47A1-A32C-7131AE2FB3F7}"/>
              </a:ext>
            </a:extLst>
          </p:cNvPr>
          <p:cNvSpPr txBox="1"/>
          <p:nvPr/>
        </p:nvSpPr>
        <p:spPr>
          <a:xfrm>
            <a:off x="4094373" y="686758"/>
            <a:ext cx="4582646" cy="1077218"/>
          </a:xfrm>
          <a:prstGeom prst="rect">
            <a:avLst/>
          </a:prstGeom>
          <a:noFill/>
        </p:spPr>
        <p:txBody>
          <a:bodyPr wrap="square" rtlCol="0">
            <a:spAutoFit/>
          </a:bodyPr>
          <a:lstStyle/>
          <a:p>
            <a:pPr algn="ctr"/>
            <a:r>
              <a:rPr lang="en-US" sz="3200" b="1" u="sng">
                <a:solidFill>
                  <a:schemeClr val="bg1"/>
                </a:solidFill>
              </a:rPr>
              <a:t>3 Webinar Sessions Available</a:t>
            </a:r>
          </a:p>
        </p:txBody>
      </p:sp>
      <p:pic>
        <p:nvPicPr>
          <p:cNvPr id="14" name="Picture 13">
            <a:extLst>
              <a:ext uri="{FF2B5EF4-FFF2-40B4-BE49-F238E27FC236}">
                <a16:creationId xmlns:a16="http://schemas.microsoft.com/office/drawing/2014/main" id="{F15D9440-32D1-BBCD-5D1B-646E8688D157}"/>
              </a:ext>
            </a:extLst>
          </p:cNvPr>
          <p:cNvPicPr>
            <a:picLocks noChangeAspect="1"/>
          </p:cNvPicPr>
          <p:nvPr/>
        </p:nvPicPr>
        <p:blipFill>
          <a:blip r:embed="rId8"/>
          <a:stretch>
            <a:fillRect/>
          </a:stretch>
        </p:blipFill>
        <p:spPr>
          <a:xfrm>
            <a:off x="1115810" y="1566630"/>
            <a:ext cx="2163477" cy="2432077"/>
          </a:xfrm>
          <a:prstGeom prst="rect">
            <a:avLst/>
          </a:prstGeom>
        </p:spPr>
      </p:pic>
      <p:pic>
        <p:nvPicPr>
          <p:cNvPr id="16" name="Picture 15">
            <a:extLst>
              <a:ext uri="{FF2B5EF4-FFF2-40B4-BE49-F238E27FC236}">
                <a16:creationId xmlns:a16="http://schemas.microsoft.com/office/drawing/2014/main" id="{AF047E5E-DD73-5F68-3E94-6B67BCA7C714}"/>
              </a:ext>
            </a:extLst>
          </p:cNvPr>
          <p:cNvPicPr>
            <a:picLocks noChangeAspect="1"/>
          </p:cNvPicPr>
          <p:nvPr/>
        </p:nvPicPr>
        <p:blipFill>
          <a:blip r:embed="rId9"/>
          <a:stretch>
            <a:fillRect/>
          </a:stretch>
        </p:blipFill>
        <p:spPr>
          <a:xfrm>
            <a:off x="9381020" y="1679342"/>
            <a:ext cx="2164268" cy="2432515"/>
          </a:xfrm>
          <a:prstGeom prst="rect">
            <a:avLst/>
          </a:prstGeom>
        </p:spPr>
      </p:pic>
      <p:sp>
        <p:nvSpPr>
          <p:cNvPr id="18" name="TextBox 17">
            <a:extLst>
              <a:ext uri="{FF2B5EF4-FFF2-40B4-BE49-F238E27FC236}">
                <a16:creationId xmlns:a16="http://schemas.microsoft.com/office/drawing/2014/main" id="{FFCE6EA9-3ACD-F03B-4C0A-9DBE639F54D3}"/>
              </a:ext>
            </a:extLst>
          </p:cNvPr>
          <p:cNvSpPr txBox="1"/>
          <p:nvPr/>
        </p:nvSpPr>
        <p:spPr>
          <a:xfrm>
            <a:off x="2262035" y="6082724"/>
            <a:ext cx="8247322" cy="584775"/>
          </a:xfrm>
          <a:prstGeom prst="rect">
            <a:avLst/>
          </a:prstGeom>
          <a:solidFill>
            <a:schemeClr val="accent2">
              <a:lumMod val="60000"/>
              <a:lumOff val="40000"/>
            </a:schemeClr>
          </a:solidFill>
        </p:spPr>
        <p:txBody>
          <a:bodyPr wrap="none" rtlCol="0">
            <a:spAutoFit/>
          </a:bodyPr>
          <a:lstStyle/>
          <a:p>
            <a:r>
              <a:rPr lang="en-US" sz="3200" b="1">
                <a:solidFill>
                  <a:schemeClr val="bg1"/>
                </a:solidFill>
              </a:rPr>
              <a:t>Click on the Date you would like to register for</a:t>
            </a:r>
          </a:p>
        </p:txBody>
      </p:sp>
    </p:spTree>
    <p:custDataLst>
      <p:tags r:id="rId1"/>
    </p:custDataLst>
    <p:extLst>
      <p:ext uri="{BB962C8B-B14F-4D97-AF65-F5344CB8AC3E}">
        <p14:creationId xmlns:p14="http://schemas.microsoft.com/office/powerpoint/2010/main" val="526207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9D5A-601C-70A7-E750-7C6DAAE799E9}"/>
              </a:ext>
            </a:extLst>
          </p:cNvPr>
          <p:cNvSpPr>
            <a:spLocks noGrp="1"/>
          </p:cNvSpPr>
          <p:nvPr>
            <p:ph type="title"/>
          </p:nvPr>
        </p:nvSpPr>
        <p:spPr>
          <a:xfrm>
            <a:off x="1823160" y="294164"/>
            <a:ext cx="9769791" cy="1325563"/>
          </a:xfrm>
        </p:spPr>
        <p:txBody>
          <a:bodyPr/>
          <a:lstStyle/>
          <a:p>
            <a:r>
              <a:rPr lang="en-US">
                <a:solidFill>
                  <a:srgbClr val="0070C0"/>
                </a:solidFill>
                <a:latin typeface="Arial"/>
                <a:cs typeface="Arial"/>
              </a:rPr>
              <a:t>Child and Family Team Policy Update</a:t>
            </a:r>
            <a:endParaRPr lang="en-US">
              <a:solidFill>
                <a:srgbClr val="0070C0"/>
              </a:solidFill>
            </a:endParaRPr>
          </a:p>
        </p:txBody>
      </p:sp>
      <p:sp>
        <p:nvSpPr>
          <p:cNvPr id="3" name="Content Placeholder 2">
            <a:extLst>
              <a:ext uri="{FF2B5EF4-FFF2-40B4-BE49-F238E27FC236}">
                <a16:creationId xmlns:a16="http://schemas.microsoft.com/office/drawing/2014/main" id="{826BA3ED-4C64-907B-9498-79EC7D9E2B61}"/>
              </a:ext>
            </a:extLst>
          </p:cNvPr>
          <p:cNvSpPr>
            <a:spLocks noGrp="1"/>
          </p:cNvSpPr>
          <p:nvPr>
            <p:ph idx="1"/>
          </p:nvPr>
        </p:nvSpPr>
        <p:spPr>
          <a:xfrm>
            <a:off x="5406471" y="1845425"/>
            <a:ext cx="6649541" cy="4288089"/>
          </a:xfrm>
        </p:spPr>
        <p:txBody>
          <a:bodyPr>
            <a:noAutofit/>
          </a:bodyPr>
          <a:lstStyle/>
          <a:p>
            <a:pPr marL="0" indent="0" algn="l">
              <a:buNone/>
            </a:pPr>
            <a:r>
              <a:rPr lang="en-US" sz="1800" b="1" i="0" u="none" strike="noStrike">
                <a:solidFill>
                  <a:schemeClr val="tx1"/>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580 - Child and Family Team</a:t>
            </a:r>
            <a:endParaRPr lang="en-US" sz="1800" b="1" i="0">
              <a:solidFill>
                <a:schemeClr val="tx1"/>
              </a:solidFill>
              <a:effectLst/>
              <a:latin typeface="Open Sans" panose="020B0606030504020204" pitchFamily="34" charset="0"/>
            </a:endParaRPr>
          </a:p>
          <a:p>
            <a:pPr marL="285750" indent="-285750">
              <a:buFont typeface="Arial" panose="020B0604020202020204" pitchFamily="34" charset="0"/>
              <a:buChar char="•"/>
            </a:pPr>
            <a:r>
              <a:rPr lang="en-US" sz="1600" b="1" i="0" u="none" strike="noStrike">
                <a:solidFill>
                  <a:schemeClr val="tx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Attachment A </a:t>
            </a:r>
            <a:r>
              <a:rPr lang="en-US" sz="1600" b="0" i="0" u="none" strike="noStrike">
                <a:solidFill>
                  <a:schemeClr val="tx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 Strengths, Needs, and Culture Discovery Domains</a:t>
            </a:r>
            <a:endParaRPr lang="en-US" sz="1600" b="0" i="0">
              <a:solidFill>
                <a:schemeClr val="tx1"/>
              </a:solidFill>
              <a:effectLst/>
              <a:latin typeface="Open Sans" panose="020B0606030504020204" pitchFamily="34" charset="0"/>
            </a:endParaRPr>
          </a:p>
          <a:p>
            <a:pPr marL="285750" indent="-285750">
              <a:buFont typeface="Arial" panose="020B0604020202020204" pitchFamily="34" charset="0"/>
              <a:buChar char="•"/>
            </a:pPr>
            <a:r>
              <a:rPr lang="en-US" sz="1600" b="1" i="0" u="none" strike="noStrike">
                <a:solidFill>
                  <a:schemeClr val="tx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Attachment B </a:t>
            </a:r>
            <a:r>
              <a:rPr lang="en-US" sz="1600" b="0" i="0" u="none" strike="noStrike">
                <a:solidFill>
                  <a:schemeClr val="tx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 CALOCUS Implementation Guidelines for CFT Practice Nine Essential Activities</a:t>
            </a:r>
            <a:endParaRPr lang="en-US" sz="1600" b="0" i="0">
              <a:solidFill>
                <a:schemeClr val="tx1"/>
              </a:solidFill>
              <a:effectLst/>
              <a:latin typeface="Open Sans" panose="020B0606030504020204" pitchFamily="34" charset="0"/>
            </a:endParaRPr>
          </a:p>
          <a:p>
            <a:pPr marL="285750" indent="-285750">
              <a:buFont typeface="Arial" panose="020B0604020202020204" pitchFamily="34" charset="0"/>
              <a:buChar char="•"/>
            </a:pPr>
            <a:r>
              <a:rPr lang="en-US" sz="1600" b="1" i="0" u="none" strike="noStrike">
                <a:solidFill>
                  <a:schemeClr val="tx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Attachment C </a:t>
            </a:r>
            <a:r>
              <a:rPr lang="en-US" sz="1600" b="0" i="0" u="none" strike="noStrike">
                <a:solidFill>
                  <a:schemeClr val="tx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 Child and Family Supervision Tool</a:t>
            </a:r>
            <a:endParaRPr lang="en-US" sz="1600" b="0" i="0">
              <a:solidFill>
                <a:schemeClr val="tx1"/>
              </a:solidFill>
              <a:effectLst/>
              <a:latin typeface="Open Sans" panose="020B0606030504020204" pitchFamily="34" charset="0"/>
            </a:endParaRPr>
          </a:p>
          <a:p>
            <a:pPr marL="285750" indent="-285750">
              <a:buFont typeface="Arial" panose="020B0604020202020204" pitchFamily="34" charset="0"/>
              <a:buChar char="•"/>
            </a:pPr>
            <a:r>
              <a:rPr lang="en-US" sz="1600" b="1" i="0" u="none" strike="noStrike">
                <a:solidFill>
                  <a:schemeClr val="tx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Attachment D </a:t>
            </a:r>
            <a:r>
              <a:rPr lang="en-US" sz="1600" b="0" i="0" u="none" strike="noStrike">
                <a:solidFill>
                  <a:schemeClr val="tx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 Arizona Child and Family Teams Supervision Tool Users Guide</a:t>
            </a:r>
            <a:endParaRPr lang="en-US" sz="1600" b="0" i="0">
              <a:solidFill>
                <a:schemeClr val="tx1"/>
              </a:solidFill>
              <a:effectLst/>
              <a:latin typeface="Open Sans" panose="020B0606030504020204" pitchFamily="34" charset="0"/>
            </a:endParaRPr>
          </a:p>
          <a:p>
            <a:pPr marL="285750" indent="-285750">
              <a:buFont typeface="Arial" panose="020B0604020202020204" pitchFamily="34" charset="0"/>
              <a:buChar char="•"/>
            </a:pPr>
            <a:r>
              <a:rPr lang="en-US" sz="1600" b="1" i="0" u="sng">
                <a:solidFill>
                  <a:schemeClr val="tx1"/>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Attachment E </a:t>
            </a:r>
            <a:r>
              <a:rPr lang="en-US" sz="1600" b="0" i="0" u="sng">
                <a:solidFill>
                  <a:schemeClr val="tx1"/>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 Implementation of 12 Principles for Children's Behavioral Health Service Delivery</a:t>
            </a:r>
            <a:endParaRPr lang="en-US" sz="1600" b="0" i="0">
              <a:solidFill>
                <a:schemeClr val="tx1"/>
              </a:solidFill>
              <a:effectLst/>
              <a:latin typeface="Open Sans" panose="020B0606030504020204" pitchFamily="34" charset="0"/>
            </a:endParaRPr>
          </a:p>
          <a:p>
            <a:pPr marL="0" indent="0">
              <a:buNone/>
            </a:pPr>
            <a:endParaRPr lang="en-US" sz="1800"/>
          </a:p>
        </p:txBody>
      </p:sp>
      <p:pic>
        <p:nvPicPr>
          <p:cNvPr id="5" name="Picture 4">
            <a:extLst>
              <a:ext uri="{FF2B5EF4-FFF2-40B4-BE49-F238E27FC236}">
                <a16:creationId xmlns:a16="http://schemas.microsoft.com/office/drawing/2014/main" id="{0A09DB28-920A-66CE-A1E3-A46825C37B9E}"/>
              </a:ext>
            </a:extLst>
          </p:cNvPr>
          <p:cNvPicPr>
            <a:picLocks noChangeAspect="1"/>
          </p:cNvPicPr>
          <p:nvPr/>
        </p:nvPicPr>
        <p:blipFill>
          <a:blip r:embed="rId8"/>
          <a:stretch>
            <a:fillRect/>
          </a:stretch>
        </p:blipFill>
        <p:spPr>
          <a:xfrm>
            <a:off x="662461" y="2464403"/>
            <a:ext cx="4575198" cy="3050132"/>
          </a:xfrm>
          <a:prstGeom prst="rect">
            <a:avLst/>
          </a:prstGeom>
        </p:spPr>
      </p:pic>
    </p:spTree>
    <p:extLst>
      <p:ext uri="{BB962C8B-B14F-4D97-AF65-F5344CB8AC3E}">
        <p14:creationId xmlns:p14="http://schemas.microsoft.com/office/powerpoint/2010/main" val="2460125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49D5A-601C-70A7-E750-7C6DAAE799E9}"/>
              </a:ext>
            </a:extLst>
          </p:cNvPr>
          <p:cNvSpPr>
            <a:spLocks noGrp="1"/>
          </p:cNvSpPr>
          <p:nvPr>
            <p:ph type="title"/>
          </p:nvPr>
        </p:nvSpPr>
        <p:spPr>
          <a:xfrm>
            <a:off x="1277815" y="61704"/>
            <a:ext cx="9636369" cy="1325563"/>
          </a:xfrm>
        </p:spPr>
        <p:txBody>
          <a:bodyPr>
            <a:normAutofit/>
          </a:bodyPr>
          <a:lstStyle/>
          <a:p>
            <a:r>
              <a:rPr lang="en-US" sz="4000">
                <a:solidFill>
                  <a:srgbClr val="0070C0"/>
                </a:solidFill>
                <a:latin typeface="Arial"/>
                <a:cs typeface="Arial"/>
              </a:rPr>
              <a:t>Competency Evaluation Tool</a:t>
            </a:r>
            <a:br>
              <a:rPr lang="en-US" sz="4000">
                <a:solidFill>
                  <a:srgbClr val="0070C0"/>
                </a:solidFill>
                <a:latin typeface="Arial"/>
                <a:cs typeface="Arial"/>
              </a:rPr>
            </a:br>
            <a:r>
              <a:rPr lang="en-US" sz="3200">
                <a:solidFill>
                  <a:srgbClr val="0070C0"/>
                </a:solidFill>
                <a:latin typeface="Arial"/>
                <a:cs typeface="Arial"/>
              </a:rPr>
              <a:t>    (AHCCCS Supervision Tool)</a:t>
            </a:r>
            <a:endParaRPr lang="en-US" sz="4000">
              <a:solidFill>
                <a:srgbClr val="0070C0"/>
              </a:solidFill>
            </a:endParaRPr>
          </a:p>
        </p:txBody>
      </p:sp>
      <p:sp>
        <p:nvSpPr>
          <p:cNvPr id="3" name="Content Placeholder 2">
            <a:extLst>
              <a:ext uri="{FF2B5EF4-FFF2-40B4-BE49-F238E27FC236}">
                <a16:creationId xmlns:a16="http://schemas.microsoft.com/office/drawing/2014/main" id="{826BA3ED-4C64-907B-9498-79EC7D9E2B61}"/>
              </a:ext>
            </a:extLst>
          </p:cNvPr>
          <p:cNvSpPr>
            <a:spLocks noGrp="1"/>
          </p:cNvSpPr>
          <p:nvPr>
            <p:ph idx="1"/>
          </p:nvPr>
        </p:nvSpPr>
        <p:spPr>
          <a:xfrm>
            <a:off x="5261317" y="1746950"/>
            <a:ext cx="6780627" cy="4794527"/>
          </a:xfrm>
        </p:spPr>
        <p:txBody>
          <a:bodyPr>
            <a:noAutofit/>
          </a:bodyPr>
          <a:lstStyle/>
          <a:p>
            <a:pPr marL="0" indent="0">
              <a:buNone/>
            </a:pPr>
            <a:r>
              <a:rPr lang="en-US" sz="1800" b="1"/>
              <a:t>AMPM 580 Attachment C &amp; D </a:t>
            </a:r>
            <a:r>
              <a:rPr lang="en-US" sz="1800"/>
              <a:t>have been updated and are live as of December 2023 </a:t>
            </a:r>
          </a:p>
          <a:p>
            <a:pPr>
              <a:buFont typeface="Arial" panose="020B0604020202020204" pitchFamily="34" charset="0"/>
              <a:buChar char="•"/>
            </a:pPr>
            <a:r>
              <a:rPr lang="en-US" sz="1800"/>
              <a:t>90 Day, 6-Month, and Annual Competency Evaluation Tools have been updated</a:t>
            </a:r>
          </a:p>
          <a:p>
            <a:pPr>
              <a:buFont typeface="Arial" panose="020B0604020202020204" pitchFamily="34" charset="0"/>
              <a:buChar char="•"/>
            </a:pPr>
            <a:r>
              <a:rPr lang="en-US" sz="1800"/>
              <a:t>There are </a:t>
            </a:r>
            <a:r>
              <a:rPr lang="en-US" sz="1800" u="sng"/>
              <a:t>34 Targeted Competencies </a:t>
            </a:r>
            <a:r>
              <a:rPr lang="en-US" sz="1800"/>
              <a:t>versus </a:t>
            </a:r>
            <a:r>
              <a:rPr lang="en-US" sz="1800" u="sng"/>
              <a:t>56 Targeted Skills/Competencies</a:t>
            </a:r>
          </a:p>
          <a:p>
            <a:pPr>
              <a:buFont typeface="Arial" panose="020B0604020202020204" pitchFamily="34" charset="0"/>
              <a:buChar char="•"/>
            </a:pPr>
            <a:r>
              <a:rPr lang="en-US" sz="1800" b="1">
                <a:solidFill>
                  <a:srgbClr val="0070C0"/>
                </a:solidFill>
              </a:rPr>
              <a:t>PLEASE ENSURE </a:t>
            </a:r>
            <a:r>
              <a:rPr lang="en-US" sz="1800"/>
              <a:t>all Observations are complete by </a:t>
            </a:r>
            <a:r>
              <a:rPr lang="en-US" sz="1800" b="1"/>
              <a:t>January 31, 2024</a:t>
            </a:r>
          </a:p>
          <a:p>
            <a:pPr>
              <a:buFont typeface="Arial" panose="020B0604020202020204" pitchFamily="34" charset="0"/>
              <a:buChar char="•"/>
            </a:pPr>
            <a:r>
              <a:rPr lang="en-US" sz="1800" b="1">
                <a:solidFill>
                  <a:srgbClr val="0070C0"/>
                </a:solidFill>
              </a:rPr>
              <a:t>February 1, 2024- </a:t>
            </a:r>
            <a:r>
              <a:rPr lang="en-US" sz="1800"/>
              <a:t>ALL employees enrolled in the current plans will me moved over to the new corresponding ones</a:t>
            </a:r>
          </a:p>
          <a:p>
            <a:pPr>
              <a:buFont typeface="Arial" panose="020B0604020202020204" pitchFamily="34" charset="0"/>
              <a:buChar char="•"/>
            </a:pPr>
            <a:endParaRPr lang="en-US" sz="1800"/>
          </a:p>
        </p:txBody>
      </p:sp>
      <p:pic>
        <p:nvPicPr>
          <p:cNvPr id="5" name="Picture 4">
            <a:extLst>
              <a:ext uri="{FF2B5EF4-FFF2-40B4-BE49-F238E27FC236}">
                <a16:creationId xmlns:a16="http://schemas.microsoft.com/office/drawing/2014/main" id="{0A09DB28-920A-66CE-A1E3-A46825C37B9E}"/>
              </a:ext>
            </a:extLst>
          </p:cNvPr>
          <p:cNvPicPr>
            <a:picLocks noChangeAspect="1"/>
          </p:cNvPicPr>
          <p:nvPr/>
        </p:nvPicPr>
        <p:blipFill>
          <a:blip r:embed="rId2"/>
          <a:stretch>
            <a:fillRect/>
          </a:stretch>
        </p:blipFill>
        <p:spPr>
          <a:xfrm>
            <a:off x="549919" y="2365929"/>
            <a:ext cx="4575198" cy="3050132"/>
          </a:xfrm>
          <a:prstGeom prst="rect">
            <a:avLst/>
          </a:prstGeom>
        </p:spPr>
      </p:pic>
    </p:spTree>
    <p:extLst>
      <p:ext uri="{BB962C8B-B14F-4D97-AF65-F5344CB8AC3E}">
        <p14:creationId xmlns:p14="http://schemas.microsoft.com/office/powerpoint/2010/main" val="1068864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9"/>
          <p:cNvSpPr/>
          <p:nvPr/>
        </p:nvSpPr>
        <p:spPr>
          <a:xfrm>
            <a:off x="1524" y="0"/>
            <a:ext cx="12188800" cy="6858000"/>
          </a:xfrm>
          <a:prstGeom prst="rect">
            <a:avLst/>
          </a:prstGeom>
          <a:noFill/>
          <a:ln>
            <a:noFill/>
          </a:ln>
        </p:spPr>
        <p:txBody>
          <a:bodyPr spcFirstLastPara="1" wrap="square" lIns="121900" tIns="60933" rIns="121900" bIns="60933" anchor="ctr" anchorCtr="0">
            <a:noAutofit/>
          </a:bodyPr>
          <a:lstStyle/>
          <a:p>
            <a:pPr algn="ctr">
              <a:buClr>
                <a:srgbClr val="000000"/>
              </a:buClr>
              <a:buSzPts val="1800"/>
            </a:pPr>
            <a:endParaRPr sz="2400">
              <a:solidFill>
                <a:schemeClr val="lt1"/>
              </a:solidFill>
              <a:latin typeface="Calibri"/>
              <a:ea typeface="Calibri"/>
              <a:cs typeface="Calibri"/>
              <a:sym typeface="Calibri"/>
            </a:endParaRPr>
          </a:p>
        </p:txBody>
      </p:sp>
      <p:pic>
        <p:nvPicPr>
          <p:cNvPr id="83" name="Google Shape;83;p19"/>
          <p:cNvPicPr preferRelativeResize="0"/>
          <p:nvPr/>
        </p:nvPicPr>
        <p:blipFill rotWithShape="1">
          <a:blip r:embed="rId3">
            <a:alphaModFix/>
          </a:blip>
          <a:srcRect/>
          <a:stretch/>
        </p:blipFill>
        <p:spPr>
          <a:xfrm>
            <a:off x="1" y="-114301"/>
            <a:ext cx="12420599" cy="6986588"/>
          </a:xfrm>
          <a:prstGeom prst="rect">
            <a:avLst/>
          </a:prstGeom>
          <a:noFill/>
          <a:ln>
            <a:noFill/>
          </a:ln>
        </p:spPr>
      </p:pic>
      <p:sp>
        <p:nvSpPr>
          <p:cNvPr id="84" name="Google Shape;84;p19"/>
          <p:cNvSpPr/>
          <p:nvPr/>
        </p:nvSpPr>
        <p:spPr>
          <a:xfrm>
            <a:off x="514739" y="623543"/>
            <a:ext cx="5581200" cy="1879600"/>
          </a:xfrm>
          <a:prstGeom prst="rect">
            <a:avLst/>
          </a:prstGeom>
          <a:solidFill>
            <a:srgbClr val="338DCC">
              <a:alpha val="49020"/>
            </a:srgbClr>
          </a:solidFill>
          <a:ln>
            <a:noFill/>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85" name="Google Shape;85;p19"/>
          <p:cNvSpPr txBox="1"/>
          <p:nvPr/>
        </p:nvSpPr>
        <p:spPr>
          <a:xfrm>
            <a:off x="565535" y="623535"/>
            <a:ext cx="6563200" cy="1879600"/>
          </a:xfrm>
          <a:prstGeom prst="rect">
            <a:avLst/>
          </a:prstGeom>
          <a:noFill/>
          <a:ln>
            <a:noFill/>
          </a:ln>
        </p:spPr>
        <p:txBody>
          <a:bodyPr spcFirstLastPara="1" wrap="square" lIns="121900" tIns="121900" rIns="121900" bIns="121900" anchor="ctr" anchorCtr="0">
            <a:noAutofit/>
          </a:bodyPr>
          <a:lstStyle/>
          <a:p>
            <a:pPr>
              <a:buClr>
                <a:srgbClr val="000000"/>
              </a:buClr>
              <a:buSzPts val="3200"/>
            </a:pPr>
            <a:r>
              <a:rPr lang="en" sz="4267" b="1">
                <a:solidFill>
                  <a:schemeClr val="lt1"/>
                </a:solidFill>
                <a:latin typeface="Montserrat"/>
                <a:ea typeface="Montserrat"/>
                <a:cs typeface="Montserrat"/>
                <a:sym typeface="Montserrat"/>
              </a:rPr>
              <a:t>Creating Pathways</a:t>
            </a:r>
            <a:endParaRPr sz="1867">
              <a:solidFill>
                <a:schemeClr val="lt1"/>
              </a:solidFill>
              <a:latin typeface="Montserrat"/>
              <a:ea typeface="Montserrat"/>
              <a:cs typeface="Montserrat"/>
              <a:sym typeface="Montserrat"/>
            </a:endParaRPr>
          </a:p>
          <a:p>
            <a:pPr>
              <a:buClr>
                <a:srgbClr val="000000"/>
              </a:buClr>
              <a:buSzPts val="3200"/>
            </a:pPr>
            <a:r>
              <a:rPr lang="en" sz="4267" b="1">
                <a:solidFill>
                  <a:schemeClr val="lt1"/>
                </a:solidFill>
                <a:latin typeface="Montserrat"/>
                <a:ea typeface="Montserrat"/>
                <a:cs typeface="Montserrat"/>
                <a:sym typeface="Montserrat"/>
              </a:rPr>
              <a:t>To In-Demand Careers</a:t>
            </a:r>
            <a:endParaRPr sz="1867">
              <a:solidFill>
                <a:srgbClr val="000000"/>
              </a:solidFill>
              <a:latin typeface="Arial"/>
              <a:ea typeface="Arial"/>
              <a:cs typeface="Arial"/>
              <a:sym typeface="Arial"/>
            </a:endParaRPr>
          </a:p>
        </p:txBody>
      </p:sp>
      <p:sp>
        <p:nvSpPr>
          <p:cNvPr id="86" name="Google Shape;86;p19"/>
          <p:cNvSpPr/>
          <p:nvPr/>
        </p:nvSpPr>
        <p:spPr>
          <a:xfrm>
            <a:off x="11987275" y="-114301"/>
            <a:ext cx="433200" cy="548800"/>
          </a:xfrm>
          <a:prstGeom prst="rect">
            <a:avLst/>
          </a:prstGeom>
          <a:solidFill>
            <a:srgbClr val="FFCB05"/>
          </a:solidFill>
          <a:ln>
            <a:noFill/>
          </a:ln>
        </p:spPr>
        <p:txBody>
          <a:bodyPr spcFirstLastPara="1" wrap="square" lIns="121900" tIns="60933" rIns="121900" bIns="60933" anchor="t" anchorCtr="0">
            <a:noAutofit/>
          </a:bodyPr>
          <a:lstStyle/>
          <a:p>
            <a:pPr>
              <a:buClr>
                <a:schemeClr val="dk1"/>
              </a:buClr>
              <a:buSzPts val="1800"/>
            </a:pPr>
            <a:endParaRPr sz="2400">
              <a:solidFill>
                <a:srgbClr val="000000"/>
              </a:solidFill>
              <a:latin typeface="Calibri"/>
              <a:ea typeface="Calibri"/>
              <a:cs typeface="Calibri"/>
              <a:sym typeface="Calibri"/>
            </a:endParaRPr>
          </a:p>
        </p:txBody>
      </p:sp>
      <p:sp>
        <p:nvSpPr>
          <p:cNvPr id="87" name="Google Shape;87;p19"/>
          <p:cNvSpPr/>
          <p:nvPr/>
        </p:nvSpPr>
        <p:spPr>
          <a:xfrm>
            <a:off x="10835807" y="-114300"/>
            <a:ext cx="433200" cy="548800"/>
          </a:xfrm>
          <a:prstGeom prst="rect">
            <a:avLst/>
          </a:prstGeom>
          <a:solidFill>
            <a:srgbClr val="702439"/>
          </a:solidFill>
          <a:ln w="9525" cap="flat" cmpd="sng">
            <a:solidFill>
              <a:srgbClr val="702439"/>
            </a:solidFill>
            <a:prstDash val="solid"/>
            <a:miter lim="800000"/>
            <a:headEnd type="none" w="sm" len="sm"/>
            <a:tailEnd type="none" w="sm" len="sm"/>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88" name="Google Shape;88;p19"/>
          <p:cNvSpPr/>
          <p:nvPr/>
        </p:nvSpPr>
        <p:spPr>
          <a:xfrm>
            <a:off x="11404381" y="-114299"/>
            <a:ext cx="433200" cy="548800"/>
          </a:xfrm>
          <a:prstGeom prst="rect">
            <a:avLst/>
          </a:prstGeom>
          <a:solidFill>
            <a:srgbClr val="567C50"/>
          </a:solidFill>
          <a:ln>
            <a:noFill/>
          </a:ln>
        </p:spPr>
        <p:txBody>
          <a:bodyPr spcFirstLastPara="1" wrap="square" lIns="121900" tIns="60933" rIns="121900" bIns="60933" anchor="t" anchorCtr="0">
            <a:noAutofit/>
          </a:bodyPr>
          <a:lstStyle/>
          <a:p>
            <a:pPr>
              <a:buClr>
                <a:schemeClr val="dk1"/>
              </a:buClr>
              <a:buSzPts val="1800"/>
            </a:pPr>
            <a:endParaRPr sz="2400">
              <a:solidFill>
                <a:srgbClr val="2C2B2B"/>
              </a:solidFill>
              <a:latin typeface="Calibri"/>
              <a:ea typeface="Calibri"/>
              <a:cs typeface="Calibri"/>
              <a:sym typeface="Calibri"/>
            </a:endParaRPr>
          </a:p>
        </p:txBody>
      </p:sp>
      <p:pic>
        <p:nvPicPr>
          <p:cNvPr id="89" name="Google Shape;89;p19"/>
          <p:cNvPicPr preferRelativeResize="0"/>
          <p:nvPr/>
        </p:nvPicPr>
        <p:blipFill rotWithShape="1">
          <a:blip r:embed="rId4">
            <a:alphaModFix/>
          </a:blip>
          <a:srcRect/>
          <a:stretch/>
        </p:blipFill>
        <p:spPr>
          <a:xfrm>
            <a:off x="684594" y="4635106"/>
            <a:ext cx="2414207" cy="686591"/>
          </a:xfrm>
          <a:prstGeom prst="rect">
            <a:avLst/>
          </a:prstGeom>
          <a:noFill/>
          <a:ln>
            <a:noFill/>
          </a:ln>
          <a:effectLst>
            <a:outerShdw blurRad="38100" dist="25400" dir="2700000" algn="ctr" rotWithShape="0">
              <a:srgbClr val="000000">
                <a:alpha val="65490"/>
              </a:srgbClr>
            </a:outerShdw>
          </a:effectLst>
        </p:spPr>
      </p:pic>
      <p:pic>
        <p:nvPicPr>
          <p:cNvPr id="90" name="Google Shape;90;p19" descr="Logo&#10;&#10;Description automatically generated"/>
          <p:cNvPicPr preferRelativeResize="0"/>
          <p:nvPr/>
        </p:nvPicPr>
        <p:blipFill rotWithShape="1">
          <a:blip r:embed="rId5">
            <a:alphaModFix/>
          </a:blip>
          <a:srcRect/>
          <a:stretch/>
        </p:blipFill>
        <p:spPr>
          <a:xfrm>
            <a:off x="603639" y="5446267"/>
            <a:ext cx="2703115" cy="686591"/>
          </a:xfrm>
          <a:prstGeom prst="rect">
            <a:avLst/>
          </a:prstGeom>
          <a:noFill/>
          <a:ln>
            <a:noFill/>
          </a:ln>
        </p:spPr>
      </p:pic>
      <p:sp>
        <p:nvSpPr>
          <p:cNvPr id="91" name="Google Shape;91;p19"/>
          <p:cNvSpPr/>
          <p:nvPr/>
        </p:nvSpPr>
        <p:spPr>
          <a:xfrm>
            <a:off x="565539" y="2917363"/>
            <a:ext cx="7003600" cy="686400"/>
          </a:xfrm>
          <a:prstGeom prst="rect">
            <a:avLst/>
          </a:prstGeom>
          <a:solidFill>
            <a:srgbClr val="338DCC">
              <a:alpha val="49020"/>
            </a:srgbClr>
          </a:solidFill>
          <a:ln>
            <a:noFill/>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92" name="Google Shape;92;p19"/>
          <p:cNvSpPr txBox="1"/>
          <p:nvPr/>
        </p:nvSpPr>
        <p:spPr>
          <a:xfrm>
            <a:off x="278785" y="2780800"/>
            <a:ext cx="7503600" cy="724400"/>
          </a:xfrm>
          <a:prstGeom prst="rect">
            <a:avLst/>
          </a:prstGeom>
          <a:noFill/>
          <a:ln>
            <a:noFill/>
          </a:ln>
        </p:spPr>
        <p:txBody>
          <a:bodyPr spcFirstLastPara="1" wrap="square" lIns="121900" tIns="121900" rIns="121900" bIns="121900" anchor="t" anchorCtr="0">
            <a:noAutofit/>
          </a:bodyPr>
          <a:lstStyle/>
          <a:p>
            <a:pPr algn="ctr">
              <a:lnSpc>
                <a:spcPct val="115000"/>
              </a:lnSpc>
              <a:spcBef>
                <a:spcPts val="800"/>
              </a:spcBef>
              <a:buClr>
                <a:srgbClr val="000000"/>
              </a:buClr>
              <a:buSzPts val="2000"/>
            </a:pPr>
            <a:r>
              <a:rPr lang="en" sz="2667" b="1">
                <a:solidFill>
                  <a:schemeClr val="lt1"/>
                </a:solidFill>
                <a:latin typeface="Montserrat"/>
                <a:ea typeface="Montserrat"/>
                <a:cs typeface="Montserrat"/>
                <a:sym typeface="Montserrat"/>
              </a:rPr>
              <a:t>The Future of Healthcare Recruitment</a:t>
            </a:r>
            <a:endParaRPr sz="1867">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57">
            <a:extLst>
              <a:ext uri="{FF2B5EF4-FFF2-40B4-BE49-F238E27FC236}">
                <a16:creationId xmlns:a16="http://schemas.microsoft.com/office/drawing/2014/main" id="{A8D64FFA-3415-4930-8F8F-30AC4E502627}"/>
              </a:ext>
            </a:extLst>
          </p:cNvPr>
          <p:cNvSpPr>
            <a:spLocks noGrp="1"/>
          </p:cNvSpPr>
          <p:nvPr>
            <p:ph type="title" idx="4294967295"/>
          </p:nvPr>
        </p:nvSpPr>
        <p:spPr>
          <a:xfrm>
            <a:off x="155378" y="89427"/>
            <a:ext cx="11145233" cy="702203"/>
          </a:xfrm>
        </p:spPr>
        <p:txBody>
          <a:bodyPr>
            <a:normAutofit fontScale="90000"/>
          </a:bodyPr>
          <a:lstStyle/>
          <a:p>
            <a:r>
              <a:rPr lang="en-US" b="1">
                <a:cs typeface="Calibri Light"/>
              </a:rPr>
              <a:t>Arizona Workforce Development Alliance Members</a:t>
            </a:r>
            <a:endParaRPr lang="en-US" b="1"/>
          </a:p>
        </p:txBody>
      </p:sp>
      <p:sp>
        <p:nvSpPr>
          <p:cNvPr id="19" name="TextBox 52">
            <a:extLst>
              <a:ext uri="{FF2B5EF4-FFF2-40B4-BE49-F238E27FC236}">
                <a16:creationId xmlns:a16="http://schemas.microsoft.com/office/drawing/2014/main" id="{E9A4A184-4042-4E82-9490-ACF17A89E667}"/>
              </a:ext>
            </a:extLst>
          </p:cNvPr>
          <p:cNvSpPr txBox="1"/>
          <p:nvPr/>
        </p:nvSpPr>
        <p:spPr>
          <a:xfrm>
            <a:off x="213742" y="2460844"/>
            <a:ext cx="2550756"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Yvette Tucker</a:t>
            </a:r>
            <a:endParaRPr lang="en-US" sz="1600" b="1">
              <a:solidFill>
                <a:prstClr val="black"/>
              </a:solidFill>
              <a:latin typeface="Calibri" panose="020F0502020204030204"/>
            </a:endParaRPr>
          </a:p>
          <a:p>
            <a:pPr algn="ctr" defTabSz="1219170">
              <a:defRPr/>
            </a:pPr>
            <a:r>
              <a:rPr lang="en-US" sz="1200" i="1">
                <a:solidFill>
                  <a:srgbClr val="0070C0"/>
                </a:solidFill>
                <a:latin typeface="Calibri" panose="020F0502020204030204"/>
              </a:rPr>
              <a:t>Arizona Complete Health</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Workforce Development Administrator</a:t>
            </a:r>
            <a:endParaRPr lang="en-US" sz="1200">
              <a:latin typeface="Calibri" panose="020F0502020204030204"/>
              <a:cs typeface="Calibri"/>
            </a:endParaRPr>
          </a:p>
          <a:p>
            <a:pPr algn="ctr" defTabSz="1219170">
              <a:defRPr/>
            </a:pPr>
            <a:r>
              <a:rPr lang="en-US" sz="1200">
                <a:latin typeface="Calibri" panose="020F0502020204030204"/>
              </a:rPr>
              <a:t>ACC-RBHA</a:t>
            </a:r>
            <a:endParaRPr lang="en-US" sz="1200">
              <a:latin typeface="Calibri" panose="020F0502020204030204"/>
              <a:cs typeface="Calibri"/>
            </a:endParaRPr>
          </a:p>
        </p:txBody>
      </p:sp>
      <p:sp>
        <p:nvSpPr>
          <p:cNvPr id="22" name="TextBox 14">
            <a:extLst>
              <a:ext uri="{FF2B5EF4-FFF2-40B4-BE49-F238E27FC236}">
                <a16:creationId xmlns:a16="http://schemas.microsoft.com/office/drawing/2014/main" id="{971E2813-7769-4448-8045-FA6BC71B3402}"/>
              </a:ext>
            </a:extLst>
          </p:cNvPr>
          <p:cNvSpPr txBox="1"/>
          <p:nvPr/>
        </p:nvSpPr>
        <p:spPr>
          <a:xfrm>
            <a:off x="2345442" y="2469975"/>
            <a:ext cx="2538179"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Selena McDonald</a:t>
            </a:r>
          </a:p>
          <a:p>
            <a:pPr algn="ctr" defTabSz="1219170">
              <a:defRPr/>
            </a:pPr>
            <a:r>
              <a:rPr lang="en-US" sz="1200" i="1">
                <a:solidFill>
                  <a:srgbClr val="0070C0"/>
                </a:solidFill>
                <a:latin typeface="Calibri" panose="020F0502020204030204"/>
              </a:rPr>
              <a:t>Banner - University Health Plans</a:t>
            </a:r>
          </a:p>
          <a:p>
            <a:pPr algn="ctr" defTabSz="1219170">
              <a:defRPr/>
            </a:pPr>
            <a:r>
              <a:rPr lang="en-US" sz="1200">
                <a:latin typeface="Calibri" panose="020F0502020204030204"/>
              </a:rPr>
              <a:t>Workforce Development Administrator</a:t>
            </a:r>
          </a:p>
          <a:p>
            <a:pPr algn="ctr" defTabSz="1219170">
              <a:defRPr/>
            </a:pPr>
            <a:r>
              <a:rPr lang="en-US" sz="1200">
                <a:latin typeface="Calibri" panose="020F0502020204030204"/>
              </a:rPr>
              <a:t>ACC</a:t>
            </a:r>
            <a:endParaRPr lang="en-US" sz="1200">
              <a:latin typeface="Calibri" panose="020F0502020204030204"/>
              <a:cs typeface="Calibri"/>
            </a:endParaRPr>
          </a:p>
        </p:txBody>
      </p:sp>
      <p:sp>
        <p:nvSpPr>
          <p:cNvPr id="23" name="TextBox 16">
            <a:extLst>
              <a:ext uri="{FF2B5EF4-FFF2-40B4-BE49-F238E27FC236}">
                <a16:creationId xmlns:a16="http://schemas.microsoft.com/office/drawing/2014/main" id="{95224FA9-9821-4570-B37E-39D48D2DDBB2}"/>
              </a:ext>
            </a:extLst>
          </p:cNvPr>
          <p:cNvSpPr txBox="1"/>
          <p:nvPr/>
        </p:nvSpPr>
        <p:spPr>
          <a:xfrm>
            <a:off x="6784960" y="2472487"/>
            <a:ext cx="2565275"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Mark Faul</a:t>
            </a:r>
          </a:p>
          <a:p>
            <a:pPr algn="ctr" defTabSz="1219170">
              <a:defRPr/>
            </a:pPr>
            <a:r>
              <a:rPr lang="en-US" sz="1200" i="1">
                <a:solidFill>
                  <a:srgbClr val="0070C0"/>
                </a:solidFill>
                <a:latin typeface="Calibri" panose="020F0502020204030204"/>
              </a:rPr>
              <a:t>Care1st Health Plan Arizona</a:t>
            </a:r>
          </a:p>
          <a:p>
            <a:pPr algn="ctr" defTabSz="1219170">
              <a:defRPr/>
            </a:pPr>
            <a:r>
              <a:rPr lang="en-US" sz="1200">
                <a:solidFill>
                  <a:prstClr val="black"/>
                </a:solidFill>
                <a:latin typeface="Calibri" panose="020F0502020204030204"/>
              </a:rPr>
              <a:t>Workforce Development Administrator</a:t>
            </a:r>
          </a:p>
          <a:p>
            <a:pPr algn="ctr" defTabSz="1219170">
              <a:defRPr/>
            </a:pPr>
            <a:r>
              <a:rPr lang="en-US" sz="1200">
                <a:solidFill>
                  <a:prstClr val="black"/>
                </a:solidFill>
                <a:latin typeface="Calibri" panose="020F0502020204030204"/>
              </a:rPr>
              <a:t>ACC-RBHA</a:t>
            </a:r>
          </a:p>
        </p:txBody>
      </p:sp>
      <p:sp>
        <p:nvSpPr>
          <p:cNvPr id="24" name="TextBox 19">
            <a:extLst>
              <a:ext uri="{FF2B5EF4-FFF2-40B4-BE49-F238E27FC236}">
                <a16:creationId xmlns:a16="http://schemas.microsoft.com/office/drawing/2014/main" id="{F26EB0F3-9005-4CB5-B382-20FA701F4953}"/>
              </a:ext>
            </a:extLst>
          </p:cNvPr>
          <p:cNvSpPr txBox="1"/>
          <p:nvPr/>
        </p:nvSpPr>
        <p:spPr>
          <a:xfrm>
            <a:off x="-81816" y="5116703"/>
            <a:ext cx="223298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Sarah Hauck</a:t>
            </a:r>
          </a:p>
          <a:p>
            <a:pPr algn="ctr" defTabSz="1219170">
              <a:defRPr/>
            </a:pPr>
            <a:r>
              <a:rPr lang="en-US" sz="1200" i="1">
                <a:solidFill>
                  <a:srgbClr val="0070C0"/>
                </a:solidFill>
                <a:latin typeface="Calibri" panose="020F0502020204030204"/>
              </a:rPr>
              <a:t>Mercy Care</a:t>
            </a:r>
          </a:p>
          <a:p>
            <a:pPr algn="ctr" defTabSz="1219170">
              <a:defRPr/>
            </a:pPr>
            <a:r>
              <a:rPr lang="en-US" sz="1200">
                <a:solidFill>
                  <a:prstClr val="black"/>
                </a:solidFill>
                <a:latin typeface="Calibri" panose="020F0502020204030204"/>
              </a:rPr>
              <a:t>Workforce Development Administrator</a:t>
            </a:r>
          </a:p>
          <a:p>
            <a:pPr algn="ctr" defTabSz="1219170">
              <a:defRPr/>
            </a:pPr>
            <a:r>
              <a:rPr lang="en-US" sz="1200">
                <a:solidFill>
                  <a:prstClr val="black"/>
                </a:solidFill>
                <a:latin typeface="Calibri" panose="020F0502020204030204"/>
              </a:rPr>
              <a:t>ACC-RBHA, ALTCS, DD, DCS/CHP</a:t>
            </a:r>
          </a:p>
        </p:txBody>
      </p:sp>
      <p:sp>
        <p:nvSpPr>
          <p:cNvPr id="25" name="TextBox 20">
            <a:extLst>
              <a:ext uri="{FF2B5EF4-FFF2-40B4-BE49-F238E27FC236}">
                <a16:creationId xmlns:a16="http://schemas.microsoft.com/office/drawing/2014/main" id="{868A812A-D91D-4986-986F-09DA1F792151}"/>
              </a:ext>
            </a:extLst>
          </p:cNvPr>
          <p:cNvSpPr txBox="1"/>
          <p:nvPr/>
        </p:nvSpPr>
        <p:spPr>
          <a:xfrm>
            <a:off x="3950057" y="5151483"/>
            <a:ext cx="2387513"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Veronica De La O</a:t>
            </a:r>
            <a:endParaRPr lang="en-US"/>
          </a:p>
          <a:p>
            <a:pPr algn="ctr" defTabSz="1219170">
              <a:defRPr/>
            </a:pPr>
            <a:r>
              <a:rPr lang="en-US" sz="1200" i="1">
                <a:solidFill>
                  <a:srgbClr val="0070C0"/>
                </a:solidFill>
                <a:latin typeface="Calibri" panose="020F0502020204030204"/>
              </a:rPr>
              <a:t>Molina Health Care</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Workforce Development Administrator</a:t>
            </a:r>
            <a:endParaRPr lang="en-US" sz="1200">
              <a:latin typeface="Calibri" panose="020F0502020204030204"/>
              <a:cs typeface="Calibri"/>
            </a:endParaRPr>
          </a:p>
          <a:p>
            <a:pPr algn="ctr" defTabSz="1219170">
              <a:defRPr/>
            </a:pPr>
            <a:r>
              <a:rPr lang="en-US" sz="1200">
                <a:latin typeface="Calibri" panose="020F0502020204030204"/>
              </a:rPr>
              <a:t>ACC</a:t>
            </a:r>
            <a:endParaRPr lang="en-US" sz="1200">
              <a:latin typeface="Calibri" panose="020F0502020204030204"/>
              <a:cs typeface="Calibri"/>
            </a:endParaRPr>
          </a:p>
        </p:txBody>
      </p:sp>
      <p:sp>
        <p:nvSpPr>
          <p:cNvPr id="26" name="TextBox 22">
            <a:extLst>
              <a:ext uri="{FF2B5EF4-FFF2-40B4-BE49-F238E27FC236}">
                <a16:creationId xmlns:a16="http://schemas.microsoft.com/office/drawing/2014/main" id="{5D9380B9-E6DA-4C83-8D29-94F31CD753CD}"/>
              </a:ext>
            </a:extLst>
          </p:cNvPr>
          <p:cNvSpPr txBox="1"/>
          <p:nvPr/>
        </p:nvSpPr>
        <p:spPr>
          <a:xfrm>
            <a:off x="5890634" y="5154954"/>
            <a:ext cx="2538179" cy="12618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Layla Bishop</a:t>
            </a:r>
          </a:p>
          <a:p>
            <a:pPr algn="ctr" defTabSz="1219170">
              <a:defRPr/>
            </a:pPr>
            <a:r>
              <a:rPr lang="en-US" sz="1200" i="1">
                <a:solidFill>
                  <a:srgbClr val="0070C0"/>
                </a:solidFill>
                <a:latin typeface="Calibri" panose="020F0502020204030204"/>
              </a:rPr>
              <a:t>UnitedHealthcare </a:t>
            </a:r>
            <a:endParaRPr lang="en-US">
              <a:solidFill>
                <a:srgbClr val="000000"/>
              </a:solidFill>
              <a:latin typeface="Calibri" panose="020F0502020204030204"/>
            </a:endParaRPr>
          </a:p>
          <a:p>
            <a:pPr algn="ctr" defTabSz="1219170">
              <a:defRPr/>
            </a:pPr>
            <a:r>
              <a:rPr lang="en-US" sz="1200" i="1">
                <a:solidFill>
                  <a:srgbClr val="0070C0"/>
                </a:solidFill>
                <a:latin typeface="Calibri" panose="020F0502020204030204"/>
              </a:rPr>
              <a:t>Community Plan</a:t>
            </a:r>
            <a:endParaRPr lang="en-US">
              <a:cs typeface="Calibri"/>
            </a:endParaRPr>
          </a:p>
          <a:p>
            <a:pPr algn="ctr" defTabSz="1219170">
              <a:defRPr/>
            </a:pPr>
            <a:r>
              <a:rPr lang="en-US" sz="1200">
                <a:solidFill>
                  <a:prstClr val="black"/>
                </a:solidFill>
                <a:latin typeface="Calibri" panose="020F0502020204030204"/>
              </a:rPr>
              <a:t>Workforce Development Administrator</a:t>
            </a:r>
            <a:endParaRPr lang="en-US" sz="1200">
              <a:solidFill>
                <a:prstClr val="black"/>
              </a:solidFill>
              <a:latin typeface="Calibri" panose="020F0502020204030204"/>
              <a:cs typeface="Calibri"/>
            </a:endParaRPr>
          </a:p>
          <a:p>
            <a:pPr algn="ctr" defTabSz="1219170">
              <a:defRPr/>
            </a:pPr>
            <a:r>
              <a:rPr lang="en-US" sz="1200">
                <a:solidFill>
                  <a:prstClr val="black"/>
                </a:solidFill>
                <a:latin typeface="Calibri" panose="020F0502020204030204"/>
              </a:rPr>
              <a:t>ACC, ALTCS &amp; DD</a:t>
            </a:r>
            <a:endParaRPr lang="en-US" sz="1200">
              <a:solidFill>
                <a:prstClr val="black"/>
              </a:solidFill>
              <a:latin typeface="Calibri" panose="020F0502020204030204"/>
              <a:cs typeface="Calibri"/>
            </a:endParaRPr>
          </a:p>
        </p:txBody>
      </p:sp>
      <p:sp>
        <p:nvSpPr>
          <p:cNvPr id="27" name="TextBox 24">
            <a:extLst>
              <a:ext uri="{FF2B5EF4-FFF2-40B4-BE49-F238E27FC236}">
                <a16:creationId xmlns:a16="http://schemas.microsoft.com/office/drawing/2014/main" id="{9B0D7545-6674-4DEC-801E-DDA31C993188}"/>
              </a:ext>
            </a:extLst>
          </p:cNvPr>
          <p:cNvSpPr txBox="1"/>
          <p:nvPr/>
        </p:nvSpPr>
        <p:spPr>
          <a:xfrm>
            <a:off x="8040543" y="5149422"/>
            <a:ext cx="2388559"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Sylvia Sanders</a:t>
            </a:r>
            <a:endParaRPr lang="en-US" sz="1200" b="1" i="1">
              <a:solidFill>
                <a:prstClr val="black"/>
              </a:solidFill>
              <a:latin typeface="Calibri" panose="020F0502020204030204"/>
              <a:cs typeface="Calibri" panose="020F0502020204030204"/>
            </a:endParaRPr>
          </a:p>
          <a:p>
            <a:pPr algn="ctr" defTabSz="1219170">
              <a:defRPr/>
            </a:pPr>
            <a:r>
              <a:rPr lang="en-US" sz="1200" i="1">
                <a:solidFill>
                  <a:srgbClr val="0070C0"/>
                </a:solidFill>
                <a:latin typeface="Calibri" panose="020F0502020204030204"/>
              </a:rPr>
              <a:t>Arizona Association of </a:t>
            </a:r>
          </a:p>
          <a:p>
            <a:pPr algn="ctr" defTabSz="1219170">
              <a:defRPr/>
            </a:pPr>
            <a:r>
              <a:rPr lang="en-US" sz="1200" i="1">
                <a:solidFill>
                  <a:srgbClr val="0070C0"/>
                </a:solidFill>
                <a:latin typeface="Calibri" panose="020F0502020204030204"/>
              </a:rPr>
              <a:t>Health Plans</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Consultant / Workforce Development Program Manager</a:t>
            </a:r>
            <a:endParaRPr lang="en-US" sz="1200">
              <a:latin typeface="Calibri" panose="020F0502020204030204"/>
              <a:cs typeface="Calibri"/>
            </a:endParaRPr>
          </a:p>
        </p:txBody>
      </p:sp>
      <p:pic>
        <p:nvPicPr>
          <p:cNvPr id="28" name="Picture 27">
            <a:extLst>
              <a:ext uri="{FF2B5EF4-FFF2-40B4-BE49-F238E27FC236}">
                <a16:creationId xmlns:a16="http://schemas.microsoft.com/office/drawing/2014/main" id="{0140020A-78A5-4D25-9CDB-984701BE7E3F}"/>
              </a:ext>
            </a:extLst>
          </p:cNvPr>
          <p:cNvPicPr>
            <a:picLocks noChangeAspect="1"/>
          </p:cNvPicPr>
          <p:nvPr/>
        </p:nvPicPr>
        <p:blipFill rotWithShape="1">
          <a:blip r:embed="rId3">
            <a:extLst>
              <a:ext uri="{28A0092B-C50C-407E-A947-70E740481C1C}">
                <a14:useLocalDpi xmlns:a14="http://schemas.microsoft.com/office/drawing/2010/main" val="0"/>
              </a:ext>
            </a:extLst>
          </a:blip>
          <a:srcRect l="9722" t="20866" r="15278" b="25197"/>
          <a:stretch/>
        </p:blipFill>
        <p:spPr>
          <a:xfrm>
            <a:off x="3066738" y="927926"/>
            <a:ext cx="1095764" cy="1393695"/>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DF786EDE-9FF1-427B-AD58-2AA4C9F5AB6E}"/>
              </a:ext>
            </a:extLst>
          </p:cNvPr>
          <p:cNvPicPr>
            <a:picLocks noChangeAspect="1"/>
          </p:cNvPicPr>
          <p:nvPr/>
        </p:nvPicPr>
        <p:blipFill rotWithShape="1">
          <a:blip r:embed="rId4">
            <a:extLst>
              <a:ext uri="{28A0092B-C50C-407E-A947-70E740481C1C}">
                <a14:useLocalDpi xmlns:a14="http://schemas.microsoft.com/office/drawing/2010/main" val="0"/>
              </a:ext>
            </a:extLst>
          </a:blip>
          <a:srcRect l="9836" t="2299" r="10656" b="27011"/>
          <a:stretch/>
        </p:blipFill>
        <p:spPr>
          <a:xfrm>
            <a:off x="439000" y="3616763"/>
            <a:ext cx="1179554" cy="1488583"/>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27240AB-3EB0-4B67-845A-89BD2AD031C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3600" r="10400" b="15746"/>
          <a:stretch/>
        </p:blipFill>
        <p:spPr>
          <a:xfrm>
            <a:off x="6552878" y="3608532"/>
            <a:ext cx="1148877" cy="1497004"/>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150667C-744A-4B29-AAE8-C30E9E17E8C7}"/>
              </a:ext>
            </a:extLst>
          </p:cNvPr>
          <p:cNvPicPr>
            <a:picLocks noChangeAspect="1"/>
          </p:cNvPicPr>
          <p:nvPr/>
        </p:nvPicPr>
        <p:blipFill rotWithShape="1">
          <a:blip r:embed="rId7">
            <a:extLst>
              <a:ext uri="{28A0092B-C50C-407E-A947-70E740481C1C}">
                <a14:useLocalDpi xmlns:a14="http://schemas.microsoft.com/office/drawing/2010/main" val="0"/>
              </a:ext>
            </a:extLst>
          </a:blip>
          <a:srcRect l="8633" t="7108" r="13669" b="25070"/>
          <a:stretch/>
        </p:blipFill>
        <p:spPr>
          <a:xfrm>
            <a:off x="7591489" y="921838"/>
            <a:ext cx="1096924" cy="1391512"/>
          </a:xfrm>
          <a:prstGeom prst="rect">
            <a:avLst/>
          </a:prstGeom>
          <a:ln>
            <a:noFill/>
          </a:ln>
          <a:effectLst>
            <a:outerShdw blurRad="292100" dist="139700" dir="2700000" algn="tl" rotWithShape="0">
              <a:srgbClr val="333333">
                <a:alpha val="65000"/>
              </a:srgbClr>
            </a:outerShdw>
          </a:effectLst>
        </p:spPr>
      </p:pic>
      <p:sp>
        <p:nvSpPr>
          <p:cNvPr id="36" name="TextBox 53">
            <a:extLst>
              <a:ext uri="{FF2B5EF4-FFF2-40B4-BE49-F238E27FC236}">
                <a16:creationId xmlns:a16="http://schemas.microsoft.com/office/drawing/2014/main" id="{8DD21332-BE56-4E22-90F1-F25E139B3F2C}"/>
              </a:ext>
            </a:extLst>
          </p:cNvPr>
          <p:cNvSpPr txBox="1"/>
          <p:nvPr/>
        </p:nvSpPr>
        <p:spPr>
          <a:xfrm>
            <a:off x="9232862" y="2472154"/>
            <a:ext cx="2165492"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Jennifer Elkins</a:t>
            </a:r>
            <a:endParaRPr lang="en-US" sz="1600" b="1">
              <a:solidFill>
                <a:prstClr val="black"/>
              </a:solidFill>
              <a:latin typeface="Calibri" panose="020F0502020204030204"/>
            </a:endParaRPr>
          </a:p>
          <a:p>
            <a:pPr algn="ctr" defTabSz="1219170">
              <a:defRPr/>
            </a:pPr>
            <a:r>
              <a:rPr lang="en-US" sz="1200" i="1">
                <a:solidFill>
                  <a:srgbClr val="0070C0"/>
                </a:solidFill>
                <a:latin typeface="Calibri" panose="020F0502020204030204"/>
              </a:rPr>
              <a:t>Health Choice Arizona</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Workforce Development Administrator</a:t>
            </a:r>
          </a:p>
          <a:p>
            <a:pPr algn="ctr" defTabSz="1219170">
              <a:defRPr/>
            </a:pPr>
            <a:r>
              <a:rPr lang="en-US" sz="1200">
                <a:latin typeface="Calibri" panose="020F0502020204030204"/>
              </a:rPr>
              <a:t>ACC</a:t>
            </a:r>
            <a:endParaRPr lang="en-US" sz="1200">
              <a:latin typeface="Calibri" panose="020F0502020204030204"/>
              <a:cs typeface="Calibri"/>
            </a:endParaRPr>
          </a:p>
        </p:txBody>
      </p:sp>
      <p:pic>
        <p:nvPicPr>
          <p:cNvPr id="4" name="Picture 4">
            <a:extLst>
              <a:ext uri="{FF2B5EF4-FFF2-40B4-BE49-F238E27FC236}">
                <a16:creationId xmlns:a16="http://schemas.microsoft.com/office/drawing/2014/main" id="{62464CCA-CD0A-488D-AA5D-00D03A9F7B45}"/>
              </a:ext>
            </a:extLst>
          </p:cNvPr>
          <p:cNvPicPr>
            <a:picLocks noChangeAspect="1"/>
          </p:cNvPicPr>
          <p:nvPr/>
        </p:nvPicPr>
        <p:blipFill rotWithShape="1">
          <a:blip r:embed="rId8"/>
          <a:srcRect l="8403" r="-840" b="262"/>
          <a:stretch/>
        </p:blipFill>
        <p:spPr>
          <a:xfrm>
            <a:off x="9789195" y="909517"/>
            <a:ext cx="1124059" cy="1391738"/>
          </a:xfrm>
          <a:prstGeom prst="rect">
            <a:avLst/>
          </a:prstGeom>
          <a:ln>
            <a:noFill/>
          </a:ln>
          <a:effectLst>
            <a:outerShdw blurRad="292100" dist="139700" dir="2700000" algn="tl" rotWithShape="0">
              <a:srgbClr val="333333">
                <a:alpha val="65000"/>
              </a:srgbClr>
            </a:outerShdw>
          </a:effectLst>
        </p:spPr>
      </p:pic>
      <p:pic>
        <p:nvPicPr>
          <p:cNvPr id="3" name="Picture 4" descr="A picture containing person, indoor&#10;&#10;Description automatically generated">
            <a:extLst>
              <a:ext uri="{FF2B5EF4-FFF2-40B4-BE49-F238E27FC236}">
                <a16:creationId xmlns:a16="http://schemas.microsoft.com/office/drawing/2014/main" id="{432A3FB6-27D7-870E-25A8-E6030AD9997C}"/>
              </a:ext>
            </a:extLst>
          </p:cNvPr>
          <p:cNvPicPr>
            <a:picLocks noChangeAspect="1"/>
          </p:cNvPicPr>
          <p:nvPr/>
        </p:nvPicPr>
        <p:blipFill>
          <a:blip r:embed="rId9"/>
          <a:stretch>
            <a:fillRect/>
          </a:stretch>
        </p:blipFill>
        <p:spPr>
          <a:xfrm>
            <a:off x="955472" y="918076"/>
            <a:ext cx="1067296" cy="1390724"/>
          </a:xfrm>
          <a:prstGeom prst="rect">
            <a:avLst/>
          </a:prstGeom>
          <a:ln>
            <a:noFill/>
          </a:ln>
          <a:effectLst>
            <a:outerShdw blurRad="292100" dist="139700" dir="2700000" algn="tl" rotWithShape="0">
              <a:srgbClr val="333333">
                <a:alpha val="65000"/>
              </a:srgbClr>
            </a:outerShdw>
          </a:effectLst>
        </p:spPr>
      </p:pic>
      <p:pic>
        <p:nvPicPr>
          <p:cNvPr id="5" name="Picture 4" descr="A person smiling at the camera&#10;&#10;Description automatically generated">
            <a:extLst>
              <a:ext uri="{FF2B5EF4-FFF2-40B4-BE49-F238E27FC236}">
                <a16:creationId xmlns:a16="http://schemas.microsoft.com/office/drawing/2014/main" id="{E115FCE5-C909-69FE-6944-C7D54B944045}"/>
              </a:ext>
            </a:extLst>
          </p:cNvPr>
          <p:cNvPicPr>
            <a:picLocks noChangeAspect="1"/>
          </p:cNvPicPr>
          <p:nvPr/>
        </p:nvPicPr>
        <p:blipFill rotWithShape="1">
          <a:blip r:embed="rId10"/>
          <a:srcRect l="8663" t="7161" r="11505" b="5498"/>
          <a:stretch/>
        </p:blipFill>
        <p:spPr>
          <a:xfrm>
            <a:off x="8649185" y="3608532"/>
            <a:ext cx="1166896" cy="1494940"/>
          </a:xfrm>
          <a:prstGeom prst="rect">
            <a:avLst/>
          </a:prstGeom>
          <a:ln>
            <a:noFill/>
          </a:ln>
          <a:effectLst>
            <a:outerShdw blurRad="292100" dist="139700" dir="2700000" algn="tl" rotWithShape="0">
              <a:srgbClr val="333333">
                <a:alpha val="65000"/>
              </a:srgbClr>
            </a:outerShdw>
          </a:effectLst>
        </p:spPr>
      </p:pic>
      <p:sp>
        <p:nvSpPr>
          <p:cNvPr id="2" name="TextBox 14">
            <a:extLst>
              <a:ext uri="{FF2B5EF4-FFF2-40B4-BE49-F238E27FC236}">
                <a16:creationId xmlns:a16="http://schemas.microsoft.com/office/drawing/2014/main" id="{3E62319B-5928-CE67-4D21-71E9BA0A03EE}"/>
              </a:ext>
            </a:extLst>
          </p:cNvPr>
          <p:cNvSpPr txBox="1"/>
          <p:nvPr/>
        </p:nvSpPr>
        <p:spPr>
          <a:xfrm>
            <a:off x="4587690" y="2467725"/>
            <a:ext cx="2538179" cy="8925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Cori McLain</a:t>
            </a:r>
          </a:p>
          <a:p>
            <a:pPr algn="ctr" defTabSz="1219170">
              <a:defRPr/>
            </a:pPr>
            <a:r>
              <a:rPr lang="en-US" sz="1200" i="1">
                <a:solidFill>
                  <a:srgbClr val="0070C0"/>
                </a:solidFill>
                <a:latin typeface="Calibri" panose="020F0502020204030204"/>
              </a:rPr>
              <a:t>Banner - University Health Plans</a:t>
            </a:r>
          </a:p>
          <a:p>
            <a:pPr algn="ctr" defTabSz="1219170">
              <a:defRPr/>
            </a:pPr>
            <a:r>
              <a:rPr lang="en-US" sz="1200">
                <a:latin typeface="Calibri" panose="020F0502020204030204"/>
              </a:rPr>
              <a:t>Workforce Development </a:t>
            </a:r>
          </a:p>
          <a:p>
            <a:pPr algn="ctr" defTabSz="1219170">
              <a:defRPr/>
            </a:pPr>
            <a:r>
              <a:rPr lang="en-US" sz="1200">
                <a:latin typeface="Calibri" panose="020F0502020204030204"/>
              </a:rPr>
              <a:t>ACC</a:t>
            </a:r>
            <a:endParaRPr lang="en-US" sz="1200">
              <a:latin typeface="Calibri" panose="020F0502020204030204"/>
              <a:cs typeface="Calibri"/>
            </a:endParaRPr>
          </a:p>
        </p:txBody>
      </p:sp>
      <p:pic>
        <p:nvPicPr>
          <p:cNvPr id="7" name="Picture 6" descr="A person smiling for a picture&#10;&#10;Description automatically generated">
            <a:extLst>
              <a:ext uri="{FF2B5EF4-FFF2-40B4-BE49-F238E27FC236}">
                <a16:creationId xmlns:a16="http://schemas.microsoft.com/office/drawing/2014/main" id="{84E03BFE-15CB-A1FE-836B-8973E8279F9B}"/>
              </a:ext>
            </a:extLst>
          </p:cNvPr>
          <p:cNvPicPr>
            <a:picLocks noChangeAspect="1"/>
          </p:cNvPicPr>
          <p:nvPr/>
        </p:nvPicPr>
        <p:blipFill rotWithShape="1">
          <a:blip r:embed="rId11">
            <a:extLst>
              <a:ext uri="{28A0092B-C50C-407E-A947-70E740481C1C}">
                <a14:useLocalDpi xmlns:a14="http://schemas.microsoft.com/office/drawing/2010/main" val="0"/>
              </a:ext>
            </a:extLst>
          </a:blip>
          <a:srcRect l="10655" r="11647"/>
          <a:stretch/>
        </p:blipFill>
        <p:spPr>
          <a:xfrm>
            <a:off x="10648238" y="3605303"/>
            <a:ext cx="1162056" cy="1445122"/>
          </a:xfrm>
          <a:prstGeom prst="rect">
            <a:avLst/>
          </a:prstGeom>
          <a:ln>
            <a:noFill/>
          </a:ln>
          <a:effectLst>
            <a:outerShdw blurRad="292100" dist="139700" dir="2700000" algn="tl" rotWithShape="0">
              <a:srgbClr val="333333">
                <a:alpha val="65000"/>
              </a:srgbClr>
            </a:outerShdw>
          </a:effectLst>
        </p:spPr>
      </p:pic>
      <p:sp>
        <p:nvSpPr>
          <p:cNvPr id="8" name="TextBox 19">
            <a:extLst>
              <a:ext uri="{FF2B5EF4-FFF2-40B4-BE49-F238E27FC236}">
                <a16:creationId xmlns:a16="http://schemas.microsoft.com/office/drawing/2014/main" id="{46E535F7-F43D-1F1D-4184-78C943EAD9AA}"/>
              </a:ext>
            </a:extLst>
          </p:cNvPr>
          <p:cNvSpPr txBox="1"/>
          <p:nvPr/>
        </p:nvSpPr>
        <p:spPr>
          <a:xfrm>
            <a:off x="2058605" y="5124085"/>
            <a:ext cx="223298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Mike Tripp</a:t>
            </a:r>
          </a:p>
          <a:p>
            <a:pPr algn="ctr" defTabSz="1219170">
              <a:defRPr/>
            </a:pPr>
            <a:r>
              <a:rPr lang="en-US" sz="1200" i="1">
                <a:solidFill>
                  <a:srgbClr val="0070C0"/>
                </a:solidFill>
                <a:latin typeface="Calibri" panose="020F0502020204030204"/>
              </a:rPr>
              <a:t>Mercy Care</a:t>
            </a:r>
          </a:p>
          <a:p>
            <a:pPr algn="ctr" defTabSz="1219170">
              <a:defRPr/>
            </a:pPr>
            <a:r>
              <a:rPr lang="en-US" sz="1200">
                <a:solidFill>
                  <a:prstClr val="black"/>
                </a:solidFill>
                <a:latin typeface="Calibri" panose="020F0502020204030204"/>
              </a:rPr>
              <a:t>Workforce Development Manager</a:t>
            </a:r>
          </a:p>
          <a:p>
            <a:pPr algn="ctr" defTabSz="1219170">
              <a:defRPr/>
            </a:pPr>
            <a:r>
              <a:rPr lang="en-US" sz="1200">
                <a:solidFill>
                  <a:prstClr val="black"/>
                </a:solidFill>
                <a:latin typeface="Calibri" panose="020F0502020204030204"/>
              </a:rPr>
              <a:t>ACC-RBHA, ALTCS, DD, DCS/CHP</a:t>
            </a:r>
          </a:p>
        </p:txBody>
      </p:sp>
      <p:sp>
        <p:nvSpPr>
          <p:cNvPr id="9" name="TextBox 20">
            <a:extLst>
              <a:ext uri="{FF2B5EF4-FFF2-40B4-BE49-F238E27FC236}">
                <a16:creationId xmlns:a16="http://schemas.microsoft.com/office/drawing/2014/main" id="{E4DCFEA1-B2BD-0042-3223-52D3F59C85DC}"/>
              </a:ext>
            </a:extLst>
          </p:cNvPr>
          <p:cNvSpPr txBox="1"/>
          <p:nvPr/>
        </p:nvSpPr>
        <p:spPr>
          <a:xfrm>
            <a:off x="10032744" y="5119343"/>
            <a:ext cx="2387513"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Joe Chemali</a:t>
            </a:r>
            <a:endParaRPr lang="en-US"/>
          </a:p>
          <a:p>
            <a:pPr algn="ctr" defTabSz="1219170">
              <a:defRPr/>
            </a:pPr>
            <a:r>
              <a:rPr lang="en-US" sz="1200" i="1">
                <a:solidFill>
                  <a:srgbClr val="0070C0"/>
                </a:solidFill>
                <a:latin typeface="Calibri" panose="020F0502020204030204"/>
              </a:rPr>
              <a:t>Relias</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Enterprise</a:t>
            </a:r>
          </a:p>
          <a:p>
            <a:pPr algn="ctr" defTabSz="1219170">
              <a:defRPr/>
            </a:pPr>
            <a:r>
              <a:rPr lang="en-US" sz="1200">
                <a:latin typeface="Calibri" panose="020F0502020204030204"/>
              </a:rPr>
              <a:t>Client Success</a:t>
            </a:r>
            <a:endParaRPr lang="en-US"/>
          </a:p>
          <a:p>
            <a:pPr algn="ctr" defTabSz="1219170">
              <a:defRPr/>
            </a:pPr>
            <a:r>
              <a:rPr lang="en-US" sz="1200">
                <a:latin typeface="Calibri" panose="020F0502020204030204"/>
                <a:cs typeface="Calibri"/>
              </a:rPr>
              <a:t>Manager</a:t>
            </a:r>
          </a:p>
        </p:txBody>
      </p:sp>
      <p:pic>
        <p:nvPicPr>
          <p:cNvPr id="11" name="Picture 10" descr="A person smiling for a picture&#10;&#10;Description automatically generated">
            <a:extLst>
              <a:ext uri="{FF2B5EF4-FFF2-40B4-BE49-F238E27FC236}">
                <a16:creationId xmlns:a16="http://schemas.microsoft.com/office/drawing/2014/main" id="{521CEB4A-77F8-F97A-95A2-031846E8E90B}"/>
              </a:ext>
            </a:extLst>
          </p:cNvPr>
          <p:cNvPicPr>
            <a:picLocks noChangeAspect="1"/>
          </p:cNvPicPr>
          <p:nvPr/>
        </p:nvPicPr>
        <p:blipFill rotWithShape="1">
          <a:blip r:embed="rId12">
            <a:extLst>
              <a:ext uri="{28A0092B-C50C-407E-A947-70E740481C1C}">
                <a14:useLocalDpi xmlns:a14="http://schemas.microsoft.com/office/drawing/2010/main" val="0"/>
              </a:ext>
            </a:extLst>
          </a:blip>
          <a:srcRect l="4808" t="-2691" r="1923" b="2917"/>
          <a:stretch/>
        </p:blipFill>
        <p:spPr>
          <a:xfrm>
            <a:off x="2464254" y="3594367"/>
            <a:ext cx="1169981" cy="1528981"/>
          </a:xfrm>
          <a:prstGeom prst="rect">
            <a:avLst/>
          </a:prstGeom>
          <a:ln>
            <a:noFill/>
          </a:ln>
          <a:effectLst>
            <a:outerShdw blurRad="292100" dist="139700" dir="2700000" algn="tl" rotWithShape="0">
              <a:srgbClr val="333333">
                <a:alpha val="65000"/>
              </a:srgbClr>
            </a:outerShdw>
          </a:effectLst>
        </p:spPr>
      </p:pic>
      <p:pic>
        <p:nvPicPr>
          <p:cNvPr id="10" name="Picture 9" descr="A person with long brown hair&#10;&#10;Description automatically generated">
            <a:extLst>
              <a:ext uri="{FF2B5EF4-FFF2-40B4-BE49-F238E27FC236}">
                <a16:creationId xmlns:a16="http://schemas.microsoft.com/office/drawing/2014/main" id="{8F80EC32-9790-5798-29D8-C1344A023E7D}"/>
              </a:ext>
            </a:extLst>
          </p:cNvPr>
          <p:cNvPicPr>
            <a:picLocks noChangeAspect="1"/>
          </p:cNvPicPr>
          <p:nvPr/>
        </p:nvPicPr>
        <p:blipFill rotWithShape="1">
          <a:blip r:embed="rId13">
            <a:extLst>
              <a:ext uri="{28A0092B-C50C-407E-A947-70E740481C1C}">
                <a14:useLocalDpi xmlns:a14="http://schemas.microsoft.com/office/drawing/2010/main" val="0"/>
              </a:ext>
            </a:extLst>
          </a:blip>
          <a:srcRect l="4984" t="16162"/>
          <a:stretch/>
        </p:blipFill>
        <p:spPr>
          <a:xfrm>
            <a:off x="5381132" y="947979"/>
            <a:ext cx="1096924" cy="1380874"/>
          </a:xfrm>
          <a:prstGeom prst="rect">
            <a:avLst/>
          </a:prstGeom>
          <a:ln>
            <a:noFill/>
          </a:ln>
          <a:effectLst>
            <a:outerShdw blurRad="292100" dist="139700" dir="2700000" algn="tl" rotWithShape="0">
              <a:srgbClr val="333333">
                <a:alpha val="65000"/>
              </a:srgbClr>
            </a:outerShdw>
          </a:effectLst>
        </p:spPr>
      </p:pic>
      <p:pic>
        <p:nvPicPr>
          <p:cNvPr id="6" name="Picture 5" descr="A person smiling at the camera&#10;&#10;Description automatically generated">
            <a:extLst>
              <a:ext uri="{FF2B5EF4-FFF2-40B4-BE49-F238E27FC236}">
                <a16:creationId xmlns:a16="http://schemas.microsoft.com/office/drawing/2014/main" id="{53EED048-DDDD-56E7-411D-2398D85B886A}"/>
              </a:ext>
            </a:extLst>
          </p:cNvPr>
          <p:cNvPicPr>
            <a:picLocks noChangeAspect="1"/>
          </p:cNvPicPr>
          <p:nvPr/>
        </p:nvPicPr>
        <p:blipFill rotWithShape="1">
          <a:blip r:embed="rId14"/>
          <a:srcRect l="13675" t="-1709" r="11111" b="1709"/>
          <a:stretch/>
        </p:blipFill>
        <p:spPr>
          <a:xfrm>
            <a:off x="4567556" y="3572246"/>
            <a:ext cx="1153423" cy="15335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800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idx="4294967295"/>
          </p:nvPr>
        </p:nvSpPr>
        <p:spPr>
          <a:xfrm>
            <a:off x="340029" y="182267"/>
            <a:ext cx="6784400" cy="696000"/>
          </a:xfrm>
          <a:prstGeom prst="rect">
            <a:avLst/>
          </a:prstGeom>
          <a:noFill/>
          <a:ln>
            <a:noFill/>
          </a:ln>
        </p:spPr>
        <p:txBody>
          <a:bodyPr spcFirstLastPara="1" vert="horz" wrap="square" lIns="121900" tIns="121900" rIns="121900" bIns="121900" rtlCol="0" anchor="ctr" anchorCtr="0">
            <a:noAutofit/>
          </a:bodyPr>
          <a:lstStyle/>
          <a:p>
            <a:pPr>
              <a:spcBef>
                <a:spcPts val="0"/>
              </a:spcBef>
              <a:buClr>
                <a:schemeClr val="dk1"/>
              </a:buClr>
              <a:buSzPts val="3000"/>
            </a:pPr>
            <a:r>
              <a:rPr lang="en" sz="3200">
                <a:solidFill>
                  <a:schemeClr val="dk1"/>
                </a:solidFill>
                <a:latin typeface="Montserrat"/>
                <a:ea typeface="Montserrat"/>
                <a:cs typeface="Montserrat"/>
                <a:sym typeface="Montserrat"/>
              </a:rPr>
              <a:t>About </a:t>
            </a:r>
            <a:r>
              <a:rPr lang="en" sz="3200">
                <a:solidFill>
                  <a:srgbClr val="3B91CF"/>
                </a:solidFill>
                <a:latin typeface="Montserrat"/>
                <a:ea typeface="Montserrat"/>
                <a:cs typeface="Montserrat"/>
                <a:sym typeface="Montserrat"/>
              </a:rPr>
              <a:t>AZ Healthcare Careers</a:t>
            </a:r>
            <a:endParaRPr b="1"/>
          </a:p>
        </p:txBody>
      </p:sp>
      <p:sp>
        <p:nvSpPr>
          <p:cNvPr id="98" name="Google Shape;98;p20"/>
          <p:cNvSpPr txBox="1"/>
          <p:nvPr/>
        </p:nvSpPr>
        <p:spPr>
          <a:xfrm>
            <a:off x="588879" y="2164700"/>
            <a:ext cx="6041200" cy="3689200"/>
          </a:xfrm>
          <a:prstGeom prst="rect">
            <a:avLst/>
          </a:prstGeom>
          <a:noFill/>
          <a:ln>
            <a:noFill/>
          </a:ln>
        </p:spPr>
        <p:txBody>
          <a:bodyPr spcFirstLastPara="1" wrap="square" lIns="121900" tIns="121900" rIns="121900" bIns="121900" anchor="t" anchorCtr="0">
            <a:noAutofit/>
          </a:bodyPr>
          <a:lstStyle/>
          <a:p>
            <a:pPr marL="380990" indent="-380990">
              <a:spcBef>
                <a:spcPts val="800"/>
              </a:spcBef>
              <a:buClr>
                <a:srgbClr val="000000"/>
              </a:buClr>
              <a:buSzPts val="1200"/>
              <a:buFont typeface="Arial"/>
              <a:buChar char="•"/>
            </a:pPr>
            <a:r>
              <a:rPr lang="en" sz="1600">
                <a:solidFill>
                  <a:srgbClr val="4B636E"/>
                </a:solidFill>
                <a:latin typeface="Montserrat Medium"/>
                <a:ea typeface="Montserrat Medium"/>
                <a:cs typeface="Montserrat Medium"/>
                <a:sym typeface="Montserrat Medium"/>
              </a:rPr>
              <a:t>Career pathway awareness</a:t>
            </a:r>
            <a:endParaRPr sz="1600">
              <a:solidFill>
                <a:srgbClr val="000000"/>
              </a:solidFill>
              <a:latin typeface="Montserrat Medium"/>
              <a:ea typeface="Montserrat Medium"/>
              <a:cs typeface="Montserrat Medium"/>
              <a:sym typeface="Montserrat Medium"/>
            </a:endParaRPr>
          </a:p>
          <a:p>
            <a:pPr marL="380990" indent="-380990">
              <a:spcBef>
                <a:spcPts val="800"/>
              </a:spcBef>
              <a:buClr>
                <a:srgbClr val="000000"/>
              </a:buClr>
              <a:buSzPts val="1200"/>
              <a:buFont typeface="Arial"/>
              <a:buChar char="•"/>
            </a:pPr>
            <a:r>
              <a:rPr lang="en" sz="1600">
                <a:solidFill>
                  <a:srgbClr val="4B636E"/>
                </a:solidFill>
                <a:latin typeface="Montserrat Medium"/>
                <a:ea typeface="Montserrat Medium"/>
                <a:cs typeface="Montserrat Medium"/>
                <a:sym typeface="Montserrat Medium"/>
              </a:rPr>
              <a:t>Opportunities for exploration related to users’ interests</a:t>
            </a:r>
            <a:endParaRPr sz="1600">
              <a:solidFill>
                <a:srgbClr val="000000"/>
              </a:solidFill>
              <a:latin typeface="Montserrat Medium"/>
              <a:ea typeface="Montserrat Medium"/>
              <a:cs typeface="Montserrat Medium"/>
              <a:sym typeface="Montserrat Medium"/>
            </a:endParaRPr>
          </a:p>
          <a:p>
            <a:pPr marL="380990" indent="-380990">
              <a:spcBef>
                <a:spcPts val="800"/>
              </a:spcBef>
              <a:buClr>
                <a:srgbClr val="000000"/>
              </a:buClr>
              <a:buSzPts val="1200"/>
              <a:buFont typeface="Arial"/>
              <a:buChar char="•"/>
            </a:pPr>
            <a:r>
              <a:rPr lang="en" sz="1600">
                <a:solidFill>
                  <a:srgbClr val="4B636E"/>
                </a:solidFill>
                <a:latin typeface="Montserrat Medium"/>
                <a:ea typeface="Montserrat Medium"/>
                <a:cs typeface="Montserrat Medium"/>
                <a:sym typeface="Montserrat Medium"/>
              </a:rPr>
              <a:t>Job opening matches based on users’ skills</a:t>
            </a:r>
            <a:endParaRPr sz="1600">
              <a:solidFill>
                <a:srgbClr val="000000"/>
              </a:solidFill>
              <a:latin typeface="Montserrat Medium"/>
              <a:ea typeface="Montserrat Medium"/>
              <a:cs typeface="Montserrat Medium"/>
              <a:sym typeface="Montserrat Medium"/>
            </a:endParaRPr>
          </a:p>
          <a:p>
            <a:pPr marL="380990" indent="-380990">
              <a:spcBef>
                <a:spcPts val="800"/>
              </a:spcBef>
              <a:buClr>
                <a:srgbClr val="000000"/>
              </a:buClr>
              <a:buSzPts val="1200"/>
              <a:buFont typeface="Arial"/>
              <a:buChar char="•"/>
            </a:pPr>
            <a:r>
              <a:rPr lang="en" sz="1600">
                <a:solidFill>
                  <a:srgbClr val="4B636E"/>
                </a:solidFill>
                <a:latin typeface="Montserrat Medium"/>
                <a:ea typeface="Montserrat Medium"/>
                <a:cs typeface="Montserrat Medium"/>
                <a:sym typeface="Montserrat Medium"/>
              </a:rPr>
              <a:t>Information and planning tools for education and industry-recognized credentials</a:t>
            </a:r>
            <a:endParaRPr sz="1600">
              <a:solidFill>
                <a:srgbClr val="000000"/>
              </a:solidFill>
              <a:latin typeface="Montserrat Medium"/>
              <a:ea typeface="Montserrat Medium"/>
              <a:cs typeface="Montserrat Medium"/>
              <a:sym typeface="Montserrat Medium"/>
            </a:endParaRPr>
          </a:p>
          <a:p>
            <a:pPr marL="380990" indent="-380990">
              <a:spcBef>
                <a:spcPts val="800"/>
              </a:spcBef>
              <a:buClr>
                <a:srgbClr val="000000"/>
              </a:buClr>
              <a:buSzPts val="1200"/>
              <a:buFont typeface="Arial"/>
              <a:buChar char="•"/>
            </a:pPr>
            <a:r>
              <a:rPr lang="en" sz="1600">
                <a:solidFill>
                  <a:srgbClr val="4B636E"/>
                </a:solidFill>
                <a:latin typeface="Montserrat Medium"/>
                <a:ea typeface="Montserrat Medium"/>
                <a:cs typeface="Montserrat Medium"/>
                <a:sym typeface="Montserrat Medium"/>
              </a:rPr>
              <a:t>Match and map career pathways to skilled candidates through a company page and free job posts</a:t>
            </a:r>
            <a:endParaRPr sz="1600">
              <a:solidFill>
                <a:srgbClr val="000000"/>
              </a:solidFill>
              <a:latin typeface="Montserrat Medium"/>
              <a:ea typeface="Montserrat Medium"/>
              <a:cs typeface="Montserrat Medium"/>
              <a:sym typeface="Montserrat Medium"/>
            </a:endParaRPr>
          </a:p>
          <a:p>
            <a:pPr marL="380990" indent="-380990">
              <a:spcBef>
                <a:spcPts val="800"/>
              </a:spcBef>
              <a:buClr>
                <a:srgbClr val="000000"/>
              </a:buClr>
              <a:buSzPts val="1200"/>
              <a:buFont typeface="Arial"/>
              <a:buChar char="•"/>
            </a:pPr>
            <a:r>
              <a:rPr lang="en" sz="1600">
                <a:solidFill>
                  <a:srgbClr val="4B636E"/>
                </a:solidFill>
                <a:latin typeface="Montserrat Medium"/>
                <a:ea typeface="Montserrat Medium"/>
                <a:cs typeface="Montserrat Medium"/>
                <a:sym typeface="Montserrat Medium"/>
              </a:rPr>
              <a:t>Tracking for workforce organizations</a:t>
            </a:r>
            <a:endParaRPr sz="1600">
              <a:solidFill>
                <a:srgbClr val="4B636E"/>
              </a:solidFill>
              <a:latin typeface="Montserrat Medium"/>
              <a:ea typeface="Montserrat Medium"/>
              <a:cs typeface="Montserrat Medium"/>
              <a:sym typeface="Montserrat Medium"/>
            </a:endParaRPr>
          </a:p>
        </p:txBody>
      </p:sp>
      <p:sp>
        <p:nvSpPr>
          <p:cNvPr id="99" name="Google Shape;99;p20"/>
          <p:cNvSpPr txBox="1"/>
          <p:nvPr/>
        </p:nvSpPr>
        <p:spPr>
          <a:xfrm>
            <a:off x="589269" y="1223434"/>
            <a:ext cx="6194800" cy="861720"/>
          </a:xfrm>
          <a:prstGeom prst="rect">
            <a:avLst/>
          </a:prstGeom>
          <a:noFill/>
          <a:ln>
            <a:noFill/>
          </a:ln>
        </p:spPr>
        <p:txBody>
          <a:bodyPr spcFirstLastPara="1" wrap="square" lIns="121900" tIns="60933" rIns="121900" bIns="60933" anchor="t" anchorCtr="0">
            <a:spAutoFit/>
          </a:bodyPr>
          <a:lstStyle/>
          <a:p>
            <a:pPr>
              <a:buClr>
                <a:srgbClr val="000000"/>
              </a:buClr>
              <a:buSzPts val="1400"/>
            </a:pPr>
            <a:r>
              <a:rPr lang="en" sz="1600" b="1">
                <a:solidFill>
                  <a:srgbClr val="4B636E"/>
                </a:solidFill>
                <a:latin typeface="Montserrat"/>
                <a:ea typeface="Montserrat"/>
                <a:cs typeface="Montserrat"/>
                <a:sym typeface="Montserrat"/>
              </a:rPr>
              <a:t>Where Arizona job seekers, students, employers, educational institutions, and non-profits come to build Arizona’s healthcare workforce.</a:t>
            </a:r>
            <a:endParaRPr sz="1600" b="1">
              <a:solidFill>
                <a:srgbClr val="000000"/>
              </a:solidFill>
            </a:endParaRPr>
          </a:p>
        </p:txBody>
      </p:sp>
      <p:pic>
        <p:nvPicPr>
          <p:cNvPr id="100" name="Google Shape;100;p20" descr="About-us-wheel"/>
          <p:cNvPicPr preferRelativeResize="0"/>
          <p:nvPr/>
        </p:nvPicPr>
        <p:blipFill rotWithShape="1">
          <a:blip r:embed="rId3">
            <a:alphaModFix/>
          </a:blip>
          <a:srcRect/>
          <a:stretch/>
        </p:blipFill>
        <p:spPr>
          <a:xfrm>
            <a:off x="6509734" y="987183"/>
            <a:ext cx="5487933" cy="5408367"/>
          </a:xfrm>
          <a:prstGeom prst="rect">
            <a:avLst/>
          </a:prstGeom>
          <a:noFill/>
          <a:ln>
            <a:noFill/>
          </a:ln>
          <a:effectLst>
            <a:outerShdw blurRad="57150" dist="19050" dir="5400000" algn="bl" rotWithShape="0">
              <a:srgbClr val="000000">
                <a:alpha val="50000"/>
              </a:srgbClr>
            </a:outerShdw>
          </a:effectLst>
        </p:spPr>
      </p:pic>
      <p:sp>
        <p:nvSpPr>
          <p:cNvPr id="101" name="Google Shape;101;p20"/>
          <p:cNvSpPr/>
          <p:nvPr/>
        </p:nvSpPr>
        <p:spPr>
          <a:xfrm>
            <a:off x="0" y="6309167"/>
            <a:ext cx="2353600" cy="548800"/>
          </a:xfrm>
          <a:prstGeom prst="rect">
            <a:avLst/>
          </a:prstGeom>
          <a:solidFill>
            <a:srgbClr val="338DCC"/>
          </a:solidFill>
          <a:ln>
            <a:noFill/>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102" name="Google Shape;102;p20"/>
          <p:cNvSpPr/>
          <p:nvPr/>
        </p:nvSpPr>
        <p:spPr>
          <a:xfrm>
            <a:off x="3626057" y="6309163"/>
            <a:ext cx="433200" cy="548800"/>
          </a:xfrm>
          <a:prstGeom prst="rect">
            <a:avLst/>
          </a:prstGeom>
          <a:solidFill>
            <a:srgbClr val="FFCB05"/>
          </a:solidFill>
          <a:ln>
            <a:noFill/>
          </a:ln>
        </p:spPr>
        <p:txBody>
          <a:bodyPr spcFirstLastPara="1" wrap="square" lIns="121900" tIns="60933" rIns="121900" bIns="60933" anchor="t" anchorCtr="0">
            <a:noAutofit/>
          </a:bodyPr>
          <a:lstStyle/>
          <a:p>
            <a:pPr>
              <a:buClr>
                <a:schemeClr val="dk1"/>
              </a:buClr>
              <a:buSzPts val="1800"/>
            </a:pPr>
            <a:endParaRPr sz="2400">
              <a:solidFill>
                <a:srgbClr val="000000"/>
              </a:solidFill>
              <a:latin typeface="Calibri"/>
              <a:ea typeface="Calibri"/>
              <a:cs typeface="Calibri"/>
              <a:sym typeface="Calibri"/>
            </a:endParaRPr>
          </a:p>
        </p:txBody>
      </p:sp>
      <p:sp>
        <p:nvSpPr>
          <p:cNvPr id="103" name="Google Shape;103;p20"/>
          <p:cNvSpPr/>
          <p:nvPr/>
        </p:nvSpPr>
        <p:spPr>
          <a:xfrm>
            <a:off x="2474589" y="6309164"/>
            <a:ext cx="433200" cy="548800"/>
          </a:xfrm>
          <a:prstGeom prst="rect">
            <a:avLst/>
          </a:prstGeom>
          <a:solidFill>
            <a:srgbClr val="702439"/>
          </a:solidFill>
          <a:ln w="9525" cap="flat" cmpd="sng">
            <a:solidFill>
              <a:srgbClr val="702439"/>
            </a:solidFill>
            <a:prstDash val="solid"/>
            <a:miter lim="800000"/>
            <a:headEnd type="none" w="sm" len="sm"/>
            <a:tailEnd type="none" w="sm" len="sm"/>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104" name="Google Shape;104;p20"/>
          <p:cNvSpPr/>
          <p:nvPr/>
        </p:nvSpPr>
        <p:spPr>
          <a:xfrm>
            <a:off x="3043164" y="6309165"/>
            <a:ext cx="433200" cy="548800"/>
          </a:xfrm>
          <a:prstGeom prst="rect">
            <a:avLst/>
          </a:prstGeom>
          <a:solidFill>
            <a:srgbClr val="567C50"/>
          </a:solidFill>
          <a:ln>
            <a:noFill/>
          </a:ln>
        </p:spPr>
        <p:txBody>
          <a:bodyPr spcFirstLastPara="1" wrap="square" lIns="121900" tIns="60933" rIns="121900" bIns="60933" anchor="t" anchorCtr="0">
            <a:noAutofit/>
          </a:bodyPr>
          <a:lstStyle/>
          <a:p>
            <a:pPr>
              <a:buClr>
                <a:schemeClr val="dk1"/>
              </a:buClr>
              <a:buSzPts val="1800"/>
            </a:pPr>
            <a:endParaRPr sz="2400">
              <a:solidFill>
                <a:srgbClr val="2C2B2B"/>
              </a:solidFill>
              <a:latin typeface="Calibri"/>
              <a:ea typeface="Calibri"/>
              <a:cs typeface="Calibri"/>
              <a:sym typeface="Calibri"/>
            </a:endParaRPr>
          </a:p>
        </p:txBody>
      </p:sp>
      <p:pic>
        <p:nvPicPr>
          <p:cNvPr id="105" name="Google Shape;105;p20"/>
          <p:cNvPicPr preferRelativeResize="0"/>
          <p:nvPr/>
        </p:nvPicPr>
        <p:blipFill rotWithShape="1">
          <a:blip r:embed="rId4">
            <a:alphaModFix/>
          </a:blip>
          <a:srcRect/>
          <a:stretch/>
        </p:blipFill>
        <p:spPr>
          <a:xfrm>
            <a:off x="340049" y="6275294"/>
            <a:ext cx="1847553" cy="548833"/>
          </a:xfrm>
          <a:prstGeom prst="rect">
            <a:avLst/>
          </a:prstGeom>
          <a:noFill/>
          <a:ln>
            <a:noFill/>
          </a:ln>
          <a:effectLst>
            <a:outerShdw blurRad="38100" dist="25400" dir="2700000" algn="ctr" rotWithShape="0">
              <a:srgbClr val="000000">
                <a:alpha val="65490"/>
              </a:srgbClr>
            </a:outerShdw>
          </a:effectLst>
        </p:spPr>
      </p:pic>
      <p:pic>
        <p:nvPicPr>
          <p:cNvPr id="106" name="Google Shape;106;p20"/>
          <p:cNvPicPr preferRelativeResize="0"/>
          <p:nvPr/>
        </p:nvPicPr>
        <p:blipFill rotWithShape="1">
          <a:blip r:embed="rId5">
            <a:alphaModFix/>
          </a:blip>
          <a:srcRect/>
          <a:stretch/>
        </p:blipFill>
        <p:spPr>
          <a:xfrm>
            <a:off x="8138633" y="3371885"/>
            <a:ext cx="2353603" cy="638961"/>
          </a:xfrm>
          <a:prstGeom prst="rect">
            <a:avLst/>
          </a:prstGeom>
          <a:noFill/>
          <a:ln>
            <a:noFill/>
          </a:ln>
        </p:spPr>
      </p:pic>
    </p:spTree>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p:nvPr/>
        </p:nvSpPr>
        <p:spPr>
          <a:xfrm>
            <a:off x="10855553" y="212256"/>
            <a:ext cx="1135200" cy="6428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12" name="Google Shape;112;p21"/>
          <p:cNvSpPr txBox="1"/>
          <p:nvPr/>
        </p:nvSpPr>
        <p:spPr>
          <a:xfrm>
            <a:off x="501225" y="1311487"/>
            <a:ext cx="9658800" cy="861720"/>
          </a:xfrm>
          <a:prstGeom prst="rect">
            <a:avLst/>
          </a:prstGeom>
          <a:noFill/>
          <a:ln>
            <a:noFill/>
          </a:ln>
        </p:spPr>
        <p:txBody>
          <a:bodyPr spcFirstLastPara="1" wrap="square" lIns="121900" tIns="60933" rIns="121900" bIns="60933" anchor="t" anchorCtr="0">
            <a:spAutoFit/>
          </a:bodyPr>
          <a:lstStyle/>
          <a:p>
            <a:pPr>
              <a:buClr>
                <a:srgbClr val="000000"/>
              </a:buClr>
              <a:buSzPts val="1400"/>
            </a:pPr>
            <a:r>
              <a:rPr lang="en" sz="1600">
                <a:solidFill>
                  <a:srgbClr val="4B636E"/>
                </a:solidFill>
                <a:latin typeface="Montserrat Medium"/>
                <a:ea typeface="Montserrat Medium"/>
                <a:cs typeface="Montserrat Medium"/>
                <a:sym typeface="Montserrat Medium"/>
              </a:rPr>
              <a:t>Pipeline AZ is the career readiness platform for the</a:t>
            </a:r>
            <a:r>
              <a:rPr lang="en" sz="1600">
                <a:solidFill>
                  <a:srgbClr val="4B636E"/>
                </a:solidFill>
                <a:latin typeface="Montserrat"/>
                <a:ea typeface="Montserrat"/>
                <a:cs typeface="Montserrat"/>
                <a:sym typeface="Montserrat"/>
              </a:rPr>
              <a:t> </a:t>
            </a:r>
            <a:r>
              <a:rPr lang="en" sz="1600">
                <a:solidFill>
                  <a:srgbClr val="3B91CF"/>
                </a:solidFill>
                <a:latin typeface="Montserrat"/>
                <a:ea typeface="Montserrat"/>
                <a:cs typeface="Montserrat"/>
                <a:sym typeface="Montserrat"/>
              </a:rPr>
              <a:t>Arizona Department of Education</a:t>
            </a:r>
            <a:r>
              <a:rPr lang="en" sz="1600">
                <a:solidFill>
                  <a:srgbClr val="4B636E"/>
                </a:solidFill>
                <a:latin typeface="Montserrat"/>
                <a:ea typeface="Montserrat"/>
                <a:cs typeface="Montserrat"/>
                <a:sym typeface="Montserrat"/>
              </a:rPr>
              <a:t>, as well as</a:t>
            </a:r>
            <a:r>
              <a:rPr lang="en" sz="1600">
                <a:solidFill>
                  <a:srgbClr val="3B91CF"/>
                </a:solidFill>
                <a:latin typeface="Montserrat"/>
                <a:ea typeface="Montserrat"/>
                <a:cs typeface="Montserrat"/>
                <a:sym typeface="Montserrat"/>
              </a:rPr>
              <a:t> multiple colleges and universities in Arizona</a:t>
            </a:r>
            <a:r>
              <a:rPr lang="en" sz="1600">
                <a:solidFill>
                  <a:srgbClr val="4B636E"/>
                </a:solidFill>
                <a:latin typeface="Montserrat"/>
                <a:ea typeface="Montserrat"/>
                <a:cs typeface="Montserrat"/>
                <a:sym typeface="Montserrat"/>
              </a:rPr>
              <a:t>. </a:t>
            </a:r>
            <a:r>
              <a:rPr lang="en" sz="1600">
                <a:solidFill>
                  <a:srgbClr val="4B636E"/>
                </a:solidFill>
                <a:latin typeface="Montserrat Medium"/>
                <a:ea typeface="Montserrat Medium"/>
                <a:cs typeface="Montserrat Medium"/>
                <a:sym typeface="Montserrat Medium"/>
              </a:rPr>
              <a:t>It is the single connection point between industry and Arizona’s workforce, creating a continuous talent pipeline.</a:t>
            </a:r>
            <a:endParaRPr sz="1867">
              <a:solidFill>
                <a:srgbClr val="000000"/>
              </a:solidFill>
              <a:latin typeface="Arial"/>
              <a:ea typeface="Arial"/>
              <a:cs typeface="Arial"/>
              <a:sym typeface="Arial"/>
            </a:endParaRPr>
          </a:p>
        </p:txBody>
      </p:sp>
      <p:sp>
        <p:nvSpPr>
          <p:cNvPr id="113" name="Google Shape;113;p21"/>
          <p:cNvSpPr txBox="1"/>
          <p:nvPr/>
        </p:nvSpPr>
        <p:spPr>
          <a:xfrm>
            <a:off x="408501" y="0"/>
            <a:ext cx="8776000" cy="1425600"/>
          </a:xfrm>
          <a:prstGeom prst="rect">
            <a:avLst/>
          </a:prstGeom>
          <a:noFill/>
          <a:ln>
            <a:noFill/>
          </a:ln>
        </p:spPr>
        <p:txBody>
          <a:bodyPr spcFirstLastPara="1" wrap="square" lIns="121900" tIns="121900" rIns="121900" bIns="121900" anchor="ctr" anchorCtr="0">
            <a:noAutofit/>
          </a:bodyPr>
          <a:lstStyle/>
          <a:p>
            <a:pPr>
              <a:lnSpc>
                <a:spcPct val="90000"/>
              </a:lnSpc>
              <a:buClr>
                <a:srgbClr val="222222"/>
              </a:buClr>
              <a:buSzPts val="3000"/>
            </a:pPr>
            <a:r>
              <a:rPr lang="en" sz="3200" b="1">
                <a:solidFill>
                  <a:srgbClr val="222222"/>
                </a:solidFill>
                <a:latin typeface="Montserrat"/>
                <a:ea typeface="Montserrat"/>
                <a:cs typeface="Montserrat"/>
                <a:sym typeface="Montserrat"/>
              </a:rPr>
              <a:t>Pipeline AZ is The </a:t>
            </a:r>
            <a:r>
              <a:rPr lang="en" sz="3200" b="1">
                <a:solidFill>
                  <a:srgbClr val="3B91CF"/>
                </a:solidFill>
                <a:latin typeface="Montserrat"/>
                <a:ea typeface="Montserrat"/>
                <a:cs typeface="Montserrat"/>
                <a:sym typeface="Montserrat"/>
              </a:rPr>
              <a:t>Singular Source</a:t>
            </a:r>
            <a:r>
              <a:rPr lang="en" sz="3200" b="1">
                <a:solidFill>
                  <a:srgbClr val="222222"/>
                </a:solidFill>
                <a:latin typeface="Montserrat"/>
                <a:ea typeface="Montserrat"/>
                <a:cs typeface="Montserrat"/>
                <a:sym typeface="Montserrat"/>
              </a:rPr>
              <a:t> for AZ’s Workforce</a:t>
            </a:r>
            <a:endParaRPr sz="3200" b="1">
              <a:solidFill>
                <a:srgbClr val="222222"/>
              </a:solidFill>
              <a:latin typeface="Montserrat"/>
              <a:ea typeface="Montserrat"/>
              <a:cs typeface="Montserrat"/>
              <a:sym typeface="Montserrat"/>
            </a:endParaRPr>
          </a:p>
        </p:txBody>
      </p:sp>
      <p:pic>
        <p:nvPicPr>
          <p:cNvPr id="114" name="Google Shape;114;p21"/>
          <p:cNvPicPr preferRelativeResize="0"/>
          <p:nvPr/>
        </p:nvPicPr>
        <p:blipFill rotWithShape="1">
          <a:blip r:embed="rId4">
            <a:alphaModFix/>
          </a:blip>
          <a:srcRect/>
          <a:stretch/>
        </p:blipFill>
        <p:spPr>
          <a:xfrm>
            <a:off x="376344" y="2805827"/>
            <a:ext cx="3114181" cy="1771493"/>
          </a:xfrm>
          <a:prstGeom prst="rect">
            <a:avLst/>
          </a:prstGeom>
          <a:noFill/>
          <a:ln>
            <a:noFill/>
          </a:ln>
        </p:spPr>
      </p:pic>
      <p:pic>
        <p:nvPicPr>
          <p:cNvPr id="115" name="Google Shape;115;p21"/>
          <p:cNvPicPr preferRelativeResize="0"/>
          <p:nvPr/>
        </p:nvPicPr>
        <p:blipFill rotWithShape="1">
          <a:blip r:embed="rId5">
            <a:alphaModFix/>
          </a:blip>
          <a:srcRect/>
          <a:stretch/>
        </p:blipFill>
        <p:spPr>
          <a:xfrm>
            <a:off x="3094760" y="3100480"/>
            <a:ext cx="3114176" cy="1678089"/>
          </a:xfrm>
          <a:prstGeom prst="rect">
            <a:avLst/>
          </a:prstGeom>
          <a:noFill/>
          <a:ln>
            <a:noFill/>
          </a:ln>
          <a:effectLst>
            <a:outerShdw blurRad="198109" dist="38100" dir="10800000" sx="104000" sy="104000" algn="r" rotWithShape="0">
              <a:srgbClr val="000000">
                <a:alpha val="10980"/>
              </a:srgbClr>
            </a:outerShdw>
          </a:effectLst>
        </p:spPr>
      </p:pic>
      <p:grpSp>
        <p:nvGrpSpPr>
          <p:cNvPr id="116" name="Google Shape;116;p21"/>
          <p:cNvGrpSpPr/>
          <p:nvPr/>
        </p:nvGrpSpPr>
        <p:grpSpPr>
          <a:xfrm>
            <a:off x="5565383" y="3346913"/>
            <a:ext cx="3468452" cy="2052932"/>
            <a:chOff x="7472" y="1959"/>
            <a:chExt cx="3205" cy="1897"/>
          </a:xfrm>
        </p:grpSpPr>
        <p:sp>
          <p:nvSpPr>
            <p:cNvPr id="117" name="Google Shape;117;p21"/>
            <p:cNvSpPr/>
            <p:nvPr/>
          </p:nvSpPr>
          <p:spPr>
            <a:xfrm>
              <a:off x="7677" y="2056"/>
              <a:ext cx="3000" cy="1800"/>
            </a:xfrm>
            <a:prstGeom prst="rect">
              <a:avLst/>
            </a:prstGeom>
            <a:noFill/>
            <a:ln>
              <a:noFill/>
            </a:ln>
            <a:effectLst>
              <a:outerShdw blurRad="50800" dist="38100" dir="10800000" algn="r" rotWithShape="0">
                <a:srgbClr val="000000">
                  <a:alpha val="40000"/>
                </a:srgbClr>
              </a:outerShdw>
            </a:effectLst>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pic>
          <p:nvPicPr>
            <p:cNvPr id="118" name="Google Shape;118;p21"/>
            <p:cNvPicPr preferRelativeResize="0"/>
            <p:nvPr/>
          </p:nvPicPr>
          <p:blipFill rotWithShape="1">
            <a:blip r:embed="rId6">
              <a:alphaModFix/>
            </a:blip>
            <a:srcRect/>
            <a:stretch/>
          </p:blipFill>
          <p:spPr>
            <a:xfrm>
              <a:off x="7472" y="1959"/>
              <a:ext cx="3032" cy="1657"/>
            </a:xfrm>
            <a:prstGeom prst="rect">
              <a:avLst/>
            </a:prstGeom>
            <a:noFill/>
            <a:ln>
              <a:noFill/>
            </a:ln>
          </p:spPr>
        </p:pic>
      </p:grpSp>
      <p:sp>
        <p:nvSpPr>
          <p:cNvPr id="119" name="Google Shape;119;p21"/>
          <p:cNvSpPr txBox="1"/>
          <p:nvPr/>
        </p:nvSpPr>
        <p:spPr>
          <a:xfrm>
            <a:off x="2006597" y="2518834"/>
            <a:ext cx="1615200" cy="328177"/>
          </a:xfrm>
          <a:prstGeom prst="rect">
            <a:avLst/>
          </a:prstGeom>
          <a:noFill/>
          <a:ln>
            <a:noFill/>
          </a:ln>
        </p:spPr>
        <p:txBody>
          <a:bodyPr spcFirstLastPara="1" wrap="square" lIns="121900" tIns="60933" rIns="121900" bIns="60933" anchor="t" anchorCtr="0">
            <a:spAutoFit/>
          </a:bodyPr>
          <a:lstStyle/>
          <a:p>
            <a:pPr algn="r">
              <a:buClr>
                <a:srgbClr val="000000"/>
              </a:buClr>
              <a:buSzPts val="1000"/>
            </a:pPr>
            <a:r>
              <a:rPr lang="en" sz="1333" b="1">
                <a:solidFill>
                  <a:srgbClr val="0EAD9A"/>
                </a:solidFill>
                <a:latin typeface="Montserrat"/>
                <a:ea typeface="Montserrat"/>
                <a:cs typeface="Montserrat"/>
                <a:sym typeface="Montserrat"/>
              </a:rPr>
              <a:t>K12 Students</a:t>
            </a:r>
            <a:endParaRPr sz="1333" b="1">
              <a:solidFill>
                <a:srgbClr val="0EAD9A"/>
              </a:solidFill>
              <a:latin typeface="Montserrat"/>
              <a:ea typeface="Montserrat"/>
              <a:cs typeface="Montserrat"/>
              <a:sym typeface="Montserrat"/>
            </a:endParaRPr>
          </a:p>
        </p:txBody>
      </p:sp>
      <p:sp>
        <p:nvSpPr>
          <p:cNvPr id="120" name="Google Shape;120;p21"/>
          <p:cNvSpPr txBox="1"/>
          <p:nvPr/>
        </p:nvSpPr>
        <p:spPr>
          <a:xfrm>
            <a:off x="3621797" y="2784734"/>
            <a:ext cx="2729200" cy="328177"/>
          </a:xfrm>
          <a:prstGeom prst="rect">
            <a:avLst/>
          </a:prstGeom>
          <a:noFill/>
          <a:ln>
            <a:noFill/>
          </a:ln>
        </p:spPr>
        <p:txBody>
          <a:bodyPr spcFirstLastPara="1" wrap="square" lIns="121900" tIns="60933" rIns="121900" bIns="60933" anchor="t" anchorCtr="0">
            <a:spAutoFit/>
          </a:bodyPr>
          <a:lstStyle/>
          <a:p>
            <a:pPr algn="r">
              <a:buClr>
                <a:srgbClr val="000000"/>
              </a:buClr>
              <a:buSzPts val="1000"/>
            </a:pPr>
            <a:r>
              <a:rPr lang="en" sz="1333" b="1">
                <a:solidFill>
                  <a:srgbClr val="0EAD9A"/>
                </a:solidFill>
                <a:latin typeface="Montserrat"/>
                <a:ea typeface="Montserrat"/>
                <a:cs typeface="Montserrat"/>
                <a:sym typeface="Montserrat"/>
              </a:rPr>
              <a:t>Post Secondary Students</a:t>
            </a:r>
            <a:endParaRPr sz="1333" b="1">
              <a:solidFill>
                <a:srgbClr val="0EAD9A"/>
              </a:solidFill>
              <a:latin typeface="Montserrat"/>
              <a:ea typeface="Montserrat"/>
              <a:cs typeface="Montserrat"/>
              <a:sym typeface="Montserrat"/>
            </a:endParaRPr>
          </a:p>
        </p:txBody>
      </p:sp>
      <p:sp>
        <p:nvSpPr>
          <p:cNvPr id="121" name="Google Shape;121;p21"/>
          <p:cNvSpPr txBox="1"/>
          <p:nvPr/>
        </p:nvSpPr>
        <p:spPr>
          <a:xfrm>
            <a:off x="6719836" y="2916384"/>
            <a:ext cx="2281600" cy="533297"/>
          </a:xfrm>
          <a:prstGeom prst="rect">
            <a:avLst/>
          </a:prstGeom>
          <a:noFill/>
          <a:ln>
            <a:noFill/>
          </a:ln>
        </p:spPr>
        <p:txBody>
          <a:bodyPr spcFirstLastPara="1" wrap="square" lIns="121900" tIns="60933" rIns="121900" bIns="60933" anchor="t" anchorCtr="0">
            <a:spAutoFit/>
          </a:bodyPr>
          <a:lstStyle/>
          <a:p>
            <a:pPr algn="r">
              <a:buClr>
                <a:srgbClr val="000000"/>
              </a:buClr>
              <a:buSzPts val="1000"/>
            </a:pPr>
            <a:r>
              <a:rPr lang="en" sz="1333" b="1">
                <a:solidFill>
                  <a:srgbClr val="0EAD9A"/>
                </a:solidFill>
                <a:latin typeface="Montserrat"/>
                <a:ea typeface="Montserrat"/>
                <a:cs typeface="Montserrat"/>
                <a:sym typeface="Montserrat"/>
              </a:rPr>
              <a:t>Return-to-Work and Transitioning Workers</a:t>
            </a:r>
            <a:endParaRPr sz="1333">
              <a:solidFill>
                <a:srgbClr val="000000"/>
              </a:solidFill>
              <a:latin typeface="Arial"/>
              <a:ea typeface="Arial"/>
              <a:cs typeface="Arial"/>
              <a:sym typeface="Arial"/>
            </a:endParaRPr>
          </a:p>
        </p:txBody>
      </p:sp>
      <p:sp>
        <p:nvSpPr>
          <p:cNvPr id="122" name="Google Shape;122;p21"/>
          <p:cNvSpPr txBox="1"/>
          <p:nvPr/>
        </p:nvSpPr>
        <p:spPr>
          <a:xfrm>
            <a:off x="9550985" y="3420990"/>
            <a:ext cx="2264800" cy="328177"/>
          </a:xfrm>
          <a:prstGeom prst="rect">
            <a:avLst/>
          </a:prstGeom>
          <a:noFill/>
          <a:ln>
            <a:noFill/>
          </a:ln>
        </p:spPr>
        <p:txBody>
          <a:bodyPr spcFirstLastPara="1" wrap="square" lIns="121900" tIns="60933" rIns="121900" bIns="60933" anchor="t" anchorCtr="0">
            <a:spAutoFit/>
          </a:bodyPr>
          <a:lstStyle/>
          <a:p>
            <a:pPr algn="r">
              <a:buClr>
                <a:srgbClr val="000000"/>
              </a:buClr>
              <a:buSzPts val="1000"/>
            </a:pPr>
            <a:r>
              <a:rPr lang="en" sz="1333" b="1">
                <a:solidFill>
                  <a:srgbClr val="0EAD9A"/>
                </a:solidFill>
                <a:latin typeface="Montserrat"/>
                <a:ea typeface="Montserrat"/>
                <a:cs typeface="Montserrat"/>
                <a:sym typeface="Montserrat"/>
              </a:rPr>
              <a:t>Industry Workforces</a:t>
            </a:r>
            <a:endParaRPr sz="1333">
              <a:solidFill>
                <a:srgbClr val="000000"/>
              </a:solidFill>
              <a:latin typeface="Arial"/>
              <a:ea typeface="Arial"/>
              <a:cs typeface="Arial"/>
              <a:sym typeface="Arial"/>
            </a:endParaRPr>
          </a:p>
        </p:txBody>
      </p:sp>
      <p:pic>
        <p:nvPicPr>
          <p:cNvPr id="123" name="Google Shape;123;p21"/>
          <p:cNvPicPr preferRelativeResize="0"/>
          <p:nvPr/>
        </p:nvPicPr>
        <p:blipFill rotWithShape="1">
          <a:blip r:embed="rId7">
            <a:alphaModFix/>
          </a:blip>
          <a:srcRect/>
          <a:stretch/>
        </p:blipFill>
        <p:spPr>
          <a:xfrm>
            <a:off x="8534424" y="3726875"/>
            <a:ext cx="3281232" cy="1800028"/>
          </a:xfrm>
          <a:prstGeom prst="rect">
            <a:avLst/>
          </a:prstGeom>
          <a:noFill/>
          <a:ln>
            <a:noFill/>
          </a:ln>
          <a:effectLst>
            <a:outerShdw blurRad="198109" dist="38100" dir="10800000" sx="104000" sy="104000" algn="r" rotWithShape="0">
              <a:srgbClr val="000000">
                <a:alpha val="10980"/>
              </a:srgbClr>
            </a:outerShdw>
          </a:effectLst>
        </p:spPr>
      </p:pic>
      <p:sp>
        <p:nvSpPr>
          <p:cNvPr id="124" name="Google Shape;124;p21"/>
          <p:cNvSpPr/>
          <p:nvPr/>
        </p:nvSpPr>
        <p:spPr>
          <a:xfrm>
            <a:off x="1154952" y="6309167"/>
            <a:ext cx="433200" cy="548800"/>
          </a:xfrm>
          <a:prstGeom prst="rect">
            <a:avLst/>
          </a:prstGeom>
          <a:solidFill>
            <a:srgbClr val="FFCB05"/>
          </a:solidFill>
          <a:ln>
            <a:noFill/>
          </a:ln>
        </p:spPr>
        <p:txBody>
          <a:bodyPr spcFirstLastPara="1" wrap="square" lIns="121900" tIns="60933" rIns="121900" bIns="60933" anchor="t" anchorCtr="0">
            <a:noAutofit/>
          </a:bodyPr>
          <a:lstStyle/>
          <a:p>
            <a:pPr>
              <a:buClr>
                <a:schemeClr val="dk1"/>
              </a:buClr>
              <a:buSzPts val="1800"/>
            </a:pPr>
            <a:endParaRPr sz="2400">
              <a:solidFill>
                <a:srgbClr val="000000"/>
              </a:solidFill>
              <a:latin typeface="Calibri"/>
              <a:ea typeface="Calibri"/>
              <a:cs typeface="Calibri"/>
              <a:sym typeface="Calibri"/>
            </a:endParaRPr>
          </a:p>
        </p:txBody>
      </p:sp>
      <p:sp>
        <p:nvSpPr>
          <p:cNvPr id="125" name="Google Shape;125;p21"/>
          <p:cNvSpPr/>
          <p:nvPr/>
        </p:nvSpPr>
        <p:spPr>
          <a:xfrm>
            <a:off x="3484" y="6309168"/>
            <a:ext cx="433200" cy="548800"/>
          </a:xfrm>
          <a:prstGeom prst="rect">
            <a:avLst/>
          </a:prstGeom>
          <a:solidFill>
            <a:srgbClr val="702439"/>
          </a:solidFill>
          <a:ln w="9525" cap="flat" cmpd="sng">
            <a:solidFill>
              <a:srgbClr val="702439"/>
            </a:solidFill>
            <a:prstDash val="solid"/>
            <a:miter lim="800000"/>
            <a:headEnd type="none" w="sm" len="sm"/>
            <a:tailEnd type="none" w="sm" len="sm"/>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126" name="Google Shape;126;p21"/>
          <p:cNvSpPr/>
          <p:nvPr/>
        </p:nvSpPr>
        <p:spPr>
          <a:xfrm>
            <a:off x="572059" y="6309169"/>
            <a:ext cx="433200" cy="548800"/>
          </a:xfrm>
          <a:prstGeom prst="rect">
            <a:avLst/>
          </a:prstGeom>
          <a:solidFill>
            <a:srgbClr val="567C50"/>
          </a:solidFill>
          <a:ln>
            <a:noFill/>
          </a:ln>
        </p:spPr>
        <p:txBody>
          <a:bodyPr spcFirstLastPara="1" wrap="square" lIns="121900" tIns="60933" rIns="121900" bIns="60933" anchor="t" anchorCtr="0">
            <a:noAutofit/>
          </a:bodyPr>
          <a:lstStyle/>
          <a:p>
            <a:pPr>
              <a:buClr>
                <a:schemeClr val="dk1"/>
              </a:buClr>
              <a:buSzPts val="1800"/>
            </a:pPr>
            <a:endParaRPr sz="2400">
              <a:solidFill>
                <a:srgbClr val="2C2B2B"/>
              </a:solidFill>
              <a:latin typeface="Calibri"/>
              <a:ea typeface="Calibri"/>
              <a:cs typeface="Calibri"/>
              <a:sym typeface="Calibri"/>
            </a:endParaRPr>
          </a:p>
        </p:txBody>
      </p:sp>
      <p:grpSp>
        <p:nvGrpSpPr>
          <p:cNvPr id="127" name="Google Shape;127;p21"/>
          <p:cNvGrpSpPr/>
          <p:nvPr/>
        </p:nvGrpSpPr>
        <p:grpSpPr>
          <a:xfrm>
            <a:off x="9834783" y="6318403"/>
            <a:ext cx="2353600" cy="553060"/>
            <a:chOff x="103909" y="4546514"/>
            <a:chExt cx="1765200" cy="414795"/>
          </a:xfrm>
        </p:grpSpPr>
        <p:sp>
          <p:nvSpPr>
            <p:cNvPr id="128" name="Google Shape;128;p21"/>
            <p:cNvSpPr/>
            <p:nvPr/>
          </p:nvSpPr>
          <p:spPr>
            <a:xfrm>
              <a:off x="103909" y="4546514"/>
              <a:ext cx="1765200" cy="411600"/>
            </a:xfrm>
            <a:prstGeom prst="rect">
              <a:avLst/>
            </a:prstGeom>
            <a:solidFill>
              <a:srgbClr val="338DCC"/>
            </a:solidFill>
            <a:ln>
              <a:noFill/>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pic>
          <p:nvPicPr>
            <p:cNvPr id="129" name="Google Shape;129;p21"/>
            <p:cNvPicPr preferRelativeResize="0"/>
            <p:nvPr/>
          </p:nvPicPr>
          <p:blipFill rotWithShape="1">
            <a:blip r:embed="rId8">
              <a:alphaModFix/>
            </a:blip>
            <a:srcRect/>
            <a:stretch/>
          </p:blipFill>
          <p:spPr>
            <a:xfrm>
              <a:off x="349420" y="4549684"/>
              <a:ext cx="1385665" cy="411625"/>
            </a:xfrm>
            <a:prstGeom prst="rect">
              <a:avLst/>
            </a:prstGeom>
            <a:noFill/>
            <a:ln>
              <a:noFill/>
            </a:ln>
            <a:effectLst>
              <a:outerShdw blurRad="38100" dist="25400" dir="2700000" algn="ctr" rotWithShape="0">
                <a:srgbClr val="000000">
                  <a:alpha val="65880"/>
                </a:srgbClr>
              </a:outerShdw>
            </a:effectLst>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idx="4294967295"/>
          </p:nvPr>
        </p:nvSpPr>
        <p:spPr>
          <a:xfrm>
            <a:off x="159365" y="166400"/>
            <a:ext cx="6636400" cy="696000"/>
          </a:xfrm>
          <a:prstGeom prst="rect">
            <a:avLst/>
          </a:prstGeom>
          <a:noFill/>
          <a:ln>
            <a:noFill/>
          </a:ln>
        </p:spPr>
        <p:txBody>
          <a:bodyPr spcFirstLastPara="1" vert="horz" wrap="square" lIns="121900" tIns="121900" rIns="121900" bIns="121900" rtlCol="0" anchor="ctr" anchorCtr="0">
            <a:noAutofit/>
          </a:bodyPr>
          <a:lstStyle/>
          <a:p>
            <a:pPr>
              <a:spcBef>
                <a:spcPts val="0"/>
              </a:spcBef>
              <a:buClr>
                <a:schemeClr val="dk1"/>
              </a:buClr>
              <a:buSzPts val="3000"/>
            </a:pPr>
            <a:r>
              <a:rPr lang="en" sz="3200">
                <a:solidFill>
                  <a:schemeClr val="dk1"/>
                </a:solidFill>
                <a:latin typeface="Montserrat"/>
                <a:ea typeface="Montserrat"/>
                <a:cs typeface="Montserrat"/>
                <a:sym typeface="Montserrat"/>
              </a:rPr>
              <a:t>Industry </a:t>
            </a:r>
            <a:r>
              <a:rPr lang="en" sz="3200">
                <a:latin typeface="Montserrat"/>
                <a:ea typeface="Montserrat"/>
                <a:cs typeface="Montserrat"/>
                <a:sym typeface="Montserrat"/>
              </a:rPr>
              <a:t>Platforms</a:t>
            </a:r>
            <a:r>
              <a:rPr lang="en" sz="3200">
                <a:solidFill>
                  <a:schemeClr val="dk1"/>
                </a:solidFill>
                <a:latin typeface="Montserrat"/>
                <a:ea typeface="Montserrat"/>
                <a:cs typeface="Montserrat"/>
                <a:sym typeface="Montserrat"/>
              </a:rPr>
              <a:t> Create </a:t>
            </a:r>
            <a:r>
              <a:rPr lang="en" sz="3200">
                <a:solidFill>
                  <a:srgbClr val="3B91CF"/>
                </a:solidFill>
                <a:latin typeface="Montserrat"/>
                <a:ea typeface="Montserrat"/>
                <a:cs typeface="Montserrat"/>
                <a:sym typeface="Montserrat"/>
              </a:rPr>
              <a:t>Spaces for Talent Attraction</a:t>
            </a:r>
            <a:endParaRPr b="1"/>
          </a:p>
        </p:txBody>
      </p:sp>
      <p:sp>
        <p:nvSpPr>
          <p:cNvPr id="135" name="Google Shape;135;p22"/>
          <p:cNvSpPr txBox="1"/>
          <p:nvPr/>
        </p:nvSpPr>
        <p:spPr>
          <a:xfrm>
            <a:off x="608600" y="2284601"/>
            <a:ext cx="4486000" cy="2420673"/>
          </a:xfrm>
          <a:prstGeom prst="rect">
            <a:avLst/>
          </a:prstGeom>
          <a:noFill/>
          <a:ln>
            <a:noFill/>
          </a:ln>
        </p:spPr>
        <p:txBody>
          <a:bodyPr spcFirstLastPara="1" wrap="square" lIns="121900" tIns="60933" rIns="121900" bIns="60933" anchor="t" anchorCtr="0">
            <a:spAutoFit/>
          </a:bodyPr>
          <a:lstStyle/>
          <a:p>
            <a:pPr>
              <a:buClr>
                <a:srgbClr val="000000"/>
              </a:buClr>
              <a:buSzPts val="1400"/>
            </a:pPr>
            <a:r>
              <a:rPr lang="en" sz="2133" b="1">
                <a:solidFill>
                  <a:srgbClr val="3B91CF"/>
                </a:solidFill>
                <a:latin typeface="Montserrat"/>
                <a:ea typeface="Montserrat"/>
                <a:cs typeface="Montserrat"/>
                <a:sym typeface="Montserrat"/>
              </a:rPr>
              <a:t>AZ Healthcare Careers </a:t>
            </a:r>
            <a:r>
              <a:rPr lang="en" sz="2133">
                <a:solidFill>
                  <a:srgbClr val="4B636E"/>
                </a:solidFill>
                <a:latin typeface="Montserrat"/>
                <a:ea typeface="Montserrat"/>
                <a:cs typeface="Montserrat"/>
                <a:sym typeface="Montserrat"/>
              </a:rPr>
              <a:t>inspires and engages students and job seekers through stories, tools, and opportunities that </a:t>
            </a:r>
            <a:r>
              <a:rPr lang="en" sz="2133" b="1">
                <a:solidFill>
                  <a:srgbClr val="3B91CF"/>
                </a:solidFill>
                <a:latin typeface="Montserrat"/>
                <a:ea typeface="Montserrat"/>
                <a:cs typeface="Montserrat"/>
                <a:sym typeface="Montserrat"/>
              </a:rPr>
              <a:t>highlight career paths and job seeker to employer connectivity.</a:t>
            </a:r>
            <a:endParaRPr sz="2133" b="1">
              <a:solidFill>
                <a:srgbClr val="000000"/>
              </a:solidFill>
            </a:endParaRPr>
          </a:p>
        </p:txBody>
      </p:sp>
      <p:grpSp>
        <p:nvGrpSpPr>
          <p:cNvPr id="136" name="Google Shape;136;p22"/>
          <p:cNvGrpSpPr/>
          <p:nvPr/>
        </p:nvGrpSpPr>
        <p:grpSpPr>
          <a:xfrm>
            <a:off x="1" y="6275294"/>
            <a:ext cx="4059257" cy="582673"/>
            <a:chOff x="0" y="4706470"/>
            <a:chExt cx="3044443" cy="437005"/>
          </a:xfrm>
        </p:grpSpPr>
        <p:sp>
          <p:nvSpPr>
            <p:cNvPr id="137" name="Google Shape;137;p22"/>
            <p:cNvSpPr/>
            <p:nvPr/>
          </p:nvSpPr>
          <p:spPr>
            <a:xfrm>
              <a:off x="0" y="4731875"/>
              <a:ext cx="1765200" cy="411600"/>
            </a:xfrm>
            <a:prstGeom prst="rect">
              <a:avLst/>
            </a:prstGeom>
            <a:solidFill>
              <a:srgbClr val="338DCC"/>
            </a:solidFill>
            <a:ln>
              <a:noFill/>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138" name="Google Shape;138;p22"/>
            <p:cNvSpPr/>
            <p:nvPr/>
          </p:nvSpPr>
          <p:spPr>
            <a:xfrm>
              <a:off x="2719543" y="4731872"/>
              <a:ext cx="324900" cy="411600"/>
            </a:xfrm>
            <a:prstGeom prst="rect">
              <a:avLst/>
            </a:prstGeom>
            <a:solidFill>
              <a:srgbClr val="FFCB05"/>
            </a:solidFill>
            <a:ln>
              <a:noFill/>
            </a:ln>
          </p:spPr>
          <p:txBody>
            <a:bodyPr spcFirstLastPara="1" wrap="square" lIns="121900" tIns="60933" rIns="121900" bIns="60933" anchor="t" anchorCtr="0">
              <a:noAutofit/>
            </a:bodyPr>
            <a:lstStyle/>
            <a:p>
              <a:pPr>
                <a:buClr>
                  <a:schemeClr val="dk1"/>
                </a:buClr>
                <a:buSzPts val="1800"/>
              </a:pPr>
              <a:endParaRPr sz="2400">
                <a:solidFill>
                  <a:srgbClr val="000000"/>
                </a:solidFill>
                <a:latin typeface="Calibri"/>
                <a:ea typeface="Calibri"/>
                <a:cs typeface="Calibri"/>
                <a:sym typeface="Calibri"/>
              </a:endParaRPr>
            </a:p>
          </p:txBody>
        </p:sp>
        <p:sp>
          <p:nvSpPr>
            <p:cNvPr id="139" name="Google Shape;139;p22"/>
            <p:cNvSpPr/>
            <p:nvPr/>
          </p:nvSpPr>
          <p:spPr>
            <a:xfrm>
              <a:off x="1855942" y="4731873"/>
              <a:ext cx="324900" cy="411600"/>
            </a:xfrm>
            <a:prstGeom prst="rect">
              <a:avLst/>
            </a:prstGeom>
            <a:solidFill>
              <a:srgbClr val="702439"/>
            </a:solidFill>
            <a:ln w="9525" cap="flat" cmpd="sng">
              <a:solidFill>
                <a:srgbClr val="702439"/>
              </a:solidFill>
              <a:prstDash val="solid"/>
              <a:miter lim="800000"/>
              <a:headEnd type="none" w="sm" len="sm"/>
              <a:tailEnd type="none" w="sm" len="sm"/>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140" name="Google Shape;140;p22"/>
            <p:cNvSpPr/>
            <p:nvPr/>
          </p:nvSpPr>
          <p:spPr>
            <a:xfrm>
              <a:off x="2282373" y="4731874"/>
              <a:ext cx="324900" cy="411600"/>
            </a:xfrm>
            <a:prstGeom prst="rect">
              <a:avLst/>
            </a:prstGeom>
            <a:solidFill>
              <a:srgbClr val="567C50"/>
            </a:solidFill>
            <a:ln>
              <a:noFill/>
            </a:ln>
          </p:spPr>
          <p:txBody>
            <a:bodyPr spcFirstLastPara="1" wrap="square" lIns="121900" tIns="60933" rIns="121900" bIns="60933" anchor="t" anchorCtr="0">
              <a:noAutofit/>
            </a:bodyPr>
            <a:lstStyle/>
            <a:p>
              <a:pPr>
                <a:buClr>
                  <a:schemeClr val="dk1"/>
                </a:buClr>
                <a:buSzPts val="1800"/>
              </a:pPr>
              <a:endParaRPr sz="2400">
                <a:solidFill>
                  <a:srgbClr val="2C2B2B"/>
                </a:solidFill>
                <a:latin typeface="Calibri"/>
                <a:ea typeface="Calibri"/>
                <a:cs typeface="Calibri"/>
                <a:sym typeface="Calibri"/>
              </a:endParaRPr>
            </a:p>
          </p:txBody>
        </p:sp>
        <p:pic>
          <p:nvPicPr>
            <p:cNvPr id="141" name="Google Shape;141;p22"/>
            <p:cNvPicPr preferRelativeResize="0"/>
            <p:nvPr/>
          </p:nvPicPr>
          <p:blipFill rotWithShape="1">
            <a:blip r:embed="rId3">
              <a:alphaModFix/>
            </a:blip>
            <a:srcRect/>
            <a:stretch/>
          </p:blipFill>
          <p:spPr>
            <a:xfrm>
              <a:off x="255036" y="4706470"/>
              <a:ext cx="1385665" cy="411625"/>
            </a:xfrm>
            <a:prstGeom prst="rect">
              <a:avLst/>
            </a:prstGeom>
            <a:noFill/>
            <a:ln>
              <a:noFill/>
            </a:ln>
            <a:effectLst>
              <a:outerShdw blurRad="38100" dist="25400" dir="2700000" algn="ctr" rotWithShape="0">
                <a:srgbClr val="000000">
                  <a:alpha val="65100"/>
                </a:srgbClr>
              </a:outerShdw>
            </a:effectLst>
          </p:spPr>
        </p:pic>
      </p:grpSp>
      <p:pic>
        <p:nvPicPr>
          <p:cNvPr id="142" name="Google Shape;142;p22"/>
          <p:cNvPicPr preferRelativeResize="0"/>
          <p:nvPr/>
        </p:nvPicPr>
        <p:blipFill>
          <a:blip r:embed="rId4">
            <a:alphaModFix/>
          </a:blip>
          <a:stretch>
            <a:fillRect/>
          </a:stretch>
        </p:blipFill>
        <p:spPr>
          <a:xfrm>
            <a:off x="5094600" y="1559234"/>
            <a:ext cx="6779467" cy="3739533"/>
          </a:xfrm>
          <a:prstGeom prst="rect">
            <a:avLst/>
          </a:prstGeom>
          <a:noFill/>
          <a:ln>
            <a:noFill/>
          </a:ln>
        </p:spPr>
      </p:pic>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idx="4294967295"/>
          </p:nvPr>
        </p:nvSpPr>
        <p:spPr>
          <a:xfrm>
            <a:off x="0" y="0"/>
            <a:ext cx="8661200" cy="696000"/>
          </a:xfrm>
          <a:prstGeom prst="rect">
            <a:avLst/>
          </a:prstGeom>
          <a:noFill/>
          <a:ln>
            <a:noFill/>
          </a:ln>
        </p:spPr>
        <p:txBody>
          <a:bodyPr spcFirstLastPara="1" vert="horz" wrap="square" lIns="121900" tIns="121900" rIns="121900" bIns="121900" rtlCol="0" anchor="ctr" anchorCtr="0">
            <a:noAutofit/>
          </a:bodyPr>
          <a:lstStyle/>
          <a:p>
            <a:pPr>
              <a:spcBef>
                <a:spcPts val="0"/>
              </a:spcBef>
              <a:buClr>
                <a:schemeClr val="dk1"/>
              </a:buClr>
              <a:buSzPts val="3000"/>
            </a:pPr>
            <a:r>
              <a:rPr lang="en" sz="3200">
                <a:latin typeface="Montserrat"/>
                <a:ea typeface="Montserrat"/>
                <a:cs typeface="Montserrat"/>
                <a:sym typeface="Montserrat"/>
              </a:rPr>
              <a:t>Key Features</a:t>
            </a:r>
            <a:r>
              <a:rPr lang="en" sz="3200">
                <a:solidFill>
                  <a:schemeClr val="dk1"/>
                </a:solidFill>
                <a:latin typeface="Montserrat"/>
                <a:ea typeface="Montserrat"/>
                <a:cs typeface="Montserrat"/>
                <a:sym typeface="Montserrat"/>
              </a:rPr>
              <a:t> </a:t>
            </a:r>
            <a:r>
              <a:rPr lang="en" sz="3200">
                <a:solidFill>
                  <a:srgbClr val="3B91CF"/>
                </a:solidFill>
                <a:latin typeface="Montserrat"/>
                <a:ea typeface="Montserrat"/>
                <a:cs typeface="Montserrat"/>
                <a:sym typeface="Montserrat"/>
              </a:rPr>
              <a:t>AZ Healthcare Careers</a:t>
            </a:r>
            <a:endParaRPr b="1"/>
          </a:p>
        </p:txBody>
      </p:sp>
      <p:sp>
        <p:nvSpPr>
          <p:cNvPr id="148" name="Google Shape;148;p23"/>
          <p:cNvSpPr txBox="1"/>
          <p:nvPr/>
        </p:nvSpPr>
        <p:spPr>
          <a:xfrm>
            <a:off x="405433" y="1030534"/>
            <a:ext cx="6280000" cy="4923216"/>
          </a:xfrm>
          <a:prstGeom prst="rect">
            <a:avLst/>
          </a:prstGeom>
          <a:noFill/>
          <a:ln>
            <a:noFill/>
          </a:ln>
        </p:spPr>
        <p:txBody>
          <a:bodyPr spcFirstLastPara="1" wrap="square" lIns="121900" tIns="60933" rIns="121900" bIns="60933" anchor="t" anchorCtr="0">
            <a:spAutoFit/>
          </a:bodyPr>
          <a:lstStyle/>
          <a:p>
            <a:pPr>
              <a:buClr>
                <a:srgbClr val="000000"/>
              </a:buClr>
              <a:buSzPts val="1400"/>
            </a:pPr>
            <a:r>
              <a:rPr lang="en" sz="1733" b="1">
                <a:solidFill>
                  <a:srgbClr val="4B636E"/>
                </a:solidFill>
                <a:latin typeface="Montserrat"/>
                <a:ea typeface="Montserrat"/>
                <a:cs typeface="Montserrat"/>
                <a:sym typeface="Montserrat"/>
              </a:rPr>
              <a:t>Profile Building:</a:t>
            </a:r>
            <a:r>
              <a:rPr lang="en" sz="1733">
                <a:solidFill>
                  <a:srgbClr val="4B636E"/>
                </a:solidFill>
                <a:latin typeface="Montserrat Medium"/>
                <a:ea typeface="Montserrat Medium"/>
                <a:cs typeface="Montserrat Medium"/>
                <a:sym typeface="Montserrat Medium"/>
              </a:rPr>
              <a:t> Users can create profiles to showcase their skills and qualifications.</a:t>
            </a:r>
            <a:endParaRPr sz="1733">
              <a:solidFill>
                <a:srgbClr val="4B636E"/>
              </a:solidFill>
              <a:latin typeface="Montserrat Medium"/>
              <a:ea typeface="Montserrat Medium"/>
              <a:cs typeface="Montserrat Medium"/>
              <a:sym typeface="Montserrat Medium"/>
            </a:endParaRPr>
          </a:p>
          <a:p>
            <a:pPr>
              <a:buClr>
                <a:srgbClr val="000000"/>
              </a:buClr>
              <a:buSzPts val="1400"/>
            </a:pPr>
            <a:endParaRPr sz="1733">
              <a:solidFill>
                <a:srgbClr val="4B636E"/>
              </a:solidFill>
              <a:latin typeface="Montserrat Medium"/>
              <a:ea typeface="Montserrat Medium"/>
              <a:cs typeface="Montserrat Medium"/>
              <a:sym typeface="Montserrat Medium"/>
            </a:endParaRPr>
          </a:p>
          <a:p>
            <a:pPr>
              <a:buClr>
                <a:srgbClr val="000000"/>
              </a:buClr>
              <a:buSzPts val="1400"/>
            </a:pPr>
            <a:r>
              <a:rPr lang="en" sz="1733" b="1">
                <a:solidFill>
                  <a:srgbClr val="4B636E"/>
                </a:solidFill>
                <a:latin typeface="Montserrat"/>
                <a:ea typeface="Montserrat"/>
                <a:cs typeface="Montserrat"/>
                <a:sym typeface="Montserrat"/>
              </a:rPr>
              <a:t>Skills Assessment: </a:t>
            </a:r>
            <a:r>
              <a:rPr lang="en" sz="1733">
                <a:solidFill>
                  <a:srgbClr val="4B636E"/>
                </a:solidFill>
                <a:latin typeface="Montserrat Medium"/>
                <a:ea typeface="Montserrat Medium"/>
                <a:cs typeface="Montserrat Medium"/>
                <a:sym typeface="Montserrat Medium"/>
              </a:rPr>
              <a:t>Offers a job skills assessment to help users identify suitable career options.</a:t>
            </a:r>
            <a:endParaRPr sz="1733">
              <a:solidFill>
                <a:srgbClr val="4B636E"/>
              </a:solidFill>
              <a:latin typeface="Montserrat Medium"/>
              <a:ea typeface="Montserrat Medium"/>
              <a:cs typeface="Montserrat Medium"/>
              <a:sym typeface="Montserrat Medium"/>
            </a:endParaRPr>
          </a:p>
          <a:p>
            <a:pPr>
              <a:buClr>
                <a:srgbClr val="000000"/>
              </a:buClr>
              <a:buSzPts val="1400"/>
            </a:pPr>
            <a:endParaRPr sz="1733">
              <a:solidFill>
                <a:srgbClr val="4B636E"/>
              </a:solidFill>
              <a:latin typeface="Montserrat Medium"/>
              <a:ea typeface="Montserrat Medium"/>
              <a:cs typeface="Montserrat Medium"/>
              <a:sym typeface="Montserrat Medium"/>
            </a:endParaRPr>
          </a:p>
          <a:p>
            <a:pPr>
              <a:buClr>
                <a:srgbClr val="000000"/>
              </a:buClr>
              <a:buSzPts val="1400"/>
            </a:pPr>
            <a:r>
              <a:rPr lang="en" sz="1733" b="1">
                <a:solidFill>
                  <a:srgbClr val="4B636E"/>
                </a:solidFill>
                <a:latin typeface="Montserrat"/>
                <a:ea typeface="Montserrat"/>
                <a:cs typeface="Montserrat"/>
                <a:sym typeface="Montserrat"/>
              </a:rPr>
              <a:t>Entry-Level Opportunities:</a:t>
            </a:r>
            <a:r>
              <a:rPr lang="en" sz="1733">
                <a:solidFill>
                  <a:srgbClr val="4B636E"/>
                </a:solidFill>
                <a:latin typeface="Montserrat Medium"/>
                <a:ea typeface="Montserrat Medium"/>
                <a:cs typeface="Montserrat Medium"/>
                <a:sym typeface="Montserrat Medium"/>
              </a:rPr>
              <a:t> It highlights healthcare occupations that require minimal experience or training, making them accessible entry-level positions.</a:t>
            </a:r>
            <a:endParaRPr sz="1733">
              <a:solidFill>
                <a:srgbClr val="4B636E"/>
              </a:solidFill>
              <a:latin typeface="Montserrat Medium"/>
              <a:ea typeface="Montserrat Medium"/>
              <a:cs typeface="Montserrat Medium"/>
              <a:sym typeface="Montserrat Medium"/>
            </a:endParaRPr>
          </a:p>
          <a:p>
            <a:pPr>
              <a:buClr>
                <a:srgbClr val="000000"/>
              </a:buClr>
              <a:buSzPts val="1400"/>
            </a:pPr>
            <a:endParaRPr sz="1733">
              <a:solidFill>
                <a:srgbClr val="4B636E"/>
              </a:solidFill>
              <a:latin typeface="Montserrat Medium"/>
              <a:ea typeface="Montserrat Medium"/>
              <a:cs typeface="Montserrat Medium"/>
              <a:sym typeface="Montserrat Medium"/>
            </a:endParaRPr>
          </a:p>
          <a:p>
            <a:pPr>
              <a:buClr>
                <a:srgbClr val="000000"/>
              </a:buClr>
              <a:buSzPts val="1400"/>
            </a:pPr>
            <a:r>
              <a:rPr lang="en" sz="1733" b="1">
                <a:solidFill>
                  <a:srgbClr val="4B636E"/>
                </a:solidFill>
                <a:latin typeface="Montserrat"/>
                <a:ea typeface="Montserrat"/>
                <a:cs typeface="Montserrat"/>
                <a:sym typeface="Montserrat"/>
              </a:rPr>
              <a:t>Career Advancement:</a:t>
            </a:r>
            <a:r>
              <a:rPr lang="en" sz="1733">
                <a:solidFill>
                  <a:srgbClr val="4B636E"/>
                </a:solidFill>
                <a:latin typeface="Montserrat Medium"/>
                <a:ea typeface="Montserrat Medium"/>
                <a:cs typeface="Montserrat Medium"/>
                <a:sym typeface="Montserrat Medium"/>
              </a:rPr>
              <a:t> AZ Healthcare Careers outlines career advancement and training pathways for users, helping them progress to in-demand positions.</a:t>
            </a:r>
            <a:endParaRPr sz="1733">
              <a:solidFill>
                <a:srgbClr val="4B636E"/>
              </a:solidFill>
              <a:latin typeface="Montserrat Medium"/>
              <a:ea typeface="Montserrat Medium"/>
              <a:cs typeface="Montserrat Medium"/>
              <a:sym typeface="Montserrat Medium"/>
            </a:endParaRPr>
          </a:p>
          <a:p>
            <a:pPr>
              <a:buClr>
                <a:srgbClr val="000000"/>
              </a:buClr>
              <a:buSzPts val="1400"/>
            </a:pPr>
            <a:endParaRPr sz="1733">
              <a:solidFill>
                <a:srgbClr val="4B636E"/>
              </a:solidFill>
              <a:latin typeface="Montserrat Medium"/>
              <a:ea typeface="Montserrat Medium"/>
              <a:cs typeface="Montserrat Medium"/>
              <a:sym typeface="Montserrat Medium"/>
            </a:endParaRPr>
          </a:p>
          <a:p>
            <a:pPr>
              <a:buClr>
                <a:srgbClr val="000000"/>
              </a:buClr>
              <a:buSzPts val="1400"/>
            </a:pPr>
            <a:r>
              <a:rPr lang="en" sz="1733" b="1">
                <a:solidFill>
                  <a:srgbClr val="4B636E"/>
                </a:solidFill>
                <a:latin typeface="Montserrat"/>
                <a:ea typeface="Montserrat"/>
                <a:cs typeface="Montserrat"/>
                <a:sym typeface="Montserrat"/>
              </a:rPr>
              <a:t>Matching Tool: </a:t>
            </a:r>
            <a:r>
              <a:rPr lang="en" sz="1733">
                <a:solidFill>
                  <a:srgbClr val="4B636E"/>
                </a:solidFill>
                <a:latin typeface="Montserrat Medium"/>
                <a:ea typeface="Montserrat Medium"/>
                <a:cs typeface="Montserrat Medium"/>
                <a:sym typeface="Montserrat Medium"/>
              </a:rPr>
              <a:t>It assists healthcare providers in matching job openings with candidates who possess the required skills and training.</a:t>
            </a:r>
            <a:endParaRPr sz="1733">
              <a:solidFill>
                <a:srgbClr val="4B636E"/>
              </a:solidFill>
              <a:latin typeface="Montserrat Medium"/>
              <a:ea typeface="Montserrat Medium"/>
              <a:cs typeface="Montserrat Medium"/>
              <a:sym typeface="Montserrat Medium"/>
            </a:endParaRPr>
          </a:p>
        </p:txBody>
      </p:sp>
      <p:grpSp>
        <p:nvGrpSpPr>
          <p:cNvPr id="149" name="Google Shape;149;p23"/>
          <p:cNvGrpSpPr/>
          <p:nvPr/>
        </p:nvGrpSpPr>
        <p:grpSpPr>
          <a:xfrm>
            <a:off x="1" y="6275294"/>
            <a:ext cx="4059257" cy="582673"/>
            <a:chOff x="0" y="4706470"/>
            <a:chExt cx="3044443" cy="437005"/>
          </a:xfrm>
        </p:grpSpPr>
        <p:sp>
          <p:nvSpPr>
            <p:cNvPr id="150" name="Google Shape;150;p23"/>
            <p:cNvSpPr/>
            <p:nvPr/>
          </p:nvSpPr>
          <p:spPr>
            <a:xfrm>
              <a:off x="0" y="4731875"/>
              <a:ext cx="1765200" cy="411600"/>
            </a:xfrm>
            <a:prstGeom prst="rect">
              <a:avLst/>
            </a:prstGeom>
            <a:solidFill>
              <a:srgbClr val="338DCC"/>
            </a:solidFill>
            <a:ln>
              <a:noFill/>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151" name="Google Shape;151;p23"/>
            <p:cNvSpPr/>
            <p:nvPr/>
          </p:nvSpPr>
          <p:spPr>
            <a:xfrm>
              <a:off x="2719543" y="4731872"/>
              <a:ext cx="324900" cy="411600"/>
            </a:xfrm>
            <a:prstGeom prst="rect">
              <a:avLst/>
            </a:prstGeom>
            <a:solidFill>
              <a:srgbClr val="FFCB05"/>
            </a:solidFill>
            <a:ln>
              <a:noFill/>
            </a:ln>
          </p:spPr>
          <p:txBody>
            <a:bodyPr spcFirstLastPara="1" wrap="square" lIns="121900" tIns="60933" rIns="121900" bIns="60933" anchor="t" anchorCtr="0">
              <a:noAutofit/>
            </a:bodyPr>
            <a:lstStyle/>
            <a:p>
              <a:pPr>
                <a:buClr>
                  <a:schemeClr val="dk1"/>
                </a:buClr>
                <a:buSzPts val="1800"/>
              </a:pPr>
              <a:endParaRPr sz="2400">
                <a:solidFill>
                  <a:srgbClr val="000000"/>
                </a:solidFill>
                <a:latin typeface="Calibri"/>
                <a:ea typeface="Calibri"/>
                <a:cs typeface="Calibri"/>
                <a:sym typeface="Calibri"/>
              </a:endParaRPr>
            </a:p>
          </p:txBody>
        </p:sp>
        <p:sp>
          <p:nvSpPr>
            <p:cNvPr id="152" name="Google Shape;152;p23"/>
            <p:cNvSpPr/>
            <p:nvPr/>
          </p:nvSpPr>
          <p:spPr>
            <a:xfrm>
              <a:off x="1855942" y="4731873"/>
              <a:ext cx="324900" cy="411600"/>
            </a:xfrm>
            <a:prstGeom prst="rect">
              <a:avLst/>
            </a:prstGeom>
            <a:solidFill>
              <a:srgbClr val="702439"/>
            </a:solidFill>
            <a:ln w="9525" cap="flat" cmpd="sng">
              <a:solidFill>
                <a:srgbClr val="702439"/>
              </a:solidFill>
              <a:prstDash val="solid"/>
              <a:miter lim="800000"/>
              <a:headEnd type="none" w="sm" len="sm"/>
              <a:tailEnd type="none" w="sm" len="sm"/>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153" name="Google Shape;153;p23"/>
            <p:cNvSpPr/>
            <p:nvPr/>
          </p:nvSpPr>
          <p:spPr>
            <a:xfrm>
              <a:off x="2282373" y="4731874"/>
              <a:ext cx="324900" cy="411600"/>
            </a:xfrm>
            <a:prstGeom prst="rect">
              <a:avLst/>
            </a:prstGeom>
            <a:solidFill>
              <a:srgbClr val="567C50"/>
            </a:solidFill>
            <a:ln>
              <a:noFill/>
            </a:ln>
          </p:spPr>
          <p:txBody>
            <a:bodyPr spcFirstLastPara="1" wrap="square" lIns="121900" tIns="60933" rIns="121900" bIns="60933" anchor="t" anchorCtr="0">
              <a:noAutofit/>
            </a:bodyPr>
            <a:lstStyle/>
            <a:p>
              <a:pPr>
                <a:buClr>
                  <a:schemeClr val="dk1"/>
                </a:buClr>
                <a:buSzPts val="1800"/>
              </a:pPr>
              <a:endParaRPr sz="2400">
                <a:solidFill>
                  <a:srgbClr val="2C2B2B"/>
                </a:solidFill>
                <a:latin typeface="Calibri"/>
                <a:ea typeface="Calibri"/>
                <a:cs typeface="Calibri"/>
                <a:sym typeface="Calibri"/>
              </a:endParaRPr>
            </a:p>
          </p:txBody>
        </p:sp>
        <p:pic>
          <p:nvPicPr>
            <p:cNvPr id="154" name="Google Shape;154;p23"/>
            <p:cNvPicPr preferRelativeResize="0"/>
            <p:nvPr/>
          </p:nvPicPr>
          <p:blipFill rotWithShape="1">
            <a:blip r:embed="rId3">
              <a:alphaModFix/>
            </a:blip>
            <a:srcRect/>
            <a:stretch/>
          </p:blipFill>
          <p:spPr>
            <a:xfrm>
              <a:off x="255036" y="4706470"/>
              <a:ext cx="1385665" cy="411625"/>
            </a:xfrm>
            <a:prstGeom prst="rect">
              <a:avLst/>
            </a:prstGeom>
            <a:noFill/>
            <a:ln>
              <a:noFill/>
            </a:ln>
            <a:effectLst>
              <a:outerShdw blurRad="38100" dist="25400" dir="2700000" algn="ctr" rotWithShape="0">
                <a:srgbClr val="000000">
                  <a:alpha val="65100"/>
                </a:srgbClr>
              </a:outerShdw>
            </a:effectLst>
          </p:spPr>
        </p:pic>
      </p:grpSp>
      <p:pic>
        <p:nvPicPr>
          <p:cNvPr id="155" name="Google Shape;155;p23"/>
          <p:cNvPicPr preferRelativeResize="0"/>
          <p:nvPr/>
        </p:nvPicPr>
        <p:blipFill rotWithShape="1">
          <a:blip r:embed="rId4">
            <a:alphaModFix/>
          </a:blip>
          <a:srcRect/>
          <a:stretch/>
        </p:blipFill>
        <p:spPr>
          <a:xfrm>
            <a:off x="6685300" y="2625967"/>
            <a:ext cx="5392397" cy="1463949"/>
          </a:xfrm>
          <a:prstGeom prst="rect">
            <a:avLst/>
          </a:prstGeom>
          <a:noFill/>
          <a:ln>
            <a:noFill/>
          </a:ln>
        </p:spPr>
      </p:pic>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p:nvPr/>
        </p:nvSpPr>
        <p:spPr>
          <a:xfrm>
            <a:off x="10287400" y="1626147"/>
            <a:ext cx="1902489" cy="3433586"/>
          </a:xfrm>
          <a:prstGeom prst="rect">
            <a:avLst/>
          </a:prstGeom>
          <a:noFill/>
          <a:ln>
            <a:noFill/>
          </a:ln>
        </p:spPr>
        <p:txBody>
          <a:bodyPr spcFirstLastPara="1" wrap="square" lIns="121900" tIns="121900" rIns="121900" bIns="121900" anchor="t" anchorCtr="0">
            <a:noAutofit/>
          </a:bodyPr>
          <a:lstStyle/>
          <a:p>
            <a:r>
              <a:rPr lang="en" sz="1467" b="1">
                <a:solidFill>
                  <a:schemeClr val="dk1"/>
                </a:solidFill>
              </a:rPr>
              <a:t>Add Copy:</a:t>
            </a:r>
            <a:endParaRPr sz="1467" b="1">
              <a:solidFill>
                <a:schemeClr val="dk1"/>
              </a:solidFill>
            </a:endParaRPr>
          </a:p>
          <a:p>
            <a:r>
              <a:rPr lang="en" sz="1467" b="1">
                <a:solidFill>
                  <a:schemeClr val="dk1"/>
                </a:solidFill>
              </a:rPr>
              <a:t>Find Your Path to Success</a:t>
            </a:r>
            <a:endParaRPr sz="1467">
              <a:solidFill>
                <a:schemeClr val="dk1"/>
              </a:solidFill>
            </a:endParaRPr>
          </a:p>
          <a:p>
            <a:r>
              <a:rPr lang="en" sz="1467">
                <a:solidFill>
                  <a:schemeClr val="dk1"/>
                </a:solidFill>
              </a:rPr>
              <a:t>Get and idea of what your career path could look like for a Direct Care Worker.</a:t>
            </a:r>
            <a:endParaRPr sz="1467">
              <a:solidFill>
                <a:schemeClr val="dk1"/>
              </a:solidFill>
            </a:endParaRPr>
          </a:p>
        </p:txBody>
      </p:sp>
      <p:pic>
        <p:nvPicPr>
          <p:cNvPr id="161" name="Google Shape;161;p24"/>
          <p:cNvPicPr preferRelativeResize="0"/>
          <p:nvPr/>
        </p:nvPicPr>
        <p:blipFill rotWithShape="1">
          <a:blip r:embed="rId3">
            <a:alphaModFix/>
          </a:blip>
          <a:srcRect t="8366"/>
          <a:stretch/>
        </p:blipFill>
        <p:spPr>
          <a:xfrm>
            <a:off x="0" y="879934"/>
            <a:ext cx="10187467" cy="5073833"/>
          </a:xfrm>
          <a:prstGeom prst="rect">
            <a:avLst/>
          </a:prstGeom>
          <a:noFill/>
          <a:ln>
            <a:noFill/>
          </a:ln>
        </p:spPr>
      </p:pic>
      <p:sp>
        <p:nvSpPr>
          <p:cNvPr id="162" name="Google Shape;162;p24"/>
          <p:cNvSpPr/>
          <p:nvPr/>
        </p:nvSpPr>
        <p:spPr>
          <a:xfrm>
            <a:off x="8039767" y="2054533"/>
            <a:ext cx="2177600" cy="301600"/>
          </a:xfrm>
          <a:prstGeom prst="leftArrow">
            <a:avLst>
              <a:gd name="adj1" fmla="val 50000"/>
              <a:gd name="adj2" fmla="val 50000"/>
            </a:avLst>
          </a:prstGeom>
          <a:solidFill>
            <a:srgbClr val="FFFF00"/>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3" name="Google Shape;163;p24"/>
          <p:cNvSpPr/>
          <p:nvPr/>
        </p:nvSpPr>
        <p:spPr>
          <a:xfrm>
            <a:off x="2805367" y="2711584"/>
            <a:ext cx="899600" cy="9472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067">
                <a:solidFill>
                  <a:schemeClr val="lt1"/>
                </a:solidFill>
                <a:latin typeface="Montserrat"/>
                <a:ea typeface="Montserrat"/>
                <a:cs typeface="Montserrat"/>
                <a:sym typeface="Montserrat"/>
              </a:rPr>
              <a:t>DCW</a:t>
            </a:r>
            <a:endParaRPr sz="1067">
              <a:solidFill>
                <a:schemeClr val="lt1"/>
              </a:solidFill>
              <a:latin typeface="Montserrat"/>
              <a:ea typeface="Montserrat"/>
              <a:cs typeface="Montserrat"/>
              <a:sym typeface="Montserrat"/>
            </a:endParaRPr>
          </a:p>
        </p:txBody>
      </p:sp>
      <p:sp>
        <p:nvSpPr>
          <p:cNvPr id="164" name="Google Shape;164;p24"/>
          <p:cNvSpPr/>
          <p:nvPr/>
        </p:nvSpPr>
        <p:spPr>
          <a:xfrm>
            <a:off x="4366200" y="2735600"/>
            <a:ext cx="852800" cy="850800"/>
          </a:xfrm>
          <a:prstGeom prst="ellipse">
            <a:avLst/>
          </a:prstGeom>
          <a:solidFill>
            <a:srgbClr val="2F8DCB"/>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067">
                <a:solidFill>
                  <a:schemeClr val="lt1"/>
                </a:solidFill>
                <a:latin typeface="Montserrat"/>
                <a:ea typeface="Montserrat"/>
                <a:cs typeface="Montserrat"/>
                <a:sym typeface="Montserrat"/>
              </a:rPr>
              <a:t>Peer Suppor</a:t>
            </a:r>
            <a:r>
              <a:rPr lang="en" sz="1333">
                <a:solidFill>
                  <a:schemeClr val="lt1"/>
                </a:solidFill>
                <a:latin typeface="Montserrat"/>
                <a:ea typeface="Montserrat"/>
                <a:cs typeface="Montserrat"/>
                <a:sym typeface="Montserrat"/>
              </a:rPr>
              <a:t>t </a:t>
            </a:r>
            <a:endParaRPr sz="1333">
              <a:solidFill>
                <a:schemeClr val="lt1"/>
              </a:solidFill>
              <a:latin typeface="Montserrat"/>
              <a:ea typeface="Montserrat"/>
              <a:cs typeface="Montserrat"/>
              <a:sym typeface="Montserrat"/>
            </a:endParaRPr>
          </a:p>
        </p:txBody>
      </p:sp>
      <p:sp>
        <p:nvSpPr>
          <p:cNvPr id="165" name="Google Shape;165;p24"/>
          <p:cNvSpPr/>
          <p:nvPr/>
        </p:nvSpPr>
        <p:spPr>
          <a:xfrm>
            <a:off x="3876700" y="1607333"/>
            <a:ext cx="899600" cy="850800"/>
          </a:xfrm>
          <a:prstGeom prst="ellipse">
            <a:avLst/>
          </a:prstGeom>
          <a:solidFill>
            <a:srgbClr val="2F8DCB"/>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067">
                <a:solidFill>
                  <a:schemeClr val="lt1"/>
                </a:solidFill>
                <a:latin typeface="Montserrat"/>
                <a:ea typeface="Montserrat"/>
                <a:cs typeface="Montserrat"/>
                <a:sym typeface="Montserrat"/>
              </a:rPr>
              <a:t>CHW</a:t>
            </a:r>
            <a:endParaRPr sz="1067">
              <a:solidFill>
                <a:schemeClr val="lt1"/>
              </a:solidFill>
              <a:latin typeface="Montserrat"/>
              <a:ea typeface="Montserrat"/>
              <a:cs typeface="Montserrat"/>
              <a:sym typeface="Montserrat"/>
            </a:endParaRPr>
          </a:p>
        </p:txBody>
      </p:sp>
      <p:sp>
        <p:nvSpPr>
          <p:cNvPr id="166" name="Google Shape;166;p24"/>
          <p:cNvSpPr/>
          <p:nvPr/>
        </p:nvSpPr>
        <p:spPr>
          <a:xfrm>
            <a:off x="2805333" y="1203733"/>
            <a:ext cx="852800" cy="850800"/>
          </a:xfrm>
          <a:prstGeom prst="ellipse">
            <a:avLst/>
          </a:prstGeom>
          <a:solidFill>
            <a:srgbClr val="2F8DCB"/>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200">
                <a:solidFill>
                  <a:schemeClr val="lt1"/>
                </a:solidFill>
                <a:latin typeface="Montserrat"/>
                <a:ea typeface="Montserrat"/>
                <a:cs typeface="Montserrat"/>
                <a:sym typeface="Montserrat"/>
              </a:rPr>
              <a:t>DSP</a:t>
            </a:r>
            <a:endParaRPr sz="1200">
              <a:solidFill>
                <a:schemeClr val="lt1"/>
              </a:solidFill>
              <a:latin typeface="Montserrat"/>
              <a:ea typeface="Montserrat"/>
              <a:cs typeface="Montserrat"/>
              <a:sym typeface="Montserrat"/>
            </a:endParaRPr>
          </a:p>
        </p:txBody>
      </p:sp>
      <p:sp>
        <p:nvSpPr>
          <p:cNvPr id="167" name="Google Shape;167;p24"/>
          <p:cNvSpPr/>
          <p:nvPr/>
        </p:nvSpPr>
        <p:spPr>
          <a:xfrm>
            <a:off x="1352933" y="2765400"/>
            <a:ext cx="791200" cy="791200"/>
          </a:xfrm>
          <a:prstGeom prst="ellipse">
            <a:avLst/>
          </a:prstGeom>
          <a:solidFill>
            <a:srgbClr val="2F8DCB"/>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067">
                <a:solidFill>
                  <a:schemeClr val="lt1"/>
                </a:solidFill>
                <a:latin typeface="Montserrat"/>
                <a:ea typeface="Montserrat"/>
                <a:cs typeface="Montserrat"/>
                <a:sym typeface="Montserrat"/>
              </a:rPr>
              <a:t>BHT</a:t>
            </a:r>
            <a:endParaRPr sz="1067">
              <a:solidFill>
                <a:schemeClr val="lt1"/>
              </a:solidFill>
              <a:latin typeface="Montserrat"/>
              <a:ea typeface="Montserrat"/>
              <a:cs typeface="Montserrat"/>
              <a:sym typeface="Montserrat"/>
            </a:endParaRPr>
          </a:p>
        </p:txBody>
      </p:sp>
      <p:sp>
        <p:nvSpPr>
          <p:cNvPr id="168" name="Google Shape;168;p24"/>
          <p:cNvSpPr/>
          <p:nvPr/>
        </p:nvSpPr>
        <p:spPr>
          <a:xfrm>
            <a:off x="1708267" y="3805667"/>
            <a:ext cx="802400" cy="850800"/>
          </a:xfrm>
          <a:prstGeom prst="ellipse">
            <a:avLst/>
          </a:prstGeom>
          <a:solidFill>
            <a:srgbClr val="2F8DCB"/>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solidFill>
                  <a:schemeClr val="lt1"/>
                </a:solidFill>
                <a:latin typeface="Montserrat"/>
                <a:ea typeface="Montserrat"/>
                <a:cs typeface="Montserrat"/>
                <a:sym typeface="Montserrat"/>
              </a:rPr>
              <a:t>Billing and Posting Clerks</a:t>
            </a:r>
            <a:endParaRPr sz="800">
              <a:solidFill>
                <a:schemeClr val="lt1"/>
              </a:solidFill>
              <a:latin typeface="Montserrat"/>
              <a:ea typeface="Montserrat"/>
              <a:cs typeface="Montserrat"/>
              <a:sym typeface="Montserrat"/>
            </a:endParaRPr>
          </a:p>
        </p:txBody>
      </p:sp>
      <p:cxnSp>
        <p:nvCxnSpPr>
          <p:cNvPr id="169" name="Google Shape;169;p24"/>
          <p:cNvCxnSpPr>
            <a:stCxn id="167" idx="6"/>
            <a:endCxn id="163" idx="2"/>
          </p:cNvCxnSpPr>
          <p:nvPr/>
        </p:nvCxnSpPr>
        <p:spPr>
          <a:xfrm>
            <a:off x="2144133" y="3161000"/>
            <a:ext cx="661200" cy="24000"/>
          </a:xfrm>
          <a:prstGeom prst="straightConnector1">
            <a:avLst/>
          </a:prstGeom>
          <a:noFill/>
          <a:ln w="28575" cap="flat" cmpd="sng">
            <a:solidFill>
              <a:srgbClr val="F1C232"/>
            </a:solidFill>
            <a:prstDash val="solid"/>
            <a:round/>
            <a:headEnd type="none" w="med" len="med"/>
            <a:tailEnd type="none" w="med" len="med"/>
          </a:ln>
        </p:spPr>
      </p:cxnSp>
      <p:cxnSp>
        <p:nvCxnSpPr>
          <p:cNvPr id="170" name="Google Shape;170;p24"/>
          <p:cNvCxnSpPr>
            <a:stCxn id="168" idx="7"/>
            <a:endCxn id="163" idx="3"/>
          </p:cNvCxnSpPr>
          <p:nvPr/>
        </p:nvCxnSpPr>
        <p:spPr>
          <a:xfrm rot="10800000" flipH="1">
            <a:off x="2393157" y="3520264"/>
            <a:ext cx="544000" cy="410000"/>
          </a:xfrm>
          <a:prstGeom prst="straightConnector1">
            <a:avLst/>
          </a:prstGeom>
          <a:noFill/>
          <a:ln w="28575" cap="flat" cmpd="sng">
            <a:solidFill>
              <a:srgbClr val="F1C232"/>
            </a:solidFill>
            <a:prstDash val="solid"/>
            <a:round/>
            <a:headEnd type="none" w="med" len="med"/>
            <a:tailEnd type="none" w="med" len="med"/>
          </a:ln>
        </p:spPr>
      </p:cxnSp>
      <p:cxnSp>
        <p:nvCxnSpPr>
          <p:cNvPr id="171" name="Google Shape;171;p24"/>
          <p:cNvCxnSpPr>
            <a:stCxn id="163" idx="0"/>
            <a:endCxn id="166" idx="4"/>
          </p:cNvCxnSpPr>
          <p:nvPr/>
        </p:nvCxnSpPr>
        <p:spPr>
          <a:xfrm rot="10800000">
            <a:off x="3231567" y="2054384"/>
            <a:ext cx="23600" cy="657200"/>
          </a:xfrm>
          <a:prstGeom prst="straightConnector1">
            <a:avLst/>
          </a:prstGeom>
          <a:noFill/>
          <a:ln w="28575" cap="flat" cmpd="sng">
            <a:solidFill>
              <a:srgbClr val="F1C232"/>
            </a:solidFill>
            <a:prstDash val="solid"/>
            <a:round/>
            <a:headEnd type="none" w="med" len="med"/>
            <a:tailEnd type="none" w="med" len="med"/>
          </a:ln>
        </p:spPr>
      </p:cxnSp>
      <p:cxnSp>
        <p:nvCxnSpPr>
          <p:cNvPr id="172" name="Google Shape;172;p24"/>
          <p:cNvCxnSpPr>
            <a:stCxn id="165" idx="3"/>
            <a:endCxn id="163" idx="7"/>
          </p:cNvCxnSpPr>
          <p:nvPr/>
        </p:nvCxnSpPr>
        <p:spPr>
          <a:xfrm flipH="1">
            <a:off x="3573244" y="2333536"/>
            <a:ext cx="435200" cy="516800"/>
          </a:xfrm>
          <a:prstGeom prst="straightConnector1">
            <a:avLst/>
          </a:prstGeom>
          <a:noFill/>
          <a:ln w="28575" cap="flat" cmpd="sng">
            <a:solidFill>
              <a:srgbClr val="F1C232"/>
            </a:solidFill>
            <a:prstDash val="solid"/>
            <a:round/>
            <a:headEnd type="none" w="med" len="med"/>
            <a:tailEnd type="none" w="med" len="med"/>
          </a:ln>
        </p:spPr>
      </p:cxnSp>
      <p:cxnSp>
        <p:nvCxnSpPr>
          <p:cNvPr id="173" name="Google Shape;173;p24"/>
          <p:cNvCxnSpPr>
            <a:stCxn id="164" idx="2"/>
            <a:endCxn id="163" idx="6"/>
          </p:cNvCxnSpPr>
          <p:nvPr/>
        </p:nvCxnSpPr>
        <p:spPr>
          <a:xfrm flipH="1">
            <a:off x="3705000" y="3161000"/>
            <a:ext cx="661200" cy="24000"/>
          </a:xfrm>
          <a:prstGeom prst="straightConnector1">
            <a:avLst/>
          </a:prstGeom>
          <a:noFill/>
          <a:ln w="28575" cap="flat" cmpd="sng">
            <a:solidFill>
              <a:srgbClr val="F1C232"/>
            </a:solidFill>
            <a:prstDash val="solid"/>
            <a:round/>
            <a:headEnd type="none" w="med" len="med"/>
            <a:tailEnd type="none" w="med" len="med"/>
          </a:ln>
        </p:spPr>
      </p:cxnSp>
      <p:cxnSp>
        <p:nvCxnSpPr>
          <p:cNvPr id="174" name="Google Shape;174;p24"/>
          <p:cNvCxnSpPr>
            <a:stCxn id="175" idx="1"/>
            <a:endCxn id="163" idx="5"/>
          </p:cNvCxnSpPr>
          <p:nvPr/>
        </p:nvCxnSpPr>
        <p:spPr>
          <a:xfrm rot="10800000">
            <a:off x="3573389" y="3520064"/>
            <a:ext cx="451600" cy="440000"/>
          </a:xfrm>
          <a:prstGeom prst="straightConnector1">
            <a:avLst/>
          </a:prstGeom>
          <a:noFill/>
          <a:ln w="28575" cap="flat" cmpd="sng">
            <a:solidFill>
              <a:srgbClr val="F1C232"/>
            </a:solidFill>
            <a:prstDash val="solid"/>
            <a:round/>
            <a:headEnd type="none" w="med" len="med"/>
            <a:tailEnd type="none" w="med" len="med"/>
          </a:ln>
        </p:spPr>
      </p:cxnSp>
      <p:sp>
        <p:nvSpPr>
          <p:cNvPr id="175" name="Google Shape;175;p24"/>
          <p:cNvSpPr/>
          <p:nvPr/>
        </p:nvSpPr>
        <p:spPr>
          <a:xfrm>
            <a:off x="3900099" y="3835467"/>
            <a:ext cx="852800" cy="850800"/>
          </a:xfrm>
          <a:prstGeom prst="ellipse">
            <a:avLst/>
          </a:prstGeom>
          <a:solidFill>
            <a:srgbClr val="2F8DCB"/>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800">
                <a:solidFill>
                  <a:schemeClr val="lt1"/>
                </a:solidFill>
                <a:latin typeface="Montserrat"/>
                <a:ea typeface="Montserrat"/>
                <a:cs typeface="Montserrat"/>
                <a:sym typeface="Montserrat"/>
              </a:rPr>
              <a:t>Certified Caregiver</a:t>
            </a:r>
            <a:endParaRPr sz="800">
              <a:solidFill>
                <a:schemeClr val="lt1"/>
              </a:solidFill>
              <a:latin typeface="Montserrat"/>
              <a:ea typeface="Montserrat"/>
              <a:cs typeface="Montserrat"/>
              <a:sym typeface="Montserrat"/>
            </a:endParaRPr>
          </a:p>
        </p:txBody>
      </p:sp>
      <p:sp>
        <p:nvSpPr>
          <p:cNvPr id="176" name="Google Shape;176;p24"/>
          <p:cNvSpPr txBox="1"/>
          <p:nvPr/>
        </p:nvSpPr>
        <p:spPr>
          <a:xfrm>
            <a:off x="1941" y="877215"/>
            <a:ext cx="1395741" cy="3897200"/>
          </a:xfrm>
          <a:prstGeom prst="rect">
            <a:avLst/>
          </a:prstGeom>
          <a:noFill/>
          <a:ln>
            <a:noFill/>
          </a:ln>
        </p:spPr>
        <p:txBody>
          <a:bodyPr spcFirstLastPara="1" wrap="square" lIns="121900" tIns="121900" rIns="121900" bIns="121900" anchor="t" anchorCtr="0">
            <a:noAutofit/>
          </a:bodyPr>
          <a:lstStyle/>
          <a:p>
            <a:r>
              <a:rPr lang="en" sz="1600" b="1" dirty="0">
                <a:solidFill>
                  <a:schemeClr val="dk2"/>
                </a:solidFill>
              </a:rPr>
              <a:t>Build each career from: </a:t>
            </a:r>
            <a:endParaRPr sz="1600" b="1">
              <a:solidFill>
                <a:schemeClr val="dk2"/>
              </a:solidFill>
            </a:endParaRPr>
          </a:p>
          <a:p>
            <a:r>
              <a:rPr lang="en" sz="1600" dirty="0">
                <a:solidFill>
                  <a:schemeClr val="dk2"/>
                </a:solidFill>
              </a:rPr>
              <a:t>Tab “Lattice Content”, “Next Ring”</a:t>
            </a:r>
            <a:endParaRPr sz="1600" dirty="0">
              <a:solidFill>
                <a:schemeClr val="dk2"/>
              </a:solidFill>
            </a:endParaRPr>
          </a:p>
          <a:p>
            <a:endParaRPr lang="en" sz="1600" u="sng" dirty="0">
              <a:solidFill>
                <a:schemeClr val="hlink"/>
              </a:solidFill>
            </a:endParaRPr>
          </a:p>
          <a:p>
            <a:r>
              <a:rPr lang="en" sz="1600" u="sng" dirty="0">
                <a:solidFill>
                  <a:schemeClr val="hlink"/>
                </a:solidFill>
                <a:hlinkClick r:id="rId4">
                  <a:extLst>
                    <a:ext uri="{A12FA001-AC4F-418D-AE19-62706E023703}">
                      <ahyp:hlinkClr xmlns:ahyp="http://schemas.microsoft.com/office/drawing/2018/hyperlinkcolor" val="tx"/>
                    </a:ext>
                  </a:extLst>
                </a:hlinkClick>
              </a:rPr>
              <a:t>https://docs.google.com/spreadsheets/d/1st8knz0A9LJnqJ198o9sW1nlmNhu84GO/edit#gid=1987484697</a:t>
            </a:r>
            <a:r>
              <a:rPr lang="en" sz="1600" dirty="0">
                <a:solidFill>
                  <a:schemeClr val="dk2"/>
                </a:solidFill>
              </a:rPr>
              <a:t> </a:t>
            </a:r>
            <a:endParaRPr sz="1600">
              <a:solidFill>
                <a:schemeClr val="dk2"/>
              </a:solidFill>
              <a:cs typeface="Calibri"/>
            </a:endParaRPr>
          </a:p>
          <a:p>
            <a:endParaRPr sz="1600">
              <a:solidFill>
                <a:schemeClr val="dk2"/>
              </a:solidFill>
            </a:endParaRPr>
          </a:p>
          <a:p>
            <a:endParaRPr sz="1600">
              <a:solidFill>
                <a:schemeClr val="dk2"/>
              </a:solidFill>
            </a:endParaRPr>
          </a:p>
          <a:p>
            <a:endParaRPr sz="1600">
              <a:solidFill>
                <a:schemeClr val="dk2"/>
              </a:solidFill>
            </a:endParaRPr>
          </a:p>
        </p:txBody>
      </p:sp>
      <p:sp>
        <p:nvSpPr>
          <p:cNvPr id="177" name="Google Shape;177;p24"/>
          <p:cNvSpPr/>
          <p:nvPr/>
        </p:nvSpPr>
        <p:spPr>
          <a:xfrm>
            <a:off x="1789351" y="1689533"/>
            <a:ext cx="791200" cy="791200"/>
          </a:xfrm>
          <a:prstGeom prst="ellipse">
            <a:avLst/>
          </a:prstGeom>
          <a:solidFill>
            <a:srgbClr val="2F8DCB"/>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067">
                <a:solidFill>
                  <a:schemeClr val="lt1"/>
                </a:solidFill>
                <a:latin typeface="Montserrat"/>
                <a:ea typeface="Montserrat"/>
                <a:cs typeface="Montserrat"/>
                <a:sym typeface="Montserrat"/>
              </a:rPr>
              <a:t>CNA</a:t>
            </a:r>
            <a:endParaRPr sz="1067">
              <a:solidFill>
                <a:schemeClr val="lt1"/>
              </a:solidFill>
              <a:latin typeface="Montserrat"/>
              <a:ea typeface="Montserrat"/>
              <a:cs typeface="Montserrat"/>
              <a:sym typeface="Montserrat"/>
            </a:endParaRPr>
          </a:p>
        </p:txBody>
      </p:sp>
      <p:sp>
        <p:nvSpPr>
          <p:cNvPr id="178" name="Google Shape;178;p24"/>
          <p:cNvSpPr/>
          <p:nvPr/>
        </p:nvSpPr>
        <p:spPr>
          <a:xfrm>
            <a:off x="2860184" y="4315867"/>
            <a:ext cx="791200" cy="791200"/>
          </a:xfrm>
          <a:prstGeom prst="ellipse">
            <a:avLst/>
          </a:prstGeom>
          <a:solidFill>
            <a:srgbClr val="2F8DCB"/>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067">
                <a:solidFill>
                  <a:schemeClr val="lt1"/>
                </a:solidFill>
                <a:latin typeface="Montserrat"/>
                <a:ea typeface="Montserrat"/>
                <a:cs typeface="Montserrat"/>
                <a:sym typeface="Montserrat"/>
              </a:rPr>
              <a:t>MA</a:t>
            </a:r>
            <a:endParaRPr sz="1067">
              <a:solidFill>
                <a:schemeClr val="lt1"/>
              </a:solidFill>
              <a:latin typeface="Montserrat"/>
              <a:ea typeface="Montserrat"/>
              <a:cs typeface="Montserrat"/>
              <a:sym typeface="Montserrat"/>
            </a:endParaRPr>
          </a:p>
        </p:txBody>
      </p:sp>
      <p:cxnSp>
        <p:nvCxnSpPr>
          <p:cNvPr id="179" name="Google Shape;179;p24"/>
          <p:cNvCxnSpPr>
            <a:stCxn id="178" idx="0"/>
            <a:endCxn id="163" idx="4"/>
          </p:cNvCxnSpPr>
          <p:nvPr/>
        </p:nvCxnSpPr>
        <p:spPr>
          <a:xfrm rot="10800000">
            <a:off x="3254984" y="3658667"/>
            <a:ext cx="800" cy="657200"/>
          </a:xfrm>
          <a:prstGeom prst="straightConnector1">
            <a:avLst/>
          </a:prstGeom>
          <a:noFill/>
          <a:ln w="28575" cap="flat" cmpd="sng">
            <a:solidFill>
              <a:srgbClr val="F1C232"/>
            </a:solidFill>
            <a:prstDash val="solid"/>
            <a:round/>
            <a:headEnd type="none" w="med" len="med"/>
            <a:tailEnd type="none" w="med" len="med"/>
          </a:ln>
        </p:spPr>
      </p:cxnSp>
      <p:cxnSp>
        <p:nvCxnSpPr>
          <p:cNvPr id="180" name="Google Shape;180;p24"/>
          <p:cNvCxnSpPr>
            <a:stCxn id="177" idx="5"/>
            <a:endCxn id="163" idx="1"/>
          </p:cNvCxnSpPr>
          <p:nvPr/>
        </p:nvCxnSpPr>
        <p:spPr>
          <a:xfrm>
            <a:off x="2464681" y="2364865"/>
            <a:ext cx="472400" cy="485600"/>
          </a:xfrm>
          <a:prstGeom prst="straightConnector1">
            <a:avLst/>
          </a:prstGeom>
          <a:noFill/>
          <a:ln w="28575" cap="flat" cmpd="sng">
            <a:solidFill>
              <a:srgbClr val="F1C232"/>
            </a:solidFill>
            <a:prstDash val="solid"/>
            <a:round/>
            <a:headEnd type="none" w="med" len="med"/>
            <a:tailEnd type="none" w="med" len="med"/>
          </a:ln>
        </p:spPr>
      </p:cxnSp>
      <p:sp>
        <p:nvSpPr>
          <p:cNvPr id="181" name="Google Shape;181;p24"/>
          <p:cNvSpPr txBox="1"/>
          <p:nvPr/>
        </p:nvSpPr>
        <p:spPr>
          <a:xfrm>
            <a:off x="1161485" y="5315269"/>
            <a:ext cx="8423515" cy="3205064"/>
          </a:xfrm>
          <a:prstGeom prst="rect">
            <a:avLst/>
          </a:prstGeom>
          <a:noFill/>
          <a:ln>
            <a:noFill/>
          </a:ln>
        </p:spPr>
        <p:txBody>
          <a:bodyPr spcFirstLastPara="1" wrap="square" lIns="121900" tIns="121900" rIns="121900" bIns="121900" anchor="t" anchorCtr="0">
            <a:noAutofit/>
          </a:bodyPr>
          <a:lstStyle/>
          <a:p>
            <a:r>
              <a:rPr lang="en" sz="1300" b="1" dirty="0">
                <a:solidFill>
                  <a:schemeClr val="dk1"/>
                </a:solidFill>
              </a:rPr>
              <a:t>Change Copy and Color:  </a:t>
            </a:r>
            <a:r>
              <a:rPr lang="en" sz="1300" dirty="0">
                <a:solidFill>
                  <a:schemeClr val="dk1"/>
                </a:solidFill>
              </a:rPr>
              <a:t>Copy </a:t>
            </a:r>
            <a:r>
              <a:rPr lang="en" sz="1300" b="1" dirty="0">
                <a:solidFill>
                  <a:schemeClr val="dk1"/>
                </a:solidFill>
              </a:rPr>
              <a:t>“Current Openings” </a:t>
            </a:r>
            <a:r>
              <a:rPr lang="en" sz="1300" dirty="0">
                <a:solidFill>
                  <a:schemeClr val="dk1"/>
                </a:solidFill>
              </a:rPr>
              <a:t>Button color, AHCCCS Style Guide </a:t>
            </a:r>
            <a:endParaRPr sz="1333">
              <a:solidFill>
                <a:schemeClr val="dk1"/>
              </a:solidFill>
            </a:endParaRPr>
          </a:p>
          <a:p>
            <a:pPr>
              <a:buClr>
                <a:schemeClr val="dk1"/>
              </a:buClr>
              <a:buSzPts val="1100"/>
            </a:pPr>
            <a:endParaRPr sz="1333">
              <a:solidFill>
                <a:schemeClr val="dk1"/>
              </a:solidFill>
            </a:endParaRPr>
          </a:p>
          <a:p>
            <a:r>
              <a:rPr lang="en" sz="1300" b="1" dirty="0">
                <a:solidFill>
                  <a:schemeClr val="dk1"/>
                </a:solidFill>
              </a:rPr>
              <a:t>Jobs Postings to pull with common used names:</a:t>
            </a:r>
            <a:endParaRPr sz="1300" b="1" dirty="0">
              <a:solidFill>
                <a:schemeClr val="dk1"/>
              </a:solidFill>
            </a:endParaRPr>
          </a:p>
          <a:p>
            <a:r>
              <a:rPr lang="en" sz="1300" dirty="0">
                <a:solidFill>
                  <a:schemeClr val="dk1"/>
                </a:solidFill>
              </a:rPr>
              <a:t>Direct Care Worker, Direct Support Professional, Professional Caregiver, Attendant Care Provider, Personal Care Aide, Respite Care Provider, Home Care Worker, In-Home Care Provider, Companion Caregiver, Care Technician, Support Worker, Home Attendant, Live-In Caregiver, Personal Care Assistant, Caregiver, Mentor, Residential Aide, Life Skills Coach, Community Support Specialist, Supported Living Assistant, Vocational Support Specialist, Rehabilitation Specialist</a:t>
            </a:r>
            <a:endParaRPr sz="1300" dirty="0">
              <a:solidFill>
                <a:schemeClr val="dk1"/>
              </a:solidFill>
            </a:endParaRPr>
          </a:p>
        </p:txBody>
      </p:sp>
      <p:sp>
        <p:nvSpPr>
          <p:cNvPr id="182" name="Google Shape;182;p24"/>
          <p:cNvSpPr/>
          <p:nvPr/>
        </p:nvSpPr>
        <p:spPr>
          <a:xfrm rot="5400000">
            <a:off x="5696000" y="4846169"/>
            <a:ext cx="800000" cy="310800"/>
          </a:xfrm>
          <a:prstGeom prst="leftArrow">
            <a:avLst>
              <a:gd name="adj1" fmla="val 50000"/>
              <a:gd name="adj2" fmla="val 50000"/>
            </a:avLst>
          </a:prstGeom>
          <a:solidFill>
            <a:srgbClr val="FFFF00"/>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 name="Google Shape;183;p24"/>
          <p:cNvSpPr txBox="1"/>
          <p:nvPr/>
        </p:nvSpPr>
        <p:spPr>
          <a:xfrm>
            <a:off x="10107867" y="4017219"/>
            <a:ext cx="2087141" cy="2831504"/>
          </a:xfrm>
          <a:prstGeom prst="rect">
            <a:avLst/>
          </a:prstGeom>
          <a:noFill/>
          <a:ln>
            <a:noFill/>
          </a:ln>
        </p:spPr>
        <p:txBody>
          <a:bodyPr spcFirstLastPara="1" wrap="square" lIns="121900" tIns="121900" rIns="121900" bIns="121900" anchor="t" anchorCtr="0">
            <a:spAutoFit/>
          </a:bodyPr>
          <a:lstStyle/>
          <a:p>
            <a:r>
              <a:rPr lang="en" sz="1400" dirty="0">
                <a:solidFill>
                  <a:schemeClr val="dk1"/>
                </a:solidFill>
              </a:rPr>
              <a:t>Change Button:</a:t>
            </a:r>
            <a:endParaRPr lang="en-US" sz="1400" dirty="0">
              <a:solidFill>
                <a:schemeClr val="dk1"/>
              </a:solidFill>
              <a:cs typeface="Calibri"/>
            </a:endParaRPr>
          </a:p>
          <a:p>
            <a:r>
              <a:rPr lang="en" sz="1400" dirty="0">
                <a:solidFill>
                  <a:schemeClr val="dk1"/>
                </a:solidFill>
              </a:rPr>
              <a:t>Copy-“Get Started Today”</a:t>
            </a:r>
            <a:endParaRPr sz="1400" dirty="0">
              <a:solidFill>
                <a:schemeClr val="dk1"/>
              </a:solidFill>
              <a:cs typeface="Calibri"/>
            </a:endParaRPr>
          </a:p>
          <a:p>
            <a:r>
              <a:rPr lang="en" sz="1400" dirty="0">
                <a:solidFill>
                  <a:schemeClr val="dk1"/>
                </a:solidFill>
              </a:rPr>
              <a:t>Color-AHCCCS Style Guide</a:t>
            </a:r>
            <a:endParaRPr sz="1400" dirty="0">
              <a:solidFill>
                <a:schemeClr val="dk1"/>
              </a:solidFill>
              <a:cs typeface="Calibri"/>
            </a:endParaRPr>
          </a:p>
          <a:p>
            <a:endParaRPr sz="1400" dirty="0">
              <a:solidFill>
                <a:schemeClr val="dk1"/>
              </a:solidFill>
              <a:cs typeface="Calibri"/>
            </a:endParaRPr>
          </a:p>
          <a:p>
            <a:r>
              <a:rPr lang="en" sz="1400" dirty="0">
                <a:solidFill>
                  <a:schemeClr val="dk1"/>
                </a:solidFill>
              </a:rPr>
              <a:t>Link to: </a:t>
            </a:r>
            <a:r>
              <a:rPr lang="en" sz="1400" u="sng" dirty="0">
                <a:solidFill>
                  <a:schemeClr val="hlink"/>
                </a:solidFill>
                <a:hlinkClick r:id="rId5"/>
              </a:rPr>
              <a:t>https://pipelineaz.com/sign_up?return_to=%2Fhubs%2f Healthcaresource=paz_healthcare_hub</a:t>
            </a:r>
            <a:r>
              <a:rPr lang="en" sz="1400" dirty="0">
                <a:solidFill>
                  <a:schemeClr val="dk1"/>
                </a:solidFill>
              </a:rPr>
              <a:t> </a:t>
            </a:r>
            <a:endParaRPr sz="1400" dirty="0">
              <a:solidFill>
                <a:schemeClr val="dk1"/>
              </a:solidFill>
              <a:cs typeface="Calibri"/>
            </a:endParaRPr>
          </a:p>
        </p:txBody>
      </p:sp>
      <p:sp>
        <p:nvSpPr>
          <p:cNvPr id="184" name="Google Shape;184;p24"/>
          <p:cNvSpPr/>
          <p:nvPr/>
        </p:nvSpPr>
        <p:spPr>
          <a:xfrm>
            <a:off x="8966867" y="3930267"/>
            <a:ext cx="2177600" cy="301600"/>
          </a:xfrm>
          <a:prstGeom prst="leftArrow">
            <a:avLst>
              <a:gd name="adj1" fmla="val 50000"/>
              <a:gd name="adj2" fmla="val 50000"/>
            </a:avLst>
          </a:prstGeom>
          <a:solidFill>
            <a:srgbClr val="FFFF00"/>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5" name="Google Shape;185;p24"/>
          <p:cNvSpPr txBox="1">
            <a:spLocks noGrp="1"/>
          </p:cNvSpPr>
          <p:nvPr>
            <p:ph type="title" idx="4294967295"/>
          </p:nvPr>
        </p:nvSpPr>
        <p:spPr>
          <a:xfrm>
            <a:off x="-9" y="0"/>
            <a:ext cx="8820400" cy="696000"/>
          </a:xfrm>
          <a:prstGeom prst="rect">
            <a:avLst/>
          </a:prstGeom>
          <a:noFill/>
          <a:ln>
            <a:noFill/>
          </a:ln>
        </p:spPr>
        <p:txBody>
          <a:bodyPr spcFirstLastPara="1" vert="horz" wrap="square" lIns="121900" tIns="121900" rIns="121900" bIns="121900" rtlCol="0" anchor="ctr" anchorCtr="0">
            <a:noAutofit/>
          </a:bodyPr>
          <a:lstStyle/>
          <a:p>
            <a:pPr>
              <a:spcBef>
                <a:spcPts val="0"/>
              </a:spcBef>
              <a:buClr>
                <a:schemeClr val="dk1"/>
              </a:buClr>
              <a:buSzPts val="3000"/>
            </a:pPr>
            <a:r>
              <a:rPr lang="en" sz="3200">
                <a:solidFill>
                  <a:srgbClr val="3B91CF"/>
                </a:solidFill>
                <a:latin typeface="Montserrat"/>
                <a:ea typeface="Montserrat"/>
                <a:cs typeface="Montserrat"/>
                <a:sym typeface="Montserrat"/>
              </a:rPr>
              <a:t>Development In Motion: </a:t>
            </a:r>
            <a:r>
              <a:rPr lang="en" sz="3200">
                <a:latin typeface="Montserrat"/>
                <a:ea typeface="Montserrat"/>
                <a:cs typeface="Montserrat"/>
                <a:sym typeface="Montserrat"/>
              </a:rPr>
              <a:t>Career Path</a:t>
            </a:r>
            <a:endParaRPr b="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p:nvPr/>
        </p:nvSpPr>
        <p:spPr>
          <a:xfrm>
            <a:off x="9043451" y="4335197"/>
            <a:ext cx="1353200" cy="13324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a:solidFill>
                  <a:schemeClr val="lt1"/>
                </a:solidFill>
                <a:latin typeface="Montserrat"/>
                <a:ea typeface="Montserrat"/>
                <a:cs typeface="Montserrat"/>
                <a:sym typeface="Montserrat"/>
              </a:rPr>
              <a:t>DSP</a:t>
            </a:r>
            <a:endParaRPr sz="1600">
              <a:solidFill>
                <a:schemeClr val="lt1"/>
              </a:solidFill>
              <a:latin typeface="Montserrat"/>
              <a:ea typeface="Montserrat"/>
              <a:cs typeface="Montserrat"/>
              <a:sym typeface="Montserrat"/>
            </a:endParaRPr>
          </a:p>
        </p:txBody>
      </p:sp>
      <p:sp>
        <p:nvSpPr>
          <p:cNvPr id="191" name="Google Shape;191;p25"/>
          <p:cNvSpPr/>
          <p:nvPr/>
        </p:nvSpPr>
        <p:spPr>
          <a:xfrm>
            <a:off x="4763880" y="4338697"/>
            <a:ext cx="1353200" cy="13324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067">
                <a:solidFill>
                  <a:schemeClr val="lt1"/>
                </a:solidFill>
                <a:latin typeface="Montserrat"/>
                <a:ea typeface="Montserrat"/>
                <a:cs typeface="Montserrat"/>
                <a:sym typeface="Montserrat"/>
              </a:rPr>
              <a:t>DCW, DSP, Home Health Aide</a:t>
            </a:r>
            <a:endParaRPr sz="1067">
              <a:solidFill>
                <a:schemeClr val="lt1"/>
              </a:solidFill>
              <a:latin typeface="Montserrat"/>
              <a:ea typeface="Montserrat"/>
              <a:cs typeface="Montserrat"/>
              <a:sym typeface="Montserrat"/>
            </a:endParaRPr>
          </a:p>
        </p:txBody>
      </p:sp>
      <p:sp>
        <p:nvSpPr>
          <p:cNvPr id="192" name="Google Shape;192;p25"/>
          <p:cNvSpPr/>
          <p:nvPr/>
        </p:nvSpPr>
        <p:spPr>
          <a:xfrm>
            <a:off x="4772167" y="3041167"/>
            <a:ext cx="1149600" cy="11660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a:solidFill>
                  <a:schemeClr val="lt1"/>
                </a:solidFill>
                <a:latin typeface="Montserrat"/>
                <a:ea typeface="Montserrat"/>
                <a:cs typeface="Montserrat"/>
                <a:sym typeface="Montserrat"/>
              </a:rPr>
              <a:t>Cert Caregiver</a:t>
            </a:r>
            <a:endParaRPr sz="933">
              <a:solidFill>
                <a:schemeClr val="lt1"/>
              </a:solidFill>
              <a:latin typeface="Montserrat"/>
              <a:ea typeface="Montserrat"/>
              <a:cs typeface="Montserrat"/>
              <a:sym typeface="Montserrat"/>
            </a:endParaRPr>
          </a:p>
        </p:txBody>
      </p:sp>
      <p:sp>
        <p:nvSpPr>
          <p:cNvPr id="193" name="Google Shape;193;p25"/>
          <p:cNvSpPr/>
          <p:nvPr/>
        </p:nvSpPr>
        <p:spPr>
          <a:xfrm>
            <a:off x="6014467" y="2250800"/>
            <a:ext cx="1149600" cy="11660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solidFill>
                  <a:schemeClr val="lt1"/>
                </a:solidFill>
                <a:latin typeface="Montserrat"/>
                <a:ea typeface="Montserrat"/>
                <a:cs typeface="Montserrat"/>
                <a:sym typeface="Montserrat"/>
              </a:rPr>
              <a:t>MA</a:t>
            </a:r>
            <a:endParaRPr sz="1333">
              <a:solidFill>
                <a:schemeClr val="lt1"/>
              </a:solidFill>
              <a:latin typeface="Montserrat"/>
              <a:ea typeface="Montserrat"/>
              <a:cs typeface="Montserrat"/>
              <a:sym typeface="Montserrat"/>
            </a:endParaRPr>
          </a:p>
        </p:txBody>
      </p:sp>
      <p:sp>
        <p:nvSpPr>
          <p:cNvPr id="194" name="Google Shape;194;p25"/>
          <p:cNvSpPr/>
          <p:nvPr/>
        </p:nvSpPr>
        <p:spPr>
          <a:xfrm>
            <a:off x="4772167" y="481033"/>
            <a:ext cx="1149600" cy="11660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solidFill>
                  <a:schemeClr val="lt1"/>
                </a:solidFill>
                <a:latin typeface="Montserrat"/>
                <a:ea typeface="Montserrat"/>
                <a:cs typeface="Montserrat"/>
                <a:sym typeface="Montserrat"/>
              </a:rPr>
              <a:t>RN</a:t>
            </a:r>
            <a:endParaRPr sz="1333">
              <a:solidFill>
                <a:schemeClr val="lt1"/>
              </a:solidFill>
              <a:latin typeface="Montserrat"/>
              <a:ea typeface="Montserrat"/>
              <a:cs typeface="Montserrat"/>
              <a:sym typeface="Montserrat"/>
            </a:endParaRPr>
          </a:p>
        </p:txBody>
      </p:sp>
      <p:sp>
        <p:nvSpPr>
          <p:cNvPr id="195" name="Google Shape;195;p25"/>
          <p:cNvSpPr/>
          <p:nvPr/>
        </p:nvSpPr>
        <p:spPr>
          <a:xfrm>
            <a:off x="3622567" y="2167400"/>
            <a:ext cx="1149600" cy="11660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solidFill>
                  <a:schemeClr val="lt1"/>
                </a:solidFill>
                <a:latin typeface="Montserrat"/>
                <a:ea typeface="Montserrat"/>
                <a:cs typeface="Montserrat"/>
                <a:sym typeface="Montserrat"/>
              </a:rPr>
              <a:t>CNA</a:t>
            </a:r>
            <a:endParaRPr sz="1333">
              <a:solidFill>
                <a:schemeClr val="lt1"/>
              </a:solidFill>
              <a:latin typeface="Montserrat"/>
              <a:ea typeface="Montserrat"/>
              <a:cs typeface="Montserrat"/>
              <a:sym typeface="Montserrat"/>
            </a:endParaRPr>
          </a:p>
        </p:txBody>
      </p:sp>
      <p:sp>
        <p:nvSpPr>
          <p:cNvPr id="196" name="Google Shape;196;p25"/>
          <p:cNvSpPr/>
          <p:nvPr/>
        </p:nvSpPr>
        <p:spPr>
          <a:xfrm>
            <a:off x="6194981" y="4303867"/>
            <a:ext cx="1302000" cy="13324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solidFill>
                  <a:schemeClr val="lt1"/>
                </a:solidFill>
                <a:latin typeface="Montserrat"/>
                <a:ea typeface="Montserrat"/>
                <a:cs typeface="Montserrat"/>
                <a:sym typeface="Montserrat"/>
              </a:rPr>
              <a:t>Peer, BHT, </a:t>
            </a:r>
            <a:endParaRPr sz="1333">
              <a:solidFill>
                <a:schemeClr val="lt1"/>
              </a:solidFill>
              <a:latin typeface="Montserrat"/>
              <a:ea typeface="Montserrat"/>
              <a:cs typeface="Montserrat"/>
              <a:sym typeface="Montserrat"/>
            </a:endParaRPr>
          </a:p>
        </p:txBody>
      </p:sp>
      <p:cxnSp>
        <p:nvCxnSpPr>
          <p:cNvPr id="197" name="Google Shape;197;p25"/>
          <p:cNvCxnSpPr/>
          <p:nvPr/>
        </p:nvCxnSpPr>
        <p:spPr>
          <a:xfrm rot="10800000">
            <a:off x="265033" y="5802633"/>
            <a:ext cx="10806400" cy="0"/>
          </a:xfrm>
          <a:prstGeom prst="straightConnector1">
            <a:avLst/>
          </a:prstGeom>
          <a:noFill/>
          <a:ln w="28575" cap="flat" cmpd="sng">
            <a:solidFill>
              <a:srgbClr val="F1C232"/>
            </a:solidFill>
            <a:prstDash val="solid"/>
            <a:round/>
            <a:headEnd type="triangle" w="med" len="med"/>
            <a:tailEnd type="triangle" w="med" len="med"/>
          </a:ln>
        </p:spPr>
      </p:cxnSp>
      <p:cxnSp>
        <p:nvCxnSpPr>
          <p:cNvPr id="198" name="Google Shape;198;p25"/>
          <p:cNvCxnSpPr/>
          <p:nvPr/>
        </p:nvCxnSpPr>
        <p:spPr>
          <a:xfrm flipH="1">
            <a:off x="10871433" y="0"/>
            <a:ext cx="28800" cy="5667600"/>
          </a:xfrm>
          <a:prstGeom prst="straightConnector1">
            <a:avLst/>
          </a:prstGeom>
          <a:noFill/>
          <a:ln w="28575" cap="flat" cmpd="sng">
            <a:solidFill>
              <a:srgbClr val="F1C232"/>
            </a:solidFill>
            <a:prstDash val="solid"/>
            <a:round/>
            <a:headEnd type="triangle" w="med" len="med"/>
            <a:tailEnd type="triangle" w="med" len="med"/>
          </a:ln>
        </p:spPr>
      </p:cxnSp>
      <p:pic>
        <p:nvPicPr>
          <p:cNvPr id="199" name="Google Shape;199;p25"/>
          <p:cNvPicPr preferRelativeResize="0"/>
          <p:nvPr/>
        </p:nvPicPr>
        <p:blipFill>
          <a:blip r:embed="rId3">
            <a:alphaModFix/>
          </a:blip>
          <a:stretch>
            <a:fillRect/>
          </a:stretch>
        </p:blipFill>
        <p:spPr>
          <a:xfrm>
            <a:off x="11017367" y="2250801"/>
            <a:ext cx="1120533" cy="3683367"/>
          </a:xfrm>
          <a:prstGeom prst="rect">
            <a:avLst/>
          </a:prstGeom>
          <a:noFill/>
          <a:ln>
            <a:noFill/>
          </a:ln>
        </p:spPr>
      </p:pic>
      <p:sp>
        <p:nvSpPr>
          <p:cNvPr id="200" name="Google Shape;200;p25"/>
          <p:cNvSpPr/>
          <p:nvPr/>
        </p:nvSpPr>
        <p:spPr>
          <a:xfrm>
            <a:off x="7613567" y="2028600"/>
            <a:ext cx="1712000" cy="16104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933">
                <a:solidFill>
                  <a:schemeClr val="lt1"/>
                </a:solidFill>
                <a:latin typeface="Montserrat"/>
                <a:ea typeface="Montserrat"/>
                <a:cs typeface="Montserrat"/>
                <a:sym typeface="Montserrat"/>
              </a:rPr>
              <a:t>Case Manager, Case WOrker, </a:t>
            </a:r>
            <a:endParaRPr sz="933">
              <a:solidFill>
                <a:schemeClr val="lt1"/>
              </a:solidFill>
              <a:latin typeface="Montserrat"/>
              <a:ea typeface="Montserrat"/>
              <a:cs typeface="Montserrat"/>
              <a:sym typeface="Montserrat"/>
            </a:endParaRPr>
          </a:p>
          <a:p>
            <a:pPr algn="ctr"/>
            <a:r>
              <a:rPr lang="en" sz="933">
                <a:solidFill>
                  <a:schemeClr val="lt1"/>
                </a:solidFill>
                <a:latin typeface="Montserrat"/>
                <a:ea typeface="Montserrat"/>
                <a:cs typeface="Montserrat"/>
                <a:sym typeface="Montserrat"/>
              </a:rPr>
              <a:t>Social and Human Service Assistants, Child, Family, and School Social Workers</a:t>
            </a:r>
            <a:endParaRPr sz="933">
              <a:solidFill>
                <a:schemeClr val="lt1"/>
              </a:solidFill>
              <a:latin typeface="Montserrat"/>
              <a:ea typeface="Montserrat"/>
              <a:cs typeface="Montserrat"/>
              <a:sym typeface="Montserrat"/>
            </a:endParaRPr>
          </a:p>
        </p:txBody>
      </p:sp>
      <p:sp>
        <p:nvSpPr>
          <p:cNvPr id="201" name="Google Shape;201;p25"/>
          <p:cNvSpPr/>
          <p:nvPr/>
        </p:nvSpPr>
        <p:spPr>
          <a:xfrm>
            <a:off x="8758300" y="481033"/>
            <a:ext cx="1510400" cy="14460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endParaRPr sz="1333">
              <a:solidFill>
                <a:schemeClr val="lt1"/>
              </a:solidFill>
              <a:latin typeface="Montserrat"/>
              <a:ea typeface="Montserrat"/>
              <a:cs typeface="Montserrat"/>
              <a:sym typeface="Montserrat"/>
            </a:endParaRPr>
          </a:p>
          <a:p>
            <a:pPr algn="ctr"/>
            <a:r>
              <a:rPr lang="en" sz="933">
                <a:solidFill>
                  <a:schemeClr val="lt1"/>
                </a:solidFill>
                <a:latin typeface="Montserrat"/>
                <a:ea typeface="Montserrat"/>
                <a:cs typeface="Montserrat"/>
                <a:sym typeface="Montserrat"/>
              </a:rPr>
              <a:t>Healthcare Social Workers</a:t>
            </a:r>
            <a:endParaRPr sz="933">
              <a:solidFill>
                <a:schemeClr val="lt1"/>
              </a:solidFill>
              <a:latin typeface="Montserrat"/>
              <a:ea typeface="Montserrat"/>
              <a:cs typeface="Montserrat"/>
              <a:sym typeface="Montserrat"/>
            </a:endParaRPr>
          </a:p>
        </p:txBody>
      </p:sp>
      <p:sp>
        <p:nvSpPr>
          <p:cNvPr id="202" name="Google Shape;202;p25"/>
          <p:cNvSpPr txBox="1"/>
          <p:nvPr/>
        </p:nvSpPr>
        <p:spPr>
          <a:xfrm>
            <a:off x="11017367" y="651900"/>
            <a:ext cx="1012400" cy="1715200"/>
          </a:xfrm>
          <a:prstGeom prst="rect">
            <a:avLst/>
          </a:prstGeom>
          <a:noFill/>
          <a:ln>
            <a:noFill/>
          </a:ln>
        </p:spPr>
        <p:txBody>
          <a:bodyPr spcFirstLastPara="1" wrap="square" lIns="121900" tIns="121900" rIns="121900" bIns="121900" anchor="t" anchorCtr="0">
            <a:noAutofit/>
          </a:bodyPr>
          <a:lstStyle/>
          <a:p>
            <a:endParaRPr sz="1067" b="1">
              <a:solidFill>
                <a:schemeClr val="dk1"/>
              </a:solidFill>
              <a:latin typeface="Montserrat"/>
              <a:ea typeface="Montserrat"/>
              <a:cs typeface="Montserrat"/>
              <a:sym typeface="Montserrat"/>
            </a:endParaRPr>
          </a:p>
          <a:p>
            <a:endParaRPr sz="1067" b="1">
              <a:solidFill>
                <a:schemeClr val="dk1"/>
              </a:solidFill>
              <a:latin typeface="Montserrat"/>
              <a:ea typeface="Montserrat"/>
              <a:cs typeface="Montserrat"/>
              <a:sym typeface="Montserrat"/>
            </a:endParaRPr>
          </a:p>
          <a:p>
            <a:r>
              <a:rPr lang="en" sz="1067" b="1">
                <a:solidFill>
                  <a:schemeClr val="dk1"/>
                </a:solidFill>
                <a:latin typeface="Montserrat"/>
                <a:ea typeface="Montserrat"/>
                <a:cs typeface="Montserrat"/>
                <a:sym typeface="Montserrat"/>
              </a:rPr>
              <a:t>Masters</a:t>
            </a:r>
            <a:endParaRPr sz="1067" b="1">
              <a:solidFill>
                <a:schemeClr val="dk1"/>
              </a:solidFill>
              <a:latin typeface="Montserrat"/>
              <a:ea typeface="Montserrat"/>
              <a:cs typeface="Montserrat"/>
              <a:sym typeface="Montserrat"/>
            </a:endParaRPr>
          </a:p>
          <a:p>
            <a:endParaRPr sz="1067" b="1">
              <a:solidFill>
                <a:schemeClr val="dk1"/>
              </a:solidFill>
              <a:latin typeface="Montserrat"/>
              <a:ea typeface="Montserrat"/>
              <a:cs typeface="Montserrat"/>
              <a:sym typeface="Montserrat"/>
            </a:endParaRPr>
          </a:p>
          <a:p>
            <a:endParaRPr sz="1067" b="1">
              <a:solidFill>
                <a:schemeClr val="dk1"/>
              </a:solidFill>
              <a:latin typeface="Montserrat"/>
              <a:ea typeface="Montserrat"/>
              <a:cs typeface="Montserrat"/>
              <a:sym typeface="Montserrat"/>
            </a:endParaRPr>
          </a:p>
          <a:p>
            <a:endParaRPr sz="1067" b="1">
              <a:solidFill>
                <a:schemeClr val="dk1"/>
              </a:solidFill>
              <a:latin typeface="Montserrat"/>
              <a:ea typeface="Montserrat"/>
              <a:cs typeface="Montserrat"/>
              <a:sym typeface="Montserrat"/>
            </a:endParaRPr>
          </a:p>
          <a:p>
            <a:endParaRPr sz="1067" b="1">
              <a:solidFill>
                <a:schemeClr val="dk1"/>
              </a:solidFill>
              <a:latin typeface="Montserrat"/>
              <a:ea typeface="Montserrat"/>
              <a:cs typeface="Montserrat"/>
              <a:sym typeface="Montserrat"/>
            </a:endParaRPr>
          </a:p>
          <a:p>
            <a:endParaRPr sz="1067" b="1">
              <a:solidFill>
                <a:schemeClr val="dk1"/>
              </a:solidFill>
              <a:latin typeface="Montserrat"/>
              <a:ea typeface="Montserrat"/>
              <a:cs typeface="Montserrat"/>
              <a:sym typeface="Montserrat"/>
            </a:endParaRPr>
          </a:p>
          <a:p>
            <a:r>
              <a:rPr lang="en" sz="1067" b="1">
                <a:solidFill>
                  <a:schemeClr val="dk1"/>
                </a:solidFill>
                <a:latin typeface="Montserrat"/>
                <a:ea typeface="Montserrat"/>
                <a:cs typeface="Montserrat"/>
                <a:sym typeface="Montserrat"/>
              </a:rPr>
              <a:t>Bachelors</a:t>
            </a:r>
            <a:endParaRPr sz="1067" b="1">
              <a:solidFill>
                <a:schemeClr val="dk1"/>
              </a:solidFill>
              <a:latin typeface="Montserrat"/>
              <a:ea typeface="Montserrat"/>
              <a:cs typeface="Montserrat"/>
              <a:sym typeface="Montserrat"/>
            </a:endParaRPr>
          </a:p>
        </p:txBody>
      </p:sp>
      <p:sp>
        <p:nvSpPr>
          <p:cNvPr id="203" name="Google Shape;203;p25"/>
          <p:cNvSpPr/>
          <p:nvPr/>
        </p:nvSpPr>
        <p:spPr>
          <a:xfrm>
            <a:off x="6626767" y="206433"/>
            <a:ext cx="1818800" cy="17864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endParaRPr sz="1333">
              <a:solidFill>
                <a:schemeClr val="lt1"/>
              </a:solidFill>
              <a:latin typeface="Montserrat"/>
              <a:ea typeface="Montserrat"/>
              <a:cs typeface="Montserrat"/>
              <a:sym typeface="Montserrat"/>
            </a:endParaRPr>
          </a:p>
          <a:p>
            <a:pPr algn="ctr"/>
            <a:r>
              <a:rPr lang="en" sz="933">
                <a:solidFill>
                  <a:schemeClr val="lt1"/>
                </a:solidFill>
                <a:latin typeface="Montserrat"/>
                <a:ea typeface="Montserrat"/>
                <a:cs typeface="Montserrat"/>
                <a:sym typeface="Montserrat"/>
              </a:rPr>
              <a:t>Substance Abuse and Behavioral Disorder Counselors, Mental Health and Substance Abuse Social Workers, </a:t>
            </a:r>
            <a:endParaRPr sz="933">
              <a:solidFill>
                <a:schemeClr val="lt1"/>
              </a:solidFill>
              <a:latin typeface="Montserrat"/>
              <a:ea typeface="Montserrat"/>
              <a:cs typeface="Montserrat"/>
              <a:sym typeface="Montserrat"/>
            </a:endParaRPr>
          </a:p>
          <a:p>
            <a:pPr algn="ctr"/>
            <a:r>
              <a:rPr lang="en" sz="933">
                <a:solidFill>
                  <a:schemeClr val="lt1"/>
                </a:solidFill>
                <a:latin typeface="Montserrat"/>
                <a:ea typeface="Montserrat"/>
                <a:cs typeface="Montserrat"/>
                <a:sym typeface="Montserrat"/>
              </a:rPr>
              <a:t>Mental Health Counselors</a:t>
            </a:r>
            <a:endParaRPr sz="933">
              <a:solidFill>
                <a:schemeClr val="lt1"/>
              </a:solidFill>
              <a:latin typeface="Montserrat"/>
              <a:ea typeface="Montserrat"/>
              <a:cs typeface="Montserrat"/>
              <a:sym typeface="Montserrat"/>
            </a:endParaRPr>
          </a:p>
        </p:txBody>
      </p:sp>
      <p:sp>
        <p:nvSpPr>
          <p:cNvPr id="204" name="Google Shape;204;p25"/>
          <p:cNvSpPr txBox="1"/>
          <p:nvPr/>
        </p:nvSpPr>
        <p:spPr>
          <a:xfrm>
            <a:off x="8070333" y="5937667"/>
            <a:ext cx="3199600" cy="539600"/>
          </a:xfrm>
          <a:prstGeom prst="rect">
            <a:avLst/>
          </a:prstGeom>
          <a:noFill/>
          <a:ln>
            <a:noFill/>
          </a:ln>
        </p:spPr>
        <p:txBody>
          <a:bodyPr spcFirstLastPara="1" wrap="square" lIns="121900" tIns="121900" rIns="121900" bIns="121900" anchor="t" anchorCtr="0">
            <a:noAutofit/>
          </a:bodyPr>
          <a:lstStyle/>
          <a:p>
            <a:r>
              <a:rPr lang="en" sz="1600" b="1">
                <a:solidFill>
                  <a:schemeClr val="dk2"/>
                </a:solidFill>
                <a:latin typeface="Montserrat"/>
                <a:ea typeface="Montserrat"/>
                <a:cs typeface="Montserrat"/>
                <a:sym typeface="Montserrat"/>
              </a:rPr>
              <a:t>Human Services</a:t>
            </a:r>
            <a:endParaRPr sz="1600" b="1">
              <a:solidFill>
                <a:schemeClr val="dk2"/>
              </a:solidFill>
              <a:latin typeface="Montserrat"/>
              <a:ea typeface="Montserrat"/>
              <a:cs typeface="Montserrat"/>
              <a:sym typeface="Montserrat"/>
            </a:endParaRPr>
          </a:p>
        </p:txBody>
      </p:sp>
      <p:sp>
        <p:nvSpPr>
          <p:cNvPr id="205" name="Google Shape;205;p25"/>
          <p:cNvSpPr txBox="1"/>
          <p:nvPr/>
        </p:nvSpPr>
        <p:spPr>
          <a:xfrm>
            <a:off x="102767" y="5937667"/>
            <a:ext cx="3020800" cy="539600"/>
          </a:xfrm>
          <a:prstGeom prst="rect">
            <a:avLst/>
          </a:prstGeom>
          <a:noFill/>
          <a:ln>
            <a:noFill/>
          </a:ln>
        </p:spPr>
        <p:txBody>
          <a:bodyPr spcFirstLastPara="1" wrap="square" lIns="121900" tIns="121900" rIns="121900" bIns="121900" anchor="t" anchorCtr="0">
            <a:noAutofit/>
          </a:bodyPr>
          <a:lstStyle/>
          <a:p>
            <a:r>
              <a:rPr lang="en" sz="1600" b="1">
                <a:solidFill>
                  <a:schemeClr val="dk2"/>
                </a:solidFill>
                <a:latin typeface="Montserrat"/>
                <a:ea typeface="Montserrat"/>
                <a:cs typeface="Montserrat"/>
                <a:sym typeface="Montserrat"/>
              </a:rPr>
              <a:t>Diagnostic</a:t>
            </a:r>
            <a:endParaRPr sz="1600" b="1">
              <a:solidFill>
                <a:schemeClr val="dk2"/>
              </a:solidFill>
              <a:latin typeface="Montserrat"/>
              <a:ea typeface="Montserrat"/>
              <a:cs typeface="Montserrat"/>
              <a:sym typeface="Montserrat"/>
            </a:endParaRPr>
          </a:p>
        </p:txBody>
      </p:sp>
      <p:sp>
        <p:nvSpPr>
          <p:cNvPr id="206" name="Google Shape;206;p25"/>
          <p:cNvSpPr txBox="1"/>
          <p:nvPr/>
        </p:nvSpPr>
        <p:spPr>
          <a:xfrm>
            <a:off x="5321800" y="5969001"/>
            <a:ext cx="4000000" cy="492402"/>
          </a:xfrm>
          <a:prstGeom prst="rect">
            <a:avLst/>
          </a:prstGeom>
          <a:noFill/>
          <a:ln>
            <a:noFill/>
          </a:ln>
        </p:spPr>
        <p:txBody>
          <a:bodyPr spcFirstLastPara="1" wrap="square" lIns="121900" tIns="121900" rIns="121900" bIns="121900" anchor="t" anchorCtr="0">
            <a:spAutoFit/>
          </a:bodyPr>
          <a:lstStyle/>
          <a:p>
            <a:r>
              <a:rPr lang="en" sz="1600" b="1">
                <a:solidFill>
                  <a:schemeClr val="dk2"/>
                </a:solidFill>
                <a:latin typeface="Montserrat"/>
                <a:ea typeface="Montserrat"/>
                <a:cs typeface="Montserrat"/>
                <a:sym typeface="Montserrat"/>
              </a:rPr>
              <a:t>Therapeutic</a:t>
            </a:r>
            <a:endParaRPr sz="1600" b="1">
              <a:latin typeface="Montserrat"/>
              <a:ea typeface="Montserrat"/>
              <a:cs typeface="Montserrat"/>
              <a:sym typeface="Montserrat"/>
            </a:endParaRPr>
          </a:p>
        </p:txBody>
      </p:sp>
      <p:sp>
        <p:nvSpPr>
          <p:cNvPr id="207" name="Google Shape;207;p25"/>
          <p:cNvSpPr/>
          <p:nvPr/>
        </p:nvSpPr>
        <p:spPr>
          <a:xfrm>
            <a:off x="7574884" y="4335200"/>
            <a:ext cx="1302000" cy="13324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solidFill>
                  <a:schemeClr val="lt1"/>
                </a:solidFill>
                <a:latin typeface="Montserrat"/>
                <a:ea typeface="Montserrat"/>
                <a:cs typeface="Montserrat"/>
                <a:sym typeface="Montserrat"/>
              </a:rPr>
              <a:t>CHW</a:t>
            </a:r>
            <a:endParaRPr sz="1333">
              <a:solidFill>
                <a:schemeClr val="lt1"/>
              </a:solidFill>
              <a:latin typeface="Montserrat"/>
              <a:ea typeface="Montserrat"/>
              <a:cs typeface="Montserrat"/>
              <a:sym typeface="Montserrat"/>
            </a:endParaRPr>
          </a:p>
        </p:txBody>
      </p:sp>
      <p:sp>
        <p:nvSpPr>
          <p:cNvPr id="208" name="Google Shape;208;p25"/>
          <p:cNvSpPr txBox="1"/>
          <p:nvPr/>
        </p:nvSpPr>
        <p:spPr>
          <a:xfrm>
            <a:off x="1982800" y="5934168"/>
            <a:ext cx="3338800" cy="984845"/>
          </a:xfrm>
          <a:prstGeom prst="rect">
            <a:avLst/>
          </a:prstGeom>
          <a:noFill/>
          <a:ln>
            <a:noFill/>
          </a:ln>
        </p:spPr>
        <p:txBody>
          <a:bodyPr spcFirstLastPara="1" wrap="square" lIns="121900" tIns="121900" rIns="121900" bIns="121900" anchor="t" anchorCtr="0">
            <a:spAutoFit/>
          </a:bodyPr>
          <a:lstStyle/>
          <a:p>
            <a:r>
              <a:rPr lang="en" sz="1600" b="1">
                <a:solidFill>
                  <a:schemeClr val="dk2"/>
                </a:solidFill>
                <a:latin typeface="Montserrat"/>
                <a:ea typeface="Montserrat"/>
                <a:cs typeface="Montserrat"/>
                <a:sym typeface="Montserrat"/>
              </a:rPr>
              <a:t>General Management/Business Management</a:t>
            </a:r>
            <a:endParaRPr sz="1600" b="1">
              <a:solidFill>
                <a:schemeClr val="dk2"/>
              </a:solidFill>
              <a:latin typeface="Montserrat"/>
              <a:ea typeface="Montserrat"/>
              <a:cs typeface="Montserrat"/>
              <a:sym typeface="Montserrat"/>
            </a:endParaRPr>
          </a:p>
        </p:txBody>
      </p:sp>
      <p:sp>
        <p:nvSpPr>
          <p:cNvPr id="209" name="Google Shape;209;p25"/>
          <p:cNvSpPr/>
          <p:nvPr/>
        </p:nvSpPr>
        <p:spPr>
          <a:xfrm>
            <a:off x="4917317" y="1787500"/>
            <a:ext cx="952000" cy="878000"/>
          </a:xfrm>
          <a:prstGeom prst="ellipse">
            <a:avLst/>
          </a:prstGeom>
          <a:solidFill>
            <a:srgbClr val="A64D79"/>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r>
              <a:rPr lang="en" sz="1600">
                <a:solidFill>
                  <a:schemeClr val="lt1"/>
                </a:solidFill>
                <a:latin typeface="Montserrat"/>
                <a:ea typeface="Montserrat"/>
                <a:cs typeface="Montserrat"/>
                <a:sym typeface="Montserrat"/>
              </a:rPr>
              <a:t>LPN</a:t>
            </a:r>
            <a:endParaRPr sz="1600">
              <a:solidFill>
                <a:schemeClr val="lt1"/>
              </a:solidFill>
              <a:latin typeface="Montserrat"/>
              <a:ea typeface="Montserrat"/>
              <a:cs typeface="Montserrat"/>
              <a:sym typeface="Montserrat"/>
            </a:endParaRPr>
          </a:p>
        </p:txBody>
      </p:sp>
      <p:sp>
        <p:nvSpPr>
          <p:cNvPr id="210" name="Google Shape;210;p25"/>
          <p:cNvSpPr/>
          <p:nvPr/>
        </p:nvSpPr>
        <p:spPr>
          <a:xfrm>
            <a:off x="2891733" y="4207167"/>
            <a:ext cx="1353200" cy="1332400"/>
          </a:xfrm>
          <a:prstGeom prst="ellipse">
            <a:avLst/>
          </a:prstGeom>
          <a:solidFill>
            <a:srgbClr val="2F8DCB"/>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467">
                <a:solidFill>
                  <a:schemeClr val="lt1"/>
                </a:solidFill>
                <a:latin typeface="Montserrat"/>
                <a:ea typeface="Montserrat"/>
                <a:cs typeface="Montserrat"/>
                <a:sym typeface="Montserrat"/>
              </a:rPr>
              <a:t>Billing and Posting Clerks</a:t>
            </a:r>
            <a:endParaRPr sz="1467">
              <a:solidFill>
                <a:schemeClr val="lt1"/>
              </a:solidFill>
              <a:latin typeface="Montserrat"/>
              <a:ea typeface="Montserrat"/>
              <a:cs typeface="Montserrat"/>
              <a:sym typeface="Montserrat"/>
            </a:endParaRPr>
          </a:p>
        </p:txBody>
      </p:sp>
      <p:sp>
        <p:nvSpPr>
          <p:cNvPr id="211" name="Google Shape;211;p25"/>
          <p:cNvSpPr/>
          <p:nvPr/>
        </p:nvSpPr>
        <p:spPr>
          <a:xfrm>
            <a:off x="2069783" y="2734933"/>
            <a:ext cx="1425200" cy="1337200"/>
          </a:xfrm>
          <a:prstGeom prst="ellipse">
            <a:avLst/>
          </a:prstGeom>
          <a:solidFill>
            <a:srgbClr val="2F8DCB"/>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2400">
                <a:solidFill>
                  <a:schemeClr val="lt1"/>
                </a:solidFill>
                <a:latin typeface="Montserrat"/>
                <a:ea typeface="Montserrat"/>
                <a:cs typeface="Montserrat"/>
                <a:sym typeface="Montserrat"/>
              </a:rPr>
              <a:t>First Line Sup</a:t>
            </a:r>
            <a:endParaRPr sz="2400">
              <a:solidFill>
                <a:schemeClr val="lt1"/>
              </a:solidFill>
              <a:latin typeface="Montserrat"/>
              <a:ea typeface="Montserrat"/>
              <a:cs typeface="Montserrat"/>
              <a:sym typeface="Montserrat"/>
            </a:endParaRPr>
          </a:p>
        </p:txBody>
      </p:sp>
      <p:sp>
        <p:nvSpPr>
          <p:cNvPr id="212" name="Google Shape;212;p25"/>
          <p:cNvSpPr/>
          <p:nvPr/>
        </p:nvSpPr>
        <p:spPr>
          <a:xfrm>
            <a:off x="2069767" y="1460400"/>
            <a:ext cx="1105600" cy="1060800"/>
          </a:xfrm>
          <a:prstGeom prst="ellipse">
            <a:avLst/>
          </a:prstGeom>
          <a:solidFill>
            <a:srgbClr val="2F8DCB"/>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067">
                <a:solidFill>
                  <a:schemeClr val="lt1"/>
                </a:solidFill>
                <a:latin typeface="Montserrat"/>
                <a:ea typeface="Montserrat"/>
                <a:cs typeface="Montserrat"/>
                <a:sym typeface="Montserrat"/>
              </a:rPr>
              <a:t>Medical </a:t>
            </a:r>
            <a:r>
              <a:rPr lang="en" sz="933">
                <a:solidFill>
                  <a:schemeClr val="lt1"/>
                </a:solidFill>
                <a:latin typeface="Montserrat"/>
                <a:ea typeface="Montserrat"/>
                <a:cs typeface="Montserrat"/>
                <a:sym typeface="Montserrat"/>
              </a:rPr>
              <a:t>and Health Services Manager</a:t>
            </a:r>
            <a:endParaRPr sz="933">
              <a:solidFill>
                <a:schemeClr val="lt1"/>
              </a:solidFill>
              <a:latin typeface="Montserrat"/>
              <a:ea typeface="Montserrat"/>
              <a:cs typeface="Montserrat"/>
              <a:sym typeface="Montserrat"/>
            </a:endParaRPr>
          </a:p>
          <a:p>
            <a:pPr algn="ctr"/>
            <a:endParaRPr sz="1333">
              <a:solidFill>
                <a:schemeClr val="lt1"/>
              </a:solidFill>
              <a:latin typeface="Montserrat"/>
              <a:ea typeface="Montserrat"/>
              <a:cs typeface="Montserrat"/>
              <a:sym typeface="Montserrat"/>
            </a:endParaRPr>
          </a:p>
        </p:txBody>
      </p:sp>
      <p:sp>
        <p:nvSpPr>
          <p:cNvPr id="213" name="Google Shape;213;p25"/>
          <p:cNvSpPr/>
          <p:nvPr/>
        </p:nvSpPr>
        <p:spPr>
          <a:xfrm>
            <a:off x="2891733" y="169500"/>
            <a:ext cx="1155600" cy="1201200"/>
          </a:xfrm>
          <a:prstGeom prst="ellipse">
            <a:avLst/>
          </a:prstGeom>
          <a:solidFill>
            <a:srgbClr val="2F8DCB"/>
          </a:solidFill>
          <a:ln w="19050" cap="flat" cmpd="sng">
            <a:solidFill>
              <a:srgbClr val="F1C232"/>
            </a:solidFill>
            <a:prstDash val="solid"/>
            <a:round/>
            <a:headEnd type="none" w="sm" len="sm"/>
            <a:tailEnd type="none" w="sm" len="sm"/>
          </a:ln>
        </p:spPr>
        <p:txBody>
          <a:bodyPr spcFirstLastPara="1" wrap="square" lIns="121900" tIns="121900" rIns="121900" bIns="121900" anchor="ctr" anchorCtr="0">
            <a:noAutofit/>
          </a:bodyPr>
          <a:lstStyle/>
          <a:p>
            <a:pPr algn="ctr"/>
            <a:r>
              <a:rPr lang="en" sz="1333">
                <a:solidFill>
                  <a:schemeClr val="lt1"/>
                </a:solidFill>
                <a:latin typeface="Montserrat"/>
                <a:ea typeface="Montserrat"/>
                <a:cs typeface="Montserrat"/>
                <a:sym typeface="Montserrat"/>
              </a:rPr>
              <a:t>Chief Executives</a:t>
            </a:r>
            <a:endParaRPr sz="1333">
              <a:solidFill>
                <a:schemeClr val="lt1"/>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6"/>
          <p:cNvSpPr/>
          <p:nvPr/>
        </p:nvSpPr>
        <p:spPr>
          <a:xfrm>
            <a:off x="0" y="6309167"/>
            <a:ext cx="2353600" cy="548800"/>
          </a:xfrm>
          <a:prstGeom prst="rect">
            <a:avLst/>
          </a:prstGeom>
          <a:solidFill>
            <a:srgbClr val="338DCC"/>
          </a:solidFill>
          <a:ln>
            <a:noFill/>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219" name="Google Shape;219;p26"/>
          <p:cNvSpPr/>
          <p:nvPr/>
        </p:nvSpPr>
        <p:spPr>
          <a:xfrm>
            <a:off x="3626057" y="6309163"/>
            <a:ext cx="433200" cy="548800"/>
          </a:xfrm>
          <a:prstGeom prst="rect">
            <a:avLst/>
          </a:prstGeom>
          <a:solidFill>
            <a:srgbClr val="FFCB05"/>
          </a:solidFill>
          <a:ln>
            <a:noFill/>
          </a:ln>
        </p:spPr>
        <p:txBody>
          <a:bodyPr spcFirstLastPara="1" wrap="square" lIns="121900" tIns="60933" rIns="121900" bIns="60933" anchor="t" anchorCtr="0">
            <a:noAutofit/>
          </a:bodyPr>
          <a:lstStyle/>
          <a:p>
            <a:pPr>
              <a:buClr>
                <a:schemeClr val="dk1"/>
              </a:buClr>
              <a:buSzPts val="1800"/>
            </a:pPr>
            <a:endParaRPr sz="2400">
              <a:solidFill>
                <a:srgbClr val="000000"/>
              </a:solidFill>
              <a:latin typeface="Calibri"/>
              <a:ea typeface="Calibri"/>
              <a:cs typeface="Calibri"/>
              <a:sym typeface="Calibri"/>
            </a:endParaRPr>
          </a:p>
        </p:txBody>
      </p:sp>
      <p:sp>
        <p:nvSpPr>
          <p:cNvPr id="220" name="Google Shape;220;p26"/>
          <p:cNvSpPr/>
          <p:nvPr/>
        </p:nvSpPr>
        <p:spPr>
          <a:xfrm>
            <a:off x="2474589" y="6309164"/>
            <a:ext cx="433200" cy="548800"/>
          </a:xfrm>
          <a:prstGeom prst="rect">
            <a:avLst/>
          </a:prstGeom>
          <a:solidFill>
            <a:srgbClr val="702439"/>
          </a:solidFill>
          <a:ln w="9525" cap="flat" cmpd="sng">
            <a:solidFill>
              <a:srgbClr val="702439"/>
            </a:solidFill>
            <a:prstDash val="solid"/>
            <a:miter lim="800000"/>
            <a:headEnd type="none" w="sm" len="sm"/>
            <a:tailEnd type="none" w="sm" len="sm"/>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221" name="Google Shape;221;p26"/>
          <p:cNvSpPr/>
          <p:nvPr/>
        </p:nvSpPr>
        <p:spPr>
          <a:xfrm>
            <a:off x="3043164" y="6309165"/>
            <a:ext cx="433200" cy="548800"/>
          </a:xfrm>
          <a:prstGeom prst="rect">
            <a:avLst/>
          </a:prstGeom>
          <a:solidFill>
            <a:srgbClr val="567C50"/>
          </a:solidFill>
          <a:ln>
            <a:noFill/>
          </a:ln>
        </p:spPr>
        <p:txBody>
          <a:bodyPr spcFirstLastPara="1" wrap="square" lIns="121900" tIns="60933" rIns="121900" bIns="60933" anchor="t" anchorCtr="0">
            <a:noAutofit/>
          </a:bodyPr>
          <a:lstStyle/>
          <a:p>
            <a:pPr>
              <a:buClr>
                <a:schemeClr val="dk1"/>
              </a:buClr>
              <a:buSzPts val="1800"/>
            </a:pPr>
            <a:endParaRPr sz="2400">
              <a:solidFill>
                <a:srgbClr val="2C2B2B"/>
              </a:solidFill>
              <a:latin typeface="Calibri"/>
              <a:ea typeface="Calibri"/>
              <a:cs typeface="Calibri"/>
              <a:sym typeface="Calibri"/>
            </a:endParaRPr>
          </a:p>
        </p:txBody>
      </p:sp>
      <p:pic>
        <p:nvPicPr>
          <p:cNvPr id="222" name="Google Shape;222;p26"/>
          <p:cNvPicPr preferRelativeResize="0"/>
          <p:nvPr/>
        </p:nvPicPr>
        <p:blipFill rotWithShape="1">
          <a:blip r:embed="rId3">
            <a:alphaModFix/>
          </a:blip>
          <a:srcRect/>
          <a:stretch/>
        </p:blipFill>
        <p:spPr>
          <a:xfrm>
            <a:off x="340049" y="6275294"/>
            <a:ext cx="1847553" cy="548833"/>
          </a:xfrm>
          <a:prstGeom prst="rect">
            <a:avLst/>
          </a:prstGeom>
          <a:noFill/>
          <a:ln>
            <a:noFill/>
          </a:ln>
          <a:effectLst>
            <a:outerShdw blurRad="38100" dist="25400" dir="2700000" algn="ctr" rotWithShape="0">
              <a:srgbClr val="000000">
                <a:alpha val="63530"/>
              </a:srgbClr>
            </a:outerShdw>
          </a:effectLst>
        </p:spPr>
      </p:pic>
      <p:sp>
        <p:nvSpPr>
          <p:cNvPr id="223" name="Google Shape;223;p26"/>
          <p:cNvSpPr/>
          <p:nvPr/>
        </p:nvSpPr>
        <p:spPr>
          <a:xfrm>
            <a:off x="7517433" y="820600"/>
            <a:ext cx="1847600" cy="32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24" name="Google Shape;224;p26"/>
          <p:cNvSpPr txBox="1"/>
          <p:nvPr/>
        </p:nvSpPr>
        <p:spPr>
          <a:xfrm>
            <a:off x="9001233" y="1715333"/>
            <a:ext cx="2235200" cy="2197200"/>
          </a:xfrm>
          <a:prstGeom prst="rect">
            <a:avLst/>
          </a:prstGeom>
          <a:noFill/>
          <a:ln>
            <a:noFill/>
          </a:ln>
        </p:spPr>
        <p:txBody>
          <a:bodyPr spcFirstLastPara="1" wrap="square" lIns="121900" tIns="121900" rIns="121900" bIns="121900" anchor="t" anchorCtr="0">
            <a:noAutofit/>
          </a:bodyPr>
          <a:lstStyle/>
          <a:p>
            <a:pPr algn="ctr">
              <a:buClr>
                <a:srgbClr val="000000"/>
              </a:buClr>
              <a:buSzPts val="1400"/>
            </a:pPr>
            <a:r>
              <a:rPr lang="en" sz="1867">
                <a:solidFill>
                  <a:schemeClr val="lt1"/>
                </a:solidFill>
                <a:latin typeface="Montserrat"/>
                <a:ea typeface="Montserrat"/>
                <a:cs typeface="Montserrat"/>
                <a:sym typeface="Montserrat"/>
              </a:rPr>
              <a:t>Executive Director/CEO</a:t>
            </a:r>
            <a:endParaRPr sz="1867">
              <a:solidFill>
                <a:schemeClr val="lt1"/>
              </a:solidFill>
              <a:latin typeface="Montserrat"/>
              <a:ea typeface="Montserrat"/>
              <a:cs typeface="Montserrat"/>
              <a:sym typeface="Montserrat"/>
            </a:endParaRPr>
          </a:p>
          <a:p>
            <a:pPr algn="ctr">
              <a:buClr>
                <a:srgbClr val="000000"/>
              </a:buClr>
              <a:buSzPts val="1400"/>
            </a:pPr>
            <a:r>
              <a:rPr lang="en" sz="1867">
                <a:solidFill>
                  <a:schemeClr val="lt1"/>
                </a:solidFill>
                <a:latin typeface="Montserrat"/>
                <a:ea typeface="Montserrat"/>
                <a:cs typeface="Montserrat"/>
                <a:sym typeface="Montserrat"/>
              </a:rPr>
              <a:t>Psychiatrist/</a:t>
            </a:r>
            <a:endParaRPr sz="1867">
              <a:solidFill>
                <a:schemeClr val="lt1"/>
              </a:solidFill>
              <a:latin typeface="Montserrat"/>
              <a:ea typeface="Montserrat"/>
              <a:cs typeface="Montserrat"/>
              <a:sym typeface="Montserrat"/>
            </a:endParaRPr>
          </a:p>
          <a:p>
            <a:pPr algn="ctr">
              <a:buClr>
                <a:srgbClr val="000000"/>
              </a:buClr>
              <a:buSzPts val="1400"/>
            </a:pPr>
            <a:r>
              <a:rPr lang="en" sz="1867">
                <a:solidFill>
                  <a:schemeClr val="lt1"/>
                </a:solidFill>
                <a:latin typeface="Montserrat"/>
                <a:ea typeface="Montserrat"/>
                <a:cs typeface="Montserrat"/>
                <a:sym typeface="Montserrat"/>
              </a:rPr>
              <a:t>Psychologist</a:t>
            </a:r>
            <a:endParaRPr sz="1867">
              <a:solidFill>
                <a:schemeClr val="lt1"/>
              </a:solidFill>
              <a:latin typeface="Montserrat"/>
              <a:ea typeface="Montserrat"/>
              <a:cs typeface="Montserrat"/>
              <a:sym typeface="Montserrat"/>
            </a:endParaRPr>
          </a:p>
          <a:p>
            <a:pPr algn="ctr">
              <a:buClr>
                <a:srgbClr val="000000"/>
              </a:buClr>
              <a:buSzPts val="1400"/>
            </a:pPr>
            <a:r>
              <a:rPr lang="en" sz="1867">
                <a:solidFill>
                  <a:schemeClr val="lt1"/>
                </a:solidFill>
                <a:latin typeface="Montserrat"/>
                <a:ea typeface="Montserrat"/>
                <a:cs typeface="Montserrat"/>
                <a:sym typeface="Montserrat"/>
              </a:rPr>
              <a:t>Licensed Clinical Social Worker</a:t>
            </a:r>
            <a:endParaRPr sz="1867">
              <a:solidFill>
                <a:schemeClr val="lt1"/>
              </a:solidFill>
              <a:latin typeface="Montserrat"/>
              <a:ea typeface="Montserrat"/>
              <a:cs typeface="Montserrat"/>
              <a:sym typeface="Montserrat"/>
            </a:endParaRPr>
          </a:p>
        </p:txBody>
      </p:sp>
      <p:sp>
        <p:nvSpPr>
          <p:cNvPr id="225" name="Google Shape;225;p26"/>
          <p:cNvSpPr txBox="1"/>
          <p:nvPr/>
        </p:nvSpPr>
        <p:spPr>
          <a:xfrm>
            <a:off x="5673933" y="1918433"/>
            <a:ext cx="3174800" cy="2280000"/>
          </a:xfrm>
          <a:prstGeom prst="rect">
            <a:avLst/>
          </a:prstGeom>
          <a:noFill/>
          <a:ln>
            <a:noFill/>
          </a:ln>
        </p:spPr>
        <p:txBody>
          <a:bodyPr spcFirstLastPara="1" wrap="square" lIns="121900" tIns="121900" rIns="121900" bIns="121900" anchor="t" anchorCtr="0">
            <a:noAutofit/>
          </a:bodyPr>
          <a:lstStyle/>
          <a:p>
            <a:pPr algn="ctr">
              <a:buClr>
                <a:srgbClr val="000000"/>
              </a:buClr>
              <a:buSzPts val="1400"/>
            </a:pPr>
            <a:r>
              <a:rPr lang="en" sz="1867">
                <a:solidFill>
                  <a:schemeClr val="lt1"/>
                </a:solidFill>
                <a:latin typeface="Montserrat"/>
                <a:ea typeface="Montserrat"/>
                <a:cs typeface="Montserrat"/>
                <a:sym typeface="Montserrat"/>
              </a:rPr>
              <a:t>Mental Health Counselor</a:t>
            </a:r>
            <a:endParaRPr sz="1867">
              <a:solidFill>
                <a:schemeClr val="lt1"/>
              </a:solidFill>
              <a:latin typeface="Montserrat"/>
              <a:ea typeface="Montserrat"/>
              <a:cs typeface="Montserrat"/>
              <a:sym typeface="Montserrat"/>
            </a:endParaRPr>
          </a:p>
          <a:p>
            <a:pPr algn="ctr">
              <a:buClr>
                <a:srgbClr val="000000"/>
              </a:buClr>
              <a:buSzPts val="1400"/>
            </a:pPr>
            <a:r>
              <a:rPr lang="en" sz="1867">
                <a:solidFill>
                  <a:schemeClr val="lt1"/>
                </a:solidFill>
                <a:latin typeface="Montserrat"/>
                <a:ea typeface="Montserrat"/>
                <a:cs typeface="Montserrat"/>
                <a:sym typeface="Montserrat"/>
              </a:rPr>
              <a:t>Social Workers</a:t>
            </a:r>
            <a:endParaRPr sz="1867">
              <a:solidFill>
                <a:schemeClr val="lt1"/>
              </a:solidFill>
              <a:latin typeface="Montserrat"/>
              <a:ea typeface="Montserrat"/>
              <a:cs typeface="Montserrat"/>
              <a:sym typeface="Montserrat"/>
            </a:endParaRPr>
          </a:p>
          <a:p>
            <a:pPr algn="ctr">
              <a:buClr>
                <a:srgbClr val="000000"/>
              </a:buClr>
              <a:buSzPts val="1400"/>
            </a:pPr>
            <a:r>
              <a:rPr lang="en" sz="1867">
                <a:solidFill>
                  <a:schemeClr val="lt1"/>
                </a:solidFill>
                <a:latin typeface="Montserrat"/>
                <a:ea typeface="Montserrat"/>
                <a:cs typeface="Montserrat"/>
                <a:sym typeface="Montserrat"/>
              </a:rPr>
              <a:t>Disability Counselor</a:t>
            </a:r>
            <a:endParaRPr sz="1867">
              <a:solidFill>
                <a:schemeClr val="lt1"/>
              </a:solidFill>
              <a:latin typeface="Montserrat"/>
              <a:ea typeface="Montserrat"/>
              <a:cs typeface="Montserrat"/>
              <a:sym typeface="Montserrat"/>
            </a:endParaRPr>
          </a:p>
          <a:p>
            <a:pPr algn="ctr">
              <a:buClr>
                <a:srgbClr val="000000"/>
              </a:buClr>
              <a:buSzPts val="1400"/>
            </a:pPr>
            <a:r>
              <a:rPr lang="en" sz="1867">
                <a:solidFill>
                  <a:schemeClr val="lt1"/>
                </a:solidFill>
                <a:latin typeface="Montserrat"/>
                <a:ea typeface="Montserrat"/>
                <a:cs typeface="Montserrat"/>
                <a:sym typeface="Montserrat"/>
              </a:rPr>
              <a:t>Program Manager</a:t>
            </a:r>
            <a:endParaRPr sz="1867">
              <a:solidFill>
                <a:schemeClr val="lt1"/>
              </a:solidFill>
              <a:latin typeface="Montserrat"/>
              <a:ea typeface="Montserrat"/>
              <a:cs typeface="Montserrat"/>
              <a:sym typeface="Montserrat"/>
            </a:endParaRPr>
          </a:p>
          <a:p>
            <a:pPr algn="ctr">
              <a:buClr>
                <a:srgbClr val="000000"/>
              </a:buClr>
              <a:buSzPts val="1400"/>
            </a:pPr>
            <a:endParaRPr sz="1867">
              <a:solidFill>
                <a:schemeClr val="lt1"/>
              </a:solidFill>
              <a:latin typeface="Montserrat"/>
              <a:ea typeface="Montserrat"/>
              <a:cs typeface="Montserrat"/>
              <a:sym typeface="Montserrat"/>
            </a:endParaRPr>
          </a:p>
        </p:txBody>
      </p:sp>
      <p:sp>
        <p:nvSpPr>
          <p:cNvPr id="226" name="Google Shape;226;p26"/>
          <p:cNvSpPr txBox="1">
            <a:spLocks noGrp="1"/>
          </p:cNvSpPr>
          <p:nvPr>
            <p:ph type="title" idx="4294967295"/>
          </p:nvPr>
        </p:nvSpPr>
        <p:spPr>
          <a:xfrm>
            <a:off x="-53133" y="-57833"/>
            <a:ext cx="10564400" cy="696000"/>
          </a:xfrm>
          <a:prstGeom prst="rect">
            <a:avLst/>
          </a:prstGeom>
          <a:noFill/>
          <a:ln>
            <a:noFill/>
          </a:ln>
        </p:spPr>
        <p:txBody>
          <a:bodyPr spcFirstLastPara="1" vert="horz" wrap="square" lIns="121900" tIns="121900" rIns="121900" bIns="121900" rtlCol="0" anchor="ctr" anchorCtr="0">
            <a:noAutofit/>
          </a:bodyPr>
          <a:lstStyle/>
          <a:p>
            <a:pPr>
              <a:spcBef>
                <a:spcPts val="0"/>
              </a:spcBef>
              <a:buClr>
                <a:schemeClr val="dk1"/>
              </a:buClr>
              <a:buSzPts val="3000"/>
            </a:pPr>
            <a:r>
              <a:rPr lang="en" sz="3200">
                <a:latin typeface="Montserrat"/>
                <a:ea typeface="Montserrat"/>
                <a:cs typeface="Montserrat"/>
                <a:sym typeface="Montserrat"/>
              </a:rPr>
              <a:t>Employer Onboarding and </a:t>
            </a:r>
            <a:r>
              <a:rPr lang="en" sz="3200">
                <a:solidFill>
                  <a:srgbClr val="3B91CF"/>
                </a:solidFill>
                <a:latin typeface="Montserrat"/>
                <a:ea typeface="Montserrat"/>
                <a:cs typeface="Montserrat"/>
                <a:sym typeface="Montserrat"/>
              </a:rPr>
              <a:t>Media Kit</a:t>
            </a:r>
            <a:endParaRPr b="1"/>
          </a:p>
        </p:txBody>
      </p:sp>
      <p:pic>
        <p:nvPicPr>
          <p:cNvPr id="227" name="Google Shape;227;p26"/>
          <p:cNvPicPr preferRelativeResize="0"/>
          <p:nvPr/>
        </p:nvPicPr>
        <p:blipFill>
          <a:blip r:embed="rId4">
            <a:alphaModFix/>
          </a:blip>
          <a:stretch>
            <a:fillRect/>
          </a:stretch>
        </p:blipFill>
        <p:spPr>
          <a:xfrm>
            <a:off x="1121752" y="820600"/>
            <a:ext cx="4276033" cy="5020325"/>
          </a:xfrm>
          <a:prstGeom prst="rect">
            <a:avLst/>
          </a:prstGeom>
          <a:noFill/>
          <a:ln>
            <a:noFill/>
          </a:ln>
        </p:spPr>
      </p:pic>
      <p:pic>
        <p:nvPicPr>
          <p:cNvPr id="228" name="Google Shape;228;p26"/>
          <p:cNvPicPr preferRelativeResize="0"/>
          <p:nvPr/>
        </p:nvPicPr>
        <p:blipFill>
          <a:blip r:embed="rId5">
            <a:alphaModFix/>
          </a:blip>
          <a:stretch>
            <a:fillRect/>
          </a:stretch>
        </p:blipFill>
        <p:spPr>
          <a:xfrm>
            <a:off x="6216100" y="1140600"/>
            <a:ext cx="5020333" cy="5020333"/>
          </a:xfrm>
          <a:prstGeom prst="rect">
            <a:avLst/>
          </a:prstGeom>
          <a:noFill/>
          <a:ln>
            <a:noFill/>
          </a:ln>
        </p:spPr>
      </p:pic>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7"/>
          <p:cNvSpPr txBox="1">
            <a:spLocks noGrp="1"/>
          </p:cNvSpPr>
          <p:nvPr>
            <p:ph type="title" idx="4294967295"/>
          </p:nvPr>
        </p:nvSpPr>
        <p:spPr>
          <a:xfrm>
            <a:off x="-9" y="22500"/>
            <a:ext cx="8820400" cy="696000"/>
          </a:xfrm>
          <a:prstGeom prst="rect">
            <a:avLst/>
          </a:prstGeom>
          <a:noFill/>
          <a:ln>
            <a:noFill/>
          </a:ln>
        </p:spPr>
        <p:txBody>
          <a:bodyPr spcFirstLastPara="1" vert="horz" wrap="square" lIns="121900" tIns="121900" rIns="121900" bIns="121900" rtlCol="0" anchor="ctr" anchorCtr="0">
            <a:noAutofit/>
          </a:bodyPr>
          <a:lstStyle/>
          <a:p>
            <a:pPr>
              <a:spcBef>
                <a:spcPts val="0"/>
              </a:spcBef>
              <a:buClr>
                <a:schemeClr val="dk1"/>
              </a:buClr>
              <a:buSzPts val="3000"/>
            </a:pPr>
            <a:r>
              <a:rPr lang="en" sz="3200">
                <a:solidFill>
                  <a:srgbClr val="3B91CF"/>
                </a:solidFill>
                <a:latin typeface="Montserrat"/>
                <a:ea typeface="Montserrat"/>
                <a:cs typeface="Montserrat"/>
                <a:sym typeface="Montserrat"/>
              </a:rPr>
              <a:t>Development: </a:t>
            </a:r>
            <a:r>
              <a:rPr lang="en" sz="3200">
                <a:latin typeface="Montserrat"/>
                <a:ea typeface="Montserrat"/>
                <a:cs typeface="Montserrat"/>
                <a:sym typeface="Montserrat"/>
              </a:rPr>
              <a:t>Timeline</a:t>
            </a:r>
            <a:r>
              <a:rPr lang="en" sz="3200">
                <a:solidFill>
                  <a:srgbClr val="3B91CF"/>
                </a:solidFill>
                <a:latin typeface="Montserrat"/>
                <a:ea typeface="Montserrat"/>
                <a:cs typeface="Montserrat"/>
                <a:sym typeface="Montserrat"/>
              </a:rPr>
              <a:t> </a:t>
            </a:r>
            <a:endParaRPr b="1"/>
          </a:p>
        </p:txBody>
      </p:sp>
      <p:sp>
        <p:nvSpPr>
          <p:cNvPr id="234" name="Google Shape;234;p27"/>
          <p:cNvSpPr/>
          <p:nvPr/>
        </p:nvSpPr>
        <p:spPr>
          <a:xfrm>
            <a:off x="0" y="6309167"/>
            <a:ext cx="2353600" cy="548800"/>
          </a:xfrm>
          <a:prstGeom prst="rect">
            <a:avLst/>
          </a:prstGeom>
          <a:solidFill>
            <a:srgbClr val="338DCC"/>
          </a:solidFill>
          <a:ln>
            <a:noFill/>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235" name="Google Shape;235;p27"/>
          <p:cNvSpPr/>
          <p:nvPr/>
        </p:nvSpPr>
        <p:spPr>
          <a:xfrm>
            <a:off x="3626057" y="6309163"/>
            <a:ext cx="433200" cy="548800"/>
          </a:xfrm>
          <a:prstGeom prst="rect">
            <a:avLst/>
          </a:prstGeom>
          <a:solidFill>
            <a:srgbClr val="FFCB05"/>
          </a:solidFill>
          <a:ln>
            <a:noFill/>
          </a:ln>
        </p:spPr>
        <p:txBody>
          <a:bodyPr spcFirstLastPara="1" wrap="square" lIns="121900" tIns="60933" rIns="121900" bIns="60933" anchor="t" anchorCtr="0">
            <a:noAutofit/>
          </a:bodyPr>
          <a:lstStyle/>
          <a:p>
            <a:pPr>
              <a:buClr>
                <a:schemeClr val="dk1"/>
              </a:buClr>
              <a:buSzPts val="1800"/>
            </a:pPr>
            <a:endParaRPr sz="2400">
              <a:solidFill>
                <a:srgbClr val="000000"/>
              </a:solidFill>
              <a:latin typeface="Calibri"/>
              <a:ea typeface="Calibri"/>
              <a:cs typeface="Calibri"/>
              <a:sym typeface="Calibri"/>
            </a:endParaRPr>
          </a:p>
        </p:txBody>
      </p:sp>
      <p:sp>
        <p:nvSpPr>
          <p:cNvPr id="236" name="Google Shape;236;p27"/>
          <p:cNvSpPr/>
          <p:nvPr/>
        </p:nvSpPr>
        <p:spPr>
          <a:xfrm>
            <a:off x="2474589" y="6309164"/>
            <a:ext cx="433200" cy="548800"/>
          </a:xfrm>
          <a:prstGeom prst="rect">
            <a:avLst/>
          </a:prstGeom>
          <a:solidFill>
            <a:srgbClr val="702439"/>
          </a:solidFill>
          <a:ln w="9525" cap="flat" cmpd="sng">
            <a:solidFill>
              <a:srgbClr val="702439"/>
            </a:solidFill>
            <a:prstDash val="solid"/>
            <a:miter lim="800000"/>
            <a:headEnd type="none" w="sm" len="sm"/>
            <a:tailEnd type="none" w="sm" len="sm"/>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237" name="Google Shape;237;p27"/>
          <p:cNvSpPr/>
          <p:nvPr/>
        </p:nvSpPr>
        <p:spPr>
          <a:xfrm>
            <a:off x="3043164" y="6309165"/>
            <a:ext cx="433200" cy="548800"/>
          </a:xfrm>
          <a:prstGeom prst="rect">
            <a:avLst/>
          </a:prstGeom>
          <a:solidFill>
            <a:srgbClr val="567C50"/>
          </a:solidFill>
          <a:ln>
            <a:noFill/>
          </a:ln>
        </p:spPr>
        <p:txBody>
          <a:bodyPr spcFirstLastPara="1" wrap="square" lIns="121900" tIns="60933" rIns="121900" bIns="60933" anchor="t" anchorCtr="0">
            <a:noAutofit/>
          </a:bodyPr>
          <a:lstStyle/>
          <a:p>
            <a:pPr>
              <a:buClr>
                <a:schemeClr val="dk1"/>
              </a:buClr>
              <a:buSzPts val="1800"/>
            </a:pPr>
            <a:endParaRPr sz="2400">
              <a:solidFill>
                <a:srgbClr val="2C2B2B"/>
              </a:solidFill>
              <a:latin typeface="Calibri"/>
              <a:ea typeface="Calibri"/>
              <a:cs typeface="Calibri"/>
              <a:sym typeface="Calibri"/>
            </a:endParaRPr>
          </a:p>
        </p:txBody>
      </p:sp>
      <p:pic>
        <p:nvPicPr>
          <p:cNvPr id="238" name="Google Shape;238;p27"/>
          <p:cNvPicPr preferRelativeResize="0"/>
          <p:nvPr/>
        </p:nvPicPr>
        <p:blipFill rotWithShape="1">
          <a:blip r:embed="rId3">
            <a:alphaModFix/>
          </a:blip>
          <a:srcRect/>
          <a:stretch/>
        </p:blipFill>
        <p:spPr>
          <a:xfrm>
            <a:off x="340049" y="6275294"/>
            <a:ext cx="1847553" cy="548833"/>
          </a:xfrm>
          <a:prstGeom prst="rect">
            <a:avLst/>
          </a:prstGeom>
          <a:noFill/>
          <a:ln>
            <a:noFill/>
          </a:ln>
          <a:effectLst>
            <a:outerShdw blurRad="38100" dist="25400" dir="2700000" algn="ctr" rotWithShape="0">
              <a:srgbClr val="000000">
                <a:alpha val="63140"/>
              </a:srgbClr>
            </a:outerShdw>
          </a:effectLst>
        </p:spPr>
      </p:pic>
      <p:pic>
        <p:nvPicPr>
          <p:cNvPr id="239" name="Google Shape;239;p27"/>
          <p:cNvPicPr preferRelativeResize="0"/>
          <p:nvPr/>
        </p:nvPicPr>
        <p:blipFill>
          <a:blip r:embed="rId4">
            <a:alphaModFix/>
          </a:blip>
          <a:stretch>
            <a:fillRect/>
          </a:stretch>
        </p:blipFill>
        <p:spPr>
          <a:xfrm>
            <a:off x="99900" y="1403567"/>
            <a:ext cx="11869467" cy="4040667"/>
          </a:xfrm>
          <a:prstGeom prst="rect">
            <a:avLst/>
          </a:prstGeom>
          <a:noFill/>
          <a:ln>
            <a:noFill/>
          </a:ln>
        </p:spPr>
      </p:pic>
      <p:sp>
        <p:nvSpPr>
          <p:cNvPr id="240" name="Google Shape;240;p27"/>
          <p:cNvSpPr txBox="1"/>
          <p:nvPr/>
        </p:nvSpPr>
        <p:spPr>
          <a:xfrm>
            <a:off x="548767" y="3903733"/>
            <a:ext cx="1577600" cy="2309200"/>
          </a:xfrm>
          <a:prstGeom prst="rect">
            <a:avLst/>
          </a:prstGeom>
          <a:noFill/>
          <a:ln>
            <a:noFill/>
          </a:ln>
        </p:spPr>
        <p:txBody>
          <a:bodyPr spcFirstLastPara="1" wrap="square" lIns="121900" tIns="121900" rIns="121900" bIns="121900" anchor="t" anchorCtr="0">
            <a:noAutofit/>
          </a:bodyPr>
          <a:lstStyle/>
          <a:p>
            <a:r>
              <a:rPr lang="en" sz="1467" b="1">
                <a:solidFill>
                  <a:schemeClr val="dk1"/>
                </a:solidFill>
                <a:latin typeface="Calibri"/>
                <a:ea typeface="Calibri"/>
                <a:cs typeface="Calibri"/>
                <a:sym typeface="Calibri"/>
              </a:rPr>
              <a:t>*Standard occupation Day in Life and Skill Videos added</a:t>
            </a:r>
            <a:endParaRPr sz="1467" b="1">
              <a:solidFill>
                <a:schemeClr val="dk1"/>
              </a:solidFill>
              <a:latin typeface="Calibri"/>
              <a:ea typeface="Calibri"/>
              <a:cs typeface="Calibri"/>
              <a:sym typeface="Calibri"/>
            </a:endParaRPr>
          </a:p>
        </p:txBody>
      </p:sp>
    </p:spTree>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8"/>
          <p:cNvSpPr txBox="1">
            <a:spLocks noGrp="1"/>
          </p:cNvSpPr>
          <p:nvPr>
            <p:ph type="title" idx="4294967295"/>
          </p:nvPr>
        </p:nvSpPr>
        <p:spPr>
          <a:xfrm>
            <a:off x="97200" y="170167"/>
            <a:ext cx="10564400" cy="696000"/>
          </a:xfrm>
          <a:prstGeom prst="rect">
            <a:avLst/>
          </a:prstGeom>
          <a:noFill/>
          <a:ln>
            <a:noFill/>
          </a:ln>
        </p:spPr>
        <p:txBody>
          <a:bodyPr spcFirstLastPara="1" vert="horz" wrap="square" lIns="121900" tIns="121900" rIns="121900" bIns="121900" rtlCol="0" anchor="ctr" anchorCtr="0">
            <a:noAutofit/>
          </a:bodyPr>
          <a:lstStyle/>
          <a:p>
            <a:pPr>
              <a:spcBef>
                <a:spcPts val="0"/>
              </a:spcBef>
              <a:buClr>
                <a:schemeClr val="dk1"/>
              </a:buClr>
              <a:buSzPts val="3000"/>
            </a:pPr>
            <a:r>
              <a:rPr lang="en" sz="3200">
                <a:solidFill>
                  <a:srgbClr val="3B91CF"/>
                </a:solidFill>
                <a:latin typeface="Montserrat"/>
                <a:ea typeface="Montserrat"/>
                <a:cs typeface="Montserrat"/>
                <a:sym typeface="Montserrat"/>
              </a:rPr>
              <a:t>Action: </a:t>
            </a:r>
            <a:r>
              <a:rPr lang="en" sz="3200">
                <a:latin typeface="Montserrat"/>
                <a:ea typeface="Montserrat"/>
                <a:cs typeface="Montserrat"/>
                <a:sym typeface="Montserrat"/>
              </a:rPr>
              <a:t>Office Hours for 1:1 Support</a:t>
            </a:r>
            <a:endParaRPr b="1"/>
          </a:p>
        </p:txBody>
      </p:sp>
      <p:sp>
        <p:nvSpPr>
          <p:cNvPr id="246" name="Google Shape;246;p28"/>
          <p:cNvSpPr/>
          <p:nvPr/>
        </p:nvSpPr>
        <p:spPr>
          <a:xfrm>
            <a:off x="0" y="6309167"/>
            <a:ext cx="2353600" cy="548800"/>
          </a:xfrm>
          <a:prstGeom prst="rect">
            <a:avLst/>
          </a:prstGeom>
          <a:solidFill>
            <a:srgbClr val="338DCC"/>
          </a:solidFill>
          <a:ln>
            <a:noFill/>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247" name="Google Shape;247;p28"/>
          <p:cNvSpPr/>
          <p:nvPr/>
        </p:nvSpPr>
        <p:spPr>
          <a:xfrm>
            <a:off x="3626057" y="6309163"/>
            <a:ext cx="433200" cy="548800"/>
          </a:xfrm>
          <a:prstGeom prst="rect">
            <a:avLst/>
          </a:prstGeom>
          <a:solidFill>
            <a:srgbClr val="FFCB05"/>
          </a:solidFill>
          <a:ln>
            <a:noFill/>
          </a:ln>
        </p:spPr>
        <p:txBody>
          <a:bodyPr spcFirstLastPara="1" wrap="square" lIns="121900" tIns="60933" rIns="121900" bIns="60933" anchor="t" anchorCtr="0">
            <a:noAutofit/>
          </a:bodyPr>
          <a:lstStyle/>
          <a:p>
            <a:pPr>
              <a:buClr>
                <a:schemeClr val="dk1"/>
              </a:buClr>
              <a:buSzPts val="1800"/>
            </a:pPr>
            <a:endParaRPr sz="2400">
              <a:solidFill>
                <a:srgbClr val="000000"/>
              </a:solidFill>
              <a:latin typeface="Calibri"/>
              <a:ea typeface="Calibri"/>
              <a:cs typeface="Calibri"/>
              <a:sym typeface="Calibri"/>
            </a:endParaRPr>
          </a:p>
        </p:txBody>
      </p:sp>
      <p:sp>
        <p:nvSpPr>
          <p:cNvPr id="248" name="Google Shape;248;p28"/>
          <p:cNvSpPr/>
          <p:nvPr/>
        </p:nvSpPr>
        <p:spPr>
          <a:xfrm>
            <a:off x="2474589" y="6309164"/>
            <a:ext cx="433200" cy="548800"/>
          </a:xfrm>
          <a:prstGeom prst="rect">
            <a:avLst/>
          </a:prstGeom>
          <a:solidFill>
            <a:srgbClr val="702439"/>
          </a:solidFill>
          <a:ln w="9525" cap="flat" cmpd="sng">
            <a:solidFill>
              <a:srgbClr val="702439"/>
            </a:solidFill>
            <a:prstDash val="solid"/>
            <a:miter lim="800000"/>
            <a:headEnd type="none" w="sm" len="sm"/>
            <a:tailEnd type="none" w="sm" len="sm"/>
          </a:ln>
        </p:spPr>
        <p:txBody>
          <a:bodyPr spcFirstLastPara="1" wrap="square" lIns="121900" tIns="60933" rIns="121900" bIns="60933" anchor="t" anchorCtr="0">
            <a:noAutofit/>
          </a:bodyPr>
          <a:lstStyle/>
          <a:p>
            <a:pPr>
              <a:buClr>
                <a:schemeClr val="dk1"/>
              </a:buClr>
              <a:buSzPts val="1800"/>
            </a:pPr>
            <a:endParaRPr sz="2400">
              <a:solidFill>
                <a:schemeClr val="dk1"/>
              </a:solidFill>
              <a:latin typeface="Calibri"/>
              <a:ea typeface="Calibri"/>
              <a:cs typeface="Calibri"/>
              <a:sym typeface="Calibri"/>
            </a:endParaRPr>
          </a:p>
        </p:txBody>
      </p:sp>
      <p:sp>
        <p:nvSpPr>
          <p:cNvPr id="249" name="Google Shape;249;p28"/>
          <p:cNvSpPr/>
          <p:nvPr/>
        </p:nvSpPr>
        <p:spPr>
          <a:xfrm>
            <a:off x="3043164" y="6309165"/>
            <a:ext cx="433200" cy="548800"/>
          </a:xfrm>
          <a:prstGeom prst="rect">
            <a:avLst/>
          </a:prstGeom>
          <a:solidFill>
            <a:srgbClr val="567C50"/>
          </a:solidFill>
          <a:ln>
            <a:noFill/>
          </a:ln>
        </p:spPr>
        <p:txBody>
          <a:bodyPr spcFirstLastPara="1" wrap="square" lIns="121900" tIns="60933" rIns="121900" bIns="60933" anchor="t" anchorCtr="0">
            <a:noAutofit/>
          </a:bodyPr>
          <a:lstStyle/>
          <a:p>
            <a:pPr>
              <a:buClr>
                <a:schemeClr val="dk1"/>
              </a:buClr>
              <a:buSzPts val="1800"/>
            </a:pPr>
            <a:endParaRPr sz="2400">
              <a:solidFill>
                <a:srgbClr val="2C2B2B"/>
              </a:solidFill>
              <a:latin typeface="Calibri"/>
              <a:ea typeface="Calibri"/>
              <a:cs typeface="Calibri"/>
              <a:sym typeface="Calibri"/>
            </a:endParaRPr>
          </a:p>
        </p:txBody>
      </p:sp>
      <p:pic>
        <p:nvPicPr>
          <p:cNvPr id="250" name="Google Shape;250;p28"/>
          <p:cNvPicPr preferRelativeResize="0"/>
          <p:nvPr/>
        </p:nvPicPr>
        <p:blipFill rotWithShape="1">
          <a:blip r:embed="rId3">
            <a:alphaModFix/>
          </a:blip>
          <a:srcRect/>
          <a:stretch/>
        </p:blipFill>
        <p:spPr>
          <a:xfrm>
            <a:off x="340049" y="6275294"/>
            <a:ext cx="1847553" cy="548833"/>
          </a:xfrm>
          <a:prstGeom prst="rect">
            <a:avLst/>
          </a:prstGeom>
          <a:noFill/>
          <a:ln>
            <a:noFill/>
          </a:ln>
          <a:effectLst>
            <a:outerShdw blurRad="38100" dist="25400" dir="2700000" algn="ctr" rotWithShape="0">
              <a:srgbClr val="000000">
                <a:alpha val="63919"/>
              </a:srgbClr>
            </a:outerShdw>
          </a:effectLst>
        </p:spPr>
      </p:pic>
      <p:pic>
        <p:nvPicPr>
          <p:cNvPr id="251" name="Google Shape;251;p28"/>
          <p:cNvPicPr preferRelativeResize="0"/>
          <p:nvPr/>
        </p:nvPicPr>
        <p:blipFill>
          <a:blip r:embed="rId4">
            <a:alphaModFix/>
          </a:blip>
          <a:stretch>
            <a:fillRect/>
          </a:stretch>
        </p:blipFill>
        <p:spPr>
          <a:xfrm>
            <a:off x="444432" y="866167"/>
            <a:ext cx="3460835" cy="2008733"/>
          </a:xfrm>
          <a:prstGeom prst="rect">
            <a:avLst/>
          </a:prstGeom>
          <a:noFill/>
          <a:ln>
            <a:noFill/>
          </a:ln>
        </p:spPr>
      </p:pic>
      <p:pic>
        <p:nvPicPr>
          <p:cNvPr id="252" name="Google Shape;252;p28"/>
          <p:cNvPicPr preferRelativeResize="0"/>
          <p:nvPr/>
        </p:nvPicPr>
        <p:blipFill>
          <a:blip r:embed="rId5">
            <a:alphaModFix/>
          </a:blip>
          <a:stretch>
            <a:fillRect/>
          </a:stretch>
        </p:blipFill>
        <p:spPr>
          <a:xfrm>
            <a:off x="525003" y="2955700"/>
            <a:ext cx="3101067" cy="3107565"/>
          </a:xfrm>
          <a:prstGeom prst="rect">
            <a:avLst/>
          </a:prstGeom>
          <a:noFill/>
          <a:ln>
            <a:noFill/>
          </a:ln>
        </p:spPr>
      </p:pic>
      <p:pic>
        <p:nvPicPr>
          <p:cNvPr id="253" name="Google Shape;253;p28"/>
          <p:cNvPicPr preferRelativeResize="0"/>
          <p:nvPr/>
        </p:nvPicPr>
        <p:blipFill>
          <a:blip r:embed="rId6">
            <a:alphaModFix/>
          </a:blip>
          <a:stretch>
            <a:fillRect/>
          </a:stretch>
        </p:blipFill>
        <p:spPr>
          <a:xfrm>
            <a:off x="3060630" y="2874889"/>
            <a:ext cx="4637540" cy="3107567"/>
          </a:xfrm>
          <a:prstGeom prst="rect">
            <a:avLst/>
          </a:prstGeom>
          <a:noFill/>
          <a:ln>
            <a:noFill/>
          </a:ln>
        </p:spPr>
      </p:pic>
      <p:pic>
        <p:nvPicPr>
          <p:cNvPr id="254" name="Google Shape;254;p28"/>
          <p:cNvPicPr preferRelativeResize="0"/>
          <p:nvPr/>
        </p:nvPicPr>
        <p:blipFill>
          <a:blip r:embed="rId7">
            <a:alphaModFix/>
          </a:blip>
          <a:stretch>
            <a:fillRect/>
          </a:stretch>
        </p:blipFill>
        <p:spPr>
          <a:xfrm>
            <a:off x="9724934" y="3688767"/>
            <a:ext cx="2083236" cy="2777635"/>
          </a:xfrm>
          <a:prstGeom prst="rect">
            <a:avLst/>
          </a:prstGeom>
          <a:noFill/>
          <a:ln>
            <a:noFill/>
          </a:ln>
        </p:spPr>
      </p:pic>
      <p:pic>
        <p:nvPicPr>
          <p:cNvPr id="255" name="Google Shape;255;p28"/>
          <p:cNvPicPr preferRelativeResize="0"/>
          <p:nvPr/>
        </p:nvPicPr>
        <p:blipFill>
          <a:blip r:embed="rId8">
            <a:alphaModFix/>
          </a:blip>
          <a:stretch>
            <a:fillRect/>
          </a:stretch>
        </p:blipFill>
        <p:spPr>
          <a:xfrm>
            <a:off x="6182600" y="498102"/>
            <a:ext cx="4851533" cy="4303533"/>
          </a:xfrm>
          <a:prstGeom prst="rect">
            <a:avLst/>
          </a:prstGeom>
          <a:noFill/>
          <a:ln>
            <a:noFill/>
          </a:ln>
        </p:spPr>
      </p:pic>
      <p:pic>
        <p:nvPicPr>
          <p:cNvPr id="256" name="Google Shape;256;p28"/>
          <p:cNvPicPr preferRelativeResize="0"/>
          <p:nvPr/>
        </p:nvPicPr>
        <p:blipFill>
          <a:blip r:embed="rId4">
            <a:alphaModFix/>
          </a:blip>
          <a:stretch>
            <a:fillRect/>
          </a:stretch>
        </p:blipFill>
        <p:spPr>
          <a:xfrm>
            <a:off x="6877935" y="4801634"/>
            <a:ext cx="3101067" cy="2008733"/>
          </a:xfrm>
          <a:prstGeom prst="rect">
            <a:avLst/>
          </a:prstGeom>
          <a:noFill/>
          <a:ln>
            <a:noFill/>
          </a:ln>
        </p:spPr>
      </p:pic>
      <p:sp>
        <p:nvSpPr>
          <p:cNvPr id="257" name="Google Shape;257;p28"/>
          <p:cNvSpPr/>
          <p:nvPr/>
        </p:nvSpPr>
        <p:spPr>
          <a:xfrm>
            <a:off x="7905151" y="5374200"/>
            <a:ext cx="1612800" cy="863600"/>
          </a:xfrm>
          <a:prstGeom prst="rect">
            <a:avLst/>
          </a:prstGeom>
          <a:solidFill>
            <a:srgbClr val="660033"/>
          </a:solidFill>
          <a:ln w="9525" cap="flat" cmpd="sng">
            <a:solidFill>
              <a:srgbClr val="66003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8" name="Google Shape;258;p28"/>
          <p:cNvSpPr txBox="1"/>
          <p:nvPr/>
        </p:nvSpPr>
        <p:spPr>
          <a:xfrm>
            <a:off x="7625767" y="5145600"/>
            <a:ext cx="2171600" cy="1320800"/>
          </a:xfrm>
          <a:prstGeom prst="rect">
            <a:avLst/>
          </a:prstGeom>
          <a:noFill/>
          <a:ln>
            <a:noFill/>
          </a:ln>
        </p:spPr>
        <p:txBody>
          <a:bodyPr spcFirstLastPara="1" wrap="square" lIns="121900" tIns="121900" rIns="121900" bIns="121900" anchor="t" anchorCtr="0">
            <a:noAutofit/>
          </a:bodyPr>
          <a:lstStyle/>
          <a:p>
            <a:pPr algn="ctr"/>
            <a:r>
              <a:rPr lang="en" sz="2400" b="1">
                <a:solidFill>
                  <a:schemeClr val="lt1"/>
                </a:solidFill>
                <a:latin typeface="Calibri"/>
                <a:ea typeface="Calibri"/>
                <a:cs typeface="Calibri"/>
                <a:sym typeface="Calibri"/>
              </a:rPr>
              <a:t>What is a </a:t>
            </a:r>
            <a:endParaRPr sz="2400" b="1">
              <a:solidFill>
                <a:schemeClr val="lt1"/>
              </a:solidFill>
              <a:latin typeface="Calibri"/>
              <a:ea typeface="Calibri"/>
              <a:cs typeface="Calibri"/>
              <a:sym typeface="Calibri"/>
            </a:endParaRPr>
          </a:p>
          <a:p>
            <a:pPr algn="ctr"/>
            <a:r>
              <a:rPr lang="en" sz="2400" b="1">
                <a:solidFill>
                  <a:schemeClr val="lt1"/>
                </a:solidFill>
                <a:latin typeface="Calibri"/>
                <a:ea typeface="Calibri"/>
                <a:cs typeface="Calibri"/>
                <a:sym typeface="Calibri"/>
              </a:rPr>
              <a:t>“Roadshow” </a:t>
            </a:r>
            <a:endParaRPr sz="2400" b="1">
              <a:solidFill>
                <a:schemeClr val="lt1"/>
              </a:solidFill>
              <a:latin typeface="Calibri"/>
              <a:ea typeface="Calibri"/>
              <a:cs typeface="Calibri"/>
              <a:sym typeface="Calibri"/>
            </a:endParaRPr>
          </a:p>
          <a:p>
            <a:pPr algn="ctr"/>
            <a:r>
              <a:rPr lang="en" sz="2400" b="1">
                <a:solidFill>
                  <a:schemeClr val="lt1"/>
                </a:solidFill>
                <a:latin typeface="Calibri"/>
                <a:ea typeface="Calibri"/>
                <a:cs typeface="Calibri"/>
                <a:sym typeface="Calibri"/>
              </a:rPr>
              <a:t>and how do </a:t>
            </a:r>
            <a:endParaRPr sz="2400" b="1">
              <a:solidFill>
                <a:schemeClr val="lt1"/>
              </a:solidFill>
              <a:latin typeface="Calibri"/>
              <a:ea typeface="Calibri"/>
              <a:cs typeface="Calibri"/>
              <a:sym typeface="Calibri"/>
            </a:endParaRPr>
          </a:p>
          <a:p>
            <a:pPr algn="ctr"/>
            <a:r>
              <a:rPr lang="en" sz="2400" b="1">
                <a:solidFill>
                  <a:schemeClr val="lt1"/>
                </a:solidFill>
                <a:latin typeface="Calibri"/>
                <a:ea typeface="Calibri"/>
                <a:cs typeface="Calibri"/>
                <a:sym typeface="Calibri"/>
              </a:rPr>
              <a:t>I get one?</a:t>
            </a:r>
            <a:endParaRPr sz="2400" b="1">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5E4906AE-72EF-D903-778D-43BD833807EB}"/>
              </a:ext>
            </a:extLst>
          </p:cNvPr>
          <p:cNvSpPr txBox="1"/>
          <p:nvPr/>
        </p:nvSpPr>
        <p:spPr>
          <a:xfrm>
            <a:off x="6991585" y="1873955"/>
            <a:ext cx="3232385" cy="1200329"/>
          </a:xfrm>
          <a:prstGeom prst="rect">
            <a:avLst/>
          </a:prstGeom>
          <a:solidFill>
            <a:srgbClr val="0070C0"/>
          </a:solid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ea typeface="+mn-lt"/>
                <a:cs typeface="+mn-lt"/>
                <a:hlinkClick r:id="rId9">
                  <a:extLst>
                    <a:ext uri="{A12FA001-AC4F-418D-AE19-62706E023703}">
                      <ahyp:hlinkClr xmlns:ahyp="http://schemas.microsoft.com/office/drawing/2018/hyperlinkcolor" val="tx"/>
                    </a:ext>
                  </a:extLst>
                </a:hlinkClick>
              </a:rPr>
              <a:t>Select a Date &amp; Time - Calendly</a:t>
            </a:r>
            <a:endParaRPr lang="en-US">
              <a:solidFill>
                <a:schemeClr val="bg1"/>
              </a:solidFill>
            </a:endParaRPr>
          </a:p>
          <a:p>
            <a:pPr algn="ctr"/>
            <a:endParaRPr lang="en-US" dirty="0">
              <a:solidFill>
                <a:schemeClr val="bg1"/>
              </a:solidFill>
              <a:cs typeface="Calibri"/>
            </a:endParaRPr>
          </a:p>
          <a:p>
            <a:pPr algn="ctr"/>
            <a:r>
              <a:rPr lang="en-US" dirty="0">
                <a:solidFill>
                  <a:schemeClr val="bg1"/>
                </a:solidFill>
                <a:cs typeface="Calibri"/>
                <a:hlinkClick r:id="rId10">
                  <a:extLst>
                    <a:ext uri="{A12FA001-AC4F-418D-AE19-62706E023703}">
                      <ahyp:hlinkClr xmlns:ahyp="http://schemas.microsoft.com/office/drawing/2018/hyperlinkcolor" val="tx"/>
                    </a:ext>
                  </a:extLst>
                </a:hlinkClick>
              </a:rPr>
              <a:t>Testimonials Link: Career Profile Template</a:t>
            </a:r>
            <a:endParaRPr lang="en-US">
              <a:solidFill>
                <a:schemeClr val="bg1"/>
              </a:solidFill>
              <a:cs typeface="Calibri"/>
            </a:endParaRPr>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39">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9" name="Rectangle 41">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4E0AAF6-8406-C2EB-38E3-D7E96BDCB5D0}"/>
              </a:ext>
            </a:extLst>
          </p:cNvPr>
          <p:cNvSpPr>
            <a:spLocks noGrp="1"/>
          </p:cNvSpPr>
          <p:nvPr>
            <p:ph type="title"/>
          </p:nvPr>
        </p:nvSpPr>
        <p:spPr>
          <a:xfrm>
            <a:off x="93306" y="879719"/>
            <a:ext cx="3829484" cy="1740991"/>
          </a:xfrm>
        </p:spPr>
        <p:txBody>
          <a:bodyPr vert="horz" lIns="91440" tIns="45720" rIns="91440" bIns="45720" rtlCol="0" anchor="b">
            <a:normAutofit/>
          </a:bodyPr>
          <a:lstStyle/>
          <a:p>
            <a:pPr defTabSz="914400"/>
            <a:r>
              <a:rPr lang="en-US" sz="3600" b="1" spc="-50">
                <a:solidFill>
                  <a:srgbClr val="FFFFFF"/>
                </a:solidFill>
              </a:rPr>
              <a:t>2023 Q4 </a:t>
            </a:r>
            <a:br>
              <a:rPr lang="en-US" sz="3600" b="1" spc="-50">
                <a:solidFill>
                  <a:srgbClr val="FFFFFF"/>
                </a:solidFill>
              </a:rPr>
            </a:br>
            <a:r>
              <a:rPr lang="en-US" sz="3600" b="1" spc="-50">
                <a:solidFill>
                  <a:srgbClr val="FFFFFF"/>
                </a:solidFill>
              </a:rPr>
              <a:t>Course Completion Report</a:t>
            </a:r>
            <a:endParaRPr lang="en-US" sz="3600" spc="-50">
              <a:solidFill>
                <a:srgbClr val="FFFFFF"/>
              </a:solidFill>
            </a:endParaRPr>
          </a:p>
        </p:txBody>
      </p:sp>
      <p:sp>
        <p:nvSpPr>
          <p:cNvPr id="35" name="TextBox 34">
            <a:extLst>
              <a:ext uri="{FF2B5EF4-FFF2-40B4-BE49-F238E27FC236}">
                <a16:creationId xmlns:a16="http://schemas.microsoft.com/office/drawing/2014/main" id="{E92E8109-9F07-6E42-24B7-5C109DA6E754}"/>
              </a:ext>
            </a:extLst>
          </p:cNvPr>
          <p:cNvSpPr txBox="1"/>
          <p:nvPr/>
        </p:nvSpPr>
        <p:spPr>
          <a:xfrm>
            <a:off x="195944" y="3023750"/>
            <a:ext cx="3726846" cy="3335519"/>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rmAutofit/>
          </a:bodyPr>
          <a:lstStyle/>
          <a:p>
            <a:pPr>
              <a:lnSpc>
                <a:spcPct val="90000"/>
              </a:lnSpc>
              <a:spcAft>
                <a:spcPts val="600"/>
              </a:spcAft>
              <a:buClr>
                <a:schemeClr val="accent1"/>
              </a:buClr>
              <a:buFont typeface="Calibri" panose="020F0502020204030204" pitchFamily="34" charset="0"/>
            </a:pPr>
            <a:r>
              <a:rPr lang="en-US" sz="2400" b="1">
                <a:solidFill>
                  <a:srgbClr val="FFFFFF"/>
                </a:solidFill>
              </a:rPr>
              <a:t>Quarter 4 reports will be run January 31, 2024</a:t>
            </a:r>
          </a:p>
          <a:p>
            <a:pPr>
              <a:lnSpc>
                <a:spcPct val="90000"/>
              </a:lnSpc>
              <a:spcAft>
                <a:spcPts val="600"/>
              </a:spcAft>
              <a:buClr>
                <a:schemeClr val="accent1"/>
              </a:buClr>
              <a:buFont typeface="Calibri" panose="020F0502020204030204" pitchFamily="34" charset="0"/>
            </a:pPr>
            <a:endParaRPr lang="en-US" sz="2400" b="1">
              <a:solidFill>
                <a:srgbClr val="FFFFFF"/>
              </a:solidFill>
            </a:endParaRPr>
          </a:p>
          <a:p>
            <a:pPr>
              <a:lnSpc>
                <a:spcPct val="90000"/>
              </a:lnSpc>
              <a:spcAft>
                <a:spcPts val="600"/>
              </a:spcAft>
              <a:buClr>
                <a:schemeClr val="accent1"/>
              </a:buClr>
              <a:buFont typeface="Calibri" panose="020F0502020204030204" pitchFamily="34" charset="0"/>
            </a:pPr>
            <a:endParaRPr lang="en-US" sz="1500">
              <a:solidFill>
                <a:srgbClr val="FFFFFF"/>
              </a:solidFill>
            </a:endParaRPr>
          </a:p>
          <a:p>
            <a:pPr>
              <a:lnSpc>
                <a:spcPct val="90000"/>
              </a:lnSpc>
              <a:spcAft>
                <a:spcPts val="600"/>
              </a:spcAft>
              <a:buClr>
                <a:schemeClr val="accent1"/>
              </a:buClr>
              <a:buFont typeface="Calibri" panose="020F0502020204030204" pitchFamily="34" charset="0"/>
            </a:pPr>
            <a:r>
              <a:rPr lang="en-US" sz="1500">
                <a:solidFill>
                  <a:srgbClr val="FFFFFF"/>
                </a:solidFill>
              </a:rPr>
              <a:t>This is the time to run your own agency report and reach out to your staff and confirm they have completed the required learning.</a:t>
            </a:r>
          </a:p>
        </p:txBody>
      </p:sp>
      <p:sp>
        <p:nvSpPr>
          <p:cNvPr id="50" name="Rectangle 43">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590C668C-2F40-D29A-35D2-F356567F5D06}"/>
              </a:ext>
            </a:extLst>
          </p:cNvPr>
          <p:cNvPicPr>
            <a:picLocks noChangeAspect="1"/>
          </p:cNvPicPr>
          <p:nvPr/>
        </p:nvPicPr>
        <p:blipFill>
          <a:blip r:embed="rId3"/>
          <a:stretch>
            <a:fillRect/>
          </a:stretch>
        </p:blipFill>
        <p:spPr>
          <a:xfrm>
            <a:off x="4742017" y="879719"/>
            <a:ext cx="6798082" cy="5098561"/>
          </a:xfrm>
          <a:prstGeom prst="rect">
            <a:avLst/>
          </a:prstGeom>
        </p:spPr>
      </p:pic>
    </p:spTree>
    <p:extLst>
      <p:ext uri="{BB962C8B-B14F-4D97-AF65-F5344CB8AC3E}">
        <p14:creationId xmlns:p14="http://schemas.microsoft.com/office/powerpoint/2010/main" val="1358802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6" name="Rectangle 115">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8" name="Rectangle 117">
            <a:extLst>
              <a:ext uri="{FF2B5EF4-FFF2-40B4-BE49-F238E27FC236}">
                <a16:creationId xmlns:a16="http://schemas.microsoft.com/office/drawing/2014/main" id="{AFF43A89-FF65-44A9-BE4C-DC7389FF9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CBC4341-33FB-4D46-A7B4-62039B616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89394C5B-B8DE-4221-8CA4-A30237DB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napkin with a pen and a cup of coffee&#10;&#10;Description automatically generated">
            <a:extLst>
              <a:ext uri="{FF2B5EF4-FFF2-40B4-BE49-F238E27FC236}">
                <a16:creationId xmlns:a16="http://schemas.microsoft.com/office/drawing/2014/main" id="{496BE877-8ABA-E062-C348-946FF1D70106}"/>
              </a:ext>
            </a:extLst>
          </p:cNvPr>
          <p:cNvPicPr>
            <a:picLocks noChangeAspect="1"/>
          </p:cNvPicPr>
          <p:nvPr/>
        </p:nvPicPr>
        <p:blipFill rotWithShape="1">
          <a:blip r:embed="rId2"/>
          <a:srcRect t="759" r="-1" b="25442"/>
          <a:stretch/>
        </p:blipFill>
        <p:spPr>
          <a:xfrm>
            <a:off x="842772" y="841248"/>
            <a:ext cx="10506456" cy="5175504"/>
          </a:xfrm>
          <a:prstGeom prst="rect">
            <a:avLst/>
          </a:prstGeom>
        </p:spPr>
      </p:pic>
    </p:spTree>
    <p:extLst>
      <p:ext uri="{BB962C8B-B14F-4D97-AF65-F5344CB8AC3E}">
        <p14:creationId xmlns:p14="http://schemas.microsoft.com/office/powerpoint/2010/main" val="2715015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4EF2B0-C115-E23B-D57A-430F120A89A5}"/>
              </a:ext>
            </a:extLst>
          </p:cNvPr>
          <p:cNvSpPr>
            <a:spLocks noGrp="1"/>
          </p:cNvSpPr>
          <p:nvPr>
            <p:ph idx="1"/>
          </p:nvPr>
        </p:nvSpPr>
        <p:spPr>
          <a:xfrm>
            <a:off x="718003" y="1042236"/>
            <a:ext cx="8896949" cy="5031753"/>
          </a:xfrm>
        </p:spPr>
        <p:txBody>
          <a:bodyPr vert="horz" lIns="91440" tIns="45720" rIns="91440" bIns="45720" rtlCol="0" anchor="t">
            <a:noAutofit/>
          </a:bodyPr>
          <a:lstStyle/>
          <a:p>
            <a:pPr marL="0" indent="0">
              <a:buNone/>
            </a:pPr>
            <a:r>
              <a:rPr lang="en-US" sz="3200" b="1">
                <a:solidFill>
                  <a:srgbClr val="00B0F0"/>
                </a:solidFill>
                <a:latin typeface="Arial"/>
                <a:cs typeface="Arial"/>
              </a:rPr>
              <a:t>Best Practices in Workforce Development  </a:t>
            </a:r>
            <a:endParaRPr lang="en-US" sz="1600"/>
          </a:p>
          <a:p>
            <a:pPr marL="0" indent="0">
              <a:buNone/>
            </a:pPr>
            <a:r>
              <a:rPr lang="en-US" sz="2400" b="1">
                <a:solidFill>
                  <a:srgbClr val="000000"/>
                </a:solidFill>
                <a:latin typeface="Arial"/>
                <a:cs typeface="Arial"/>
              </a:rPr>
              <a:t>AHCCCS</a:t>
            </a:r>
            <a:r>
              <a:rPr lang="en-US" sz="2400" b="1">
                <a:latin typeface="Arial"/>
                <a:cs typeface="Arial"/>
              </a:rPr>
              <a:t>— </a:t>
            </a:r>
            <a:r>
              <a:rPr lang="en-US" sz="2400" b="1">
                <a:solidFill>
                  <a:schemeClr val="tx1"/>
                </a:solidFill>
                <a:latin typeface="Arial"/>
                <a:cs typeface="Arial"/>
              </a:rPr>
              <a:t> Professional Development</a:t>
            </a:r>
            <a:r>
              <a:rPr lang="en-US" sz="1600">
                <a:solidFill>
                  <a:schemeClr val="tx1"/>
                </a:solidFill>
                <a:latin typeface="Arial"/>
                <a:cs typeface="Arial"/>
              </a:rPr>
              <a:t> </a:t>
            </a:r>
            <a:r>
              <a:rPr lang="en-US" sz="1600">
                <a:latin typeface="Arial"/>
                <a:cs typeface="Arial"/>
              </a:rPr>
              <a:t>initiative is a unique opportunity that will focus on professional development and competency-building for behavioral health workforce development and training staff. </a:t>
            </a:r>
            <a:endParaRPr lang="en-US" sz="1600"/>
          </a:p>
          <a:p>
            <a:pPr marL="0" indent="0">
              <a:buNone/>
            </a:pPr>
            <a:r>
              <a:rPr lang="en-US" sz="1600">
                <a:latin typeface="Arial"/>
                <a:cs typeface="Arial"/>
              </a:rPr>
              <a:t>As the nature of work continues to change at an unprecedented pace, professionals in workforce/talent development and training roles, must too, adapt and continuously improve themselves to unlock their full potential to drive impact.</a:t>
            </a:r>
            <a:endParaRPr lang="en-US" sz="1600"/>
          </a:p>
          <a:p>
            <a:endParaRPr lang="en-US"/>
          </a:p>
        </p:txBody>
      </p:sp>
      <p:pic>
        <p:nvPicPr>
          <p:cNvPr id="7" name="Picture 6" descr="A person in a suit&#10;&#10;Description automatically generated">
            <a:extLst>
              <a:ext uri="{FF2B5EF4-FFF2-40B4-BE49-F238E27FC236}">
                <a16:creationId xmlns:a16="http://schemas.microsoft.com/office/drawing/2014/main" id="{D18D1B20-4627-2604-BE59-64A09EAA06CA}"/>
              </a:ext>
            </a:extLst>
          </p:cNvPr>
          <p:cNvPicPr>
            <a:picLocks noChangeAspect="1"/>
          </p:cNvPicPr>
          <p:nvPr/>
        </p:nvPicPr>
        <p:blipFill>
          <a:blip r:embed="rId2"/>
          <a:stretch>
            <a:fillRect/>
          </a:stretch>
        </p:blipFill>
        <p:spPr>
          <a:xfrm>
            <a:off x="9487758" y="5201695"/>
            <a:ext cx="2485768" cy="1356124"/>
          </a:xfrm>
          <a:prstGeom prst="rect">
            <a:avLst/>
          </a:prstGeom>
        </p:spPr>
      </p:pic>
      <p:pic>
        <p:nvPicPr>
          <p:cNvPr id="2" name="Picture 1" descr="A red megaphone with white text&#10;&#10;Description automatically generated">
            <a:extLst>
              <a:ext uri="{FF2B5EF4-FFF2-40B4-BE49-F238E27FC236}">
                <a16:creationId xmlns:a16="http://schemas.microsoft.com/office/drawing/2014/main" id="{836980F1-0073-0BBD-6787-8655F1F7B08E}"/>
              </a:ext>
            </a:extLst>
          </p:cNvPr>
          <p:cNvPicPr>
            <a:picLocks noChangeAspect="1"/>
          </p:cNvPicPr>
          <p:nvPr/>
        </p:nvPicPr>
        <p:blipFill>
          <a:blip r:embed="rId3"/>
          <a:stretch>
            <a:fillRect/>
          </a:stretch>
        </p:blipFill>
        <p:spPr>
          <a:xfrm>
            <a:off x="9233957" y="96308"/>
            <a:ext cx="2635251" cy="1617133"/>
          </a:xfrm>
          <a:prstGeom prst="rect">
            <a:avLst/>
          </a:prstGeom>
        </p:spPr>
      </p:pic>
    </p:spTree>
    <p:extLst>
      <p:ext uri="{BB962C8B-B14F-4D97-AF65-F5344CB8AC3E}">
        <p14:creationId xmlns:p14="http://schemas.microsoft.com/office/powerpoint/2010/main" val="3925373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8268-8EF2-6C2B-2396-1F3AF118F47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1B93B1-7A4E-2B70-3B63-C9F29AA44C48}"/>
              </a:ext>
            </a:extLst>
          </p:cNvPr>
          <p:cNvSpPr>
            <a:spLocks noGrp="1"/>
          </p:cNvSpPr>
          <p:nvPr>
            <p:ph idx="1"/>
          </p:nvPr>
        </p:nvSpPr>
        <p:spPr>
          <a:xfrm>
            <a:off x="718003" y="1042236"/>
            <a:ext cx="11207529" cy="4847399"/>
          </a:xfrm>
        </p:spPr>
        <p:txBody>
          <a:bodyPr vert="horz" lIns="91440" tIns="45720" rIns="91440" bIns="45720" rtlCol="0" anchor="t">
            <a:noAutofit/>
          </a:bodyPr>
          <a:lstStyle/>
          <a:p>
            <a:pPr marL="0" indent="0">
              <a:buNone/>
            </a:pPr>
            <a:r>
              <a:rPr lang="en-US" sz="3200" b="1">
                <a:solidFill>
                  <a:srgbClr val="00B0F0"/>
                </a:solidFill>
                <a:latin typeface="Arial"/>
                <a:cs typeface="Arial"/>
              </a:rPr>
              <a:t>Best Practices in Workforce Development  </a:t>
            </a:r>
            <a:endParaRPr lang="en-US" sz="1600"/>
          </a:p>
          <a:p>
            <a:pPr marL="0" indent="0">
              <a:buNone/>
            </a:pPr>
            <a:r>
              <a:rPr lang="en-US" sz="1600">
                <a:latin typeface="Arial"/>
                <a:cs typeface="Arial"/>
              </a:rPr>
              <a:t>AHCCCS has partnered with the Association for Talent Development (ATD) to provide expert-led professional development programs at no cost to eligible Arizona Medicaid providers who deliver Home and Community Based Services (HCBS) to enrolled AHCCCS (Medicaid) members. For more information, visit the AHCCCS Website:</a:t>
            </a:r>
            <a:endParaRPr lang="en-US" sz="1400">
              <a:latin typeface="Arial"/>
              <a:cs typeface="Arial"/>
            </a:endParaRPr>
          </a:p>
          <a:p>
            <a:pPr marL="0" indent="0">
              <a:buNone/>
            </a:pPr>
            <a:r>
              <a:rPr lang="en-US" sz="1600">
                <a:latin typeface="Arial"/>
                <a:cs typeface="Arial"/>
              </a:rPr>
              <a:t> </a:t>
            </a:r>
            <a:r>
              <a:rPr lang="en-US" sz="1400">
                <a:solidFill>
                  <a:srgbClr val="0C73FF"/>
                </a:solidFill>
                <a:latin typeface="Arial"/>
                <a:cs typeface="Arial"/>
                <a:hlinkClick r:id="rId2"/>
              </a:rPr>
              <a:t>Workforce Development Programs for AHCCCS providers</a:t>
            </a:r>
            <a:r>
              <a:rPr lang="en-US" sz="1400">
                <a:solidFill>
                  <a:srgbClr val="0C73FF"/>
                </a:solidFill>
                <a:latin typeface="Arial"/>
                <a:cs typeface="Arial"/>
              </a:rPr>
              <a:t>.</a:t>
            </a:r>
            <a:endParaRPr lang="en-US" sz="1400">
              <a:latin typeface="Arial"/>
              <a:cs typeface="Arial"/>
            </a:endParaRPr>
          </a:p>
          <a:p>
            <a:pPr marL="0" indent="0">
              <a:buNone/>
            </a:pPr>
            <a:r>
              <a:rPr lang="en-US" sz="1600" b="1">
                <a:latin typeface="Arial"/>
                <a:cs typeface="Arial"/>
              </a:rPr>
              <a:t>ATD Training and Facilitation Certificate Program.</a:t>
            </a:r>
            <a:r>
              <a:rPr lang="en-US" sz="1600">
                <a:latin typeface="Arial"/>
                <a:cs typeface="Arial"/>
              </a:rPr>
              <a:t> This virtual, live instructor-led program is one of ATD’s most popular train-the-trainer offerings, and helps new and seasoned trainers become learner-centric facilitators who apply the skills of an engaging and effective trainer.</a:t>
            </a:r>
            <a:endParaRPr lang="en-US">
              <a:latin typeface="Arial"/>
              <a:cs typeface="Arial"/>
            </a:endParaRPr>
          </a:p>
          <a:p>
            <a:pPr marL="0" indent="0">
              <a:buNone/>
            </a:pPr>
            <a:r>
              <a:rPr lang="en-US" sz="1600" b="1">
                <a:latin typeface="Arial"/>
                <a:cs typeface="Arial"/>
              </a:rPr>
              <a:t>ATD Integrated Talent Management Certificate Program</a:t>
            </a:r>
            <a:r>
              <a:rPr lang="en-US" sz="1600">
                <a:latin typeface="Arial"/>
                <a:cs typeface="Arial"/>
              </a:rPr>
              <a:t>. In this virtual, live instructor-led talent management program, participants will uncover the practices essential to achieving a successful integrated talent management approach for their organization. This program is intended for workforce development professionals, HR professionals, or leaders actively involved in workforce development activities. </a:t>
            </a:r>
            <a:endParaRPr lang="en-US"/>
          </a:p>
          <a:p>
            <a:endParaRPr lang="en-US"/>
          </a:p>
        </p:txBody>
      </p:sp>
    </p:spTree>
    <p:extLst>
      <p:ext uri="{BB962C8B-B14F-4D97-AF65-F5344CB8AC3E}">
        <p14:creationId xmlns:p14="http://schemas.microsoft.com/office/powerpoint/2010/main" val="530580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E2A48-BF0F-9A79-B040-AB16CBB7591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865737-7022-42EC-16A8-47865468C6D3}"/>
              </a:ext>
            </a:extLst>
          </p:cNvPr>
          <p:cNvSpPr>
            <a:spLocks noGrp="1"/>
          </p:cNvSpPr>
          <p:nvPr>
            <p:ph idx="1"/>
          </p:nvPr>
        </p:nvSpPr>
        <p:spPr>
          <a:xfrm>
            <a:off x="718003" y="1042236"/>
            <a:ext cx="11207529" cy="5418899"/>
          </a:xfrm>
        </p:spPr>
        <p:txBody>
          <a:bodyPr vert="horz" lIns="91440" tIns="45720" rIns="91440" bIns="45720" rtlCol="0" anchor="t">
            <a:noAutofit/>
          </a:bodyPr>
          <a:lstStyle/>
          <a:p>
            <a:pPr marL="0" indent="0">
              <a:buNone/>
            </a:pPr>
            <a:r>
              <a:rPr lang="en-US" sz="3200" b="1">
                <a:solidFill>
                  <a:srgbClr val="00B0F0"/>
                </a:solidFill>
                <a:latin typeface="Arial"/>
                <a:cs typeface="Arial"/>
              </a:rPr>
              <a:t>Best Practices in Workforce Development  </a:t>
            </a:r>
            <a:endParaRPr lang="en-US" sz="1600"/>
          </a:p>
          <a:p>
            <a:pPr marL="0" indent="0">
              <a:buNone/>
            </a:pPr>
            <a:r>
              <a:rPr lang="en-US" sz="1400">
                <a:latin typeface="Arial"/>
                <a:cs typeface="Arial"/>
              </a:rPr>
              <a:t>We invite you to join upcoming Lunch and Learns, to learn more about these programs</a:t>
            </a:r>
            <a:endParaRPr lang="en-US" sz="1400"/>
          </a:p>
          <a:p>
            <a:pPr marL="0" indent="0">
              <a:buNone/>
            </a:pPr>
            <a:r>
              <a:rPr lang="en-US" sz="1400">
                <a:latin typeface="Arial"/>
                <a:cs typeface="Arial"/>
              </a:rPr>
              <a:t>Who should attend, why you should attend, and what you can expect to learn</a:t>
            </a:r>
            <a:endParaRPr lang="en-US" sz="1400"/>
          </a:p>
          <a:p>
            <a:pPr marL="0" indent="0">
              <a:buNone/>
            </a:pPr>
            <a:r>
              <a:rPr lang="en-US" sz="1400">
                <a:latin typeface="Arial"/>
                <a:cs typeface="Arial"/>
              </a:rPr>
              <a:t>30-minute sessions with time for Q&amp;A </a:t>
            </a:r>
            <a:endParaRPr lang="en-US" sz="1400"/>
          </a:p>
          <a:p>
            <a:pPr marL="0" indent="0">
              <a:buNone/>
            </a:pPr>
            <a:r>
              <a:rPr lang="en-US" sz="1400">
                <a:latin typeface="Arial"/>
                <a:cs typeface="Arial"/>
              </a:rPr>
              <a:t>Optional; Attend one or both</a:t>
            </a:r>
            <a:endParaRPr lang="en-US" sz="1400"/>
          </a:p>
          <a:p>
            <a:pPr>
              <a:buNone/>
            </a:pPr>
            <a:r>
              <a:rPr lang="en-US" sz="1400">
                <a:latin typeface="Arial"/>
                <a:cs typeface="Arial"/>
              </a:rPr>
              <a:t>. </a:t>
            </a:r>
            <a:endParaRPr lang="en-US" sz="1400"/>
          </a:p>
          <a:p>
            <a:pPr algn="ctr">
              <a:buFont typeface="Wingdings"/>
              <a:buChar char="ü"/>
            </a:pPr>
            <a:r>
              <a:rPr lang="en-US" sz="1600">
                <a:latin typeface="Arial"/>
                <a:cs typeface="Arial"/>
              </a:rPr>
              <a:t>Jan 24, 2024 11AM – 11:30 AM: Training &amp; Facilitation Lunch and Learn: </a:t>
            </a:r>
            <a:r>
              <a:rPr lang="en-US" sz="1600">
                <a:solidFill>
                  <a:srgbClr val="0563C1"/>
                </a:solidFill>
                <a:latin typeface="Arial"/>
                <a:cs typeface="Arial"/>
                <a:hlinkClick r:id="rId2"/>
              </a:rPr>
              <a:t>http://atdeducation.adobeconnect.com/r8o5e2rk1pl6/</a:t>
            </a:r>
            <a:endParaRPr lang="en-US" sz="1600"/>
          </a:p>
          <a:p>
            <a:pPr algn="ctr">
              <a:buFont typeface="Wingdings"/>
              <a:buChar char="ü"/>
            </a:pPr>
            <a:r>
              <a:rPr lang="en-US" sz="1600">
                <a:latin typeface="Arial"/>
                <a:cs typeface="Arial"/>
              </a:rPr>
              <a:t>Jan 24, 2024 12PM – 12:30 PM: Integrated Talent Management Lunch and Learn: </a:t>
            </a:r>
            <a:r>
              <a:rPr lang="en-US" sz="1600">
                <a:solidFill>
                  <a:srgbClr val="0563C1"/>
                </a:solidFill>
                <a:latin typeface="Arial"/>
                <a:cs typeface="Arial"/>
                <a:hlinkClick r:id="rId3"/>
              </a:rPr>
              <a:t>http://atdeducation.adobeconnect.com/itmllahcccs/</a:t>
            </a:r>
            <a:endParaRPr lang="en-US" sz="1600"/>
          </a:p>
        </p:txBody>
      </p:sp>
      <p:pic>
        <p:nvPicPr>
          <p:cNvPr id="2" name="Picture 1" descr="A keyboard with a blue and white key&#10;&#10;Description automatically generated">
            <a:extLst>
              <a:ext uri="{FF2B5EF4-FFF2-40B4-BE49-F238E27FC236}">
                <a16:creationId xmlns:a16="http://schemas.microsoft.com/office/drawing/2014/main" id="{833F852B-802B-9064-A107-E42970CA69E1}"/>
              </a:ext>
            </a:extLst>
          </p:cNvPr>
          <p:cNvPicPr>
            <a:picLocks noChangeAspect="1"/>
          </p:cNvPicPr>
          <p:nvPr/>
        </p:nvPicPr>
        <p:blipFill>
          <a:blip r:embed="rId4"/>
          <a:stretch>
            <a:fillRect/>
          </a:stretch>
        </p:blipFill>
        <p:spPr>
          <a:xfrm>
            <a:off x="8991071" y="173567"/>
            <a:ext cx="2994025" cy="1187450"/>
          </a:xfrm>
          <a:prstGeom prst="rect">
            <a:avLst/>
          </a:prstGeom>
        </p:spPr>
      </p:pic>
    </p:spTree>
    <p:extLst>
      <p:ext uri="{BB962C8B-B14F-4D97-AF65-F5344CB8AC3E}">
        <p14:creationId xmlns:p14="http://schemas.microsoft.com/office/powerpoint/2010/main" val="3559788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5" name="Rectangle 1134">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6AED46-90E7-4EB2-870A-C487894412D2}"/>
              </a:ext>
            </a:extLst>
          </p:cNvPr>
          <p:cNvSpPr>
            <a:spLocks noGrp="1"/>
          </p:cNvSpPr>
          <p:nvPr>
            <p:ph type="ctrTitle"/>
          </p:nvPr>
        </p:nvSpPr>
        <p:spPr>
          <a:xfrm>
            <a:off x="1155558" y="637762"/>
            <a:ext cx="4284397" cy="5576770"/>
          </a:xfrm>
        </p:spPr>
        <p:txBody>
          <a:bodyPr vert="horz" lIns="91440" tIns="45720" rIns="91440" bIns="45720" rtlCol="0" anchor="ctr">
            <a:normAutofit/>
          </a:bodyPr>
          <a:lstStyle/>
          <a:p>
            <a:pPr algn="l"/>
            <a:r>
              <a:rPr lang="en-US" sz="6600" b="1" kern="1200">
                <a:solidFill>
                  <a:schemeClr val="bg1"/>
                </a:solidFill>
                <a:latin typeface="+mj-lt"/>
                <a:ea typeface="+mj-ea"/>
                <a:cs typeface="+mj-cs"/>
              </a:rPr>
              <a:t>R &amp; R</a:t>
            </a:r>
            <a:br>
              <a:rPr lang="en-US" sz="6600" kern="1200">
                <a:solidFill>
                  <a:schemeClr val="bg1"/>
                </a:solidFill>
                <a:latin typeface="+mj-lt"/>
                <a:ea typeface="+mj-ea"/>
                <a:cs typeface="+mj-cs"/>
              </a:rPr>
            </a:br>
            <a:r>
              <a:rPr lang="en-US" sz="6600" kern="1200">
                <a:solidFill>
                  <a:schemeClr val="bg1"/>
                </a:solidFill>
                <a:latin typeface="+mj-lt"/>
                <a:ea typeface="+mj-ea"/>
                <a:cs typeface="+mj-cs"/>
              </a:rPr>
              <a:t>Reminders and Resources</a:t>
            </a:r>
          </a:p>
        </p:txBody>
      </p:sp>
      <p:sp>
        <p:nvSpPr>
          <p:cNvPr id="1137" name="Rectangle 1136">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9971254-893D-44FC-AE93-19128B629507}"/>
              </a:ext>
            </a:extLst>
          </p:cNvPr>
          <p:cNvSpPr>
            <a:spLocks noGrp="1"/>
          </p:cNvSpPr>
          <p:nvPr>
            <p:ph type="subTitle" idx="1"/>
          </p:nvPr>
        </p:nvSpPr>
        <p:spPr>
          <a:xfrm>
            <a:off x="6739464" y="637762"/>
            <a:ext cx="5571783" cy="5860946"/>
          </a:xfrm>
        </p:spPr>
        <p:txBody>
          <a:bodyPr vert="horz" lIns="91440" tIns="45720" rIns="91440" bIns="45720" rtlCol="0" anchor="ctr">
            <a:normAutofit/>
          </a:bodyPr>
          <a:lstStyle/>
          <a:p>
            <a:pPr indent="-228600" algn="l">
              <a:buFont typeface="Arial" panose="020B0604020202020204" pitchFamily="34" charset="0"/>
              <a:buChar char="•"/>
            </a:pPr>
            <a:endParaRPr lang="en-US" sz="2200"/>
          </a:p>
          <a:p>
            <a:pPr algn="l"/>
            <a:endParaRPr lang="en-US" sz="2200" b="1"/>
          </a:p>
          <a:p>
            <a:pPr algn="l"/>
            <a:r>
              <a:rPr lang="en-US" sz="2200" b="1"/>
              <a:t>Training of the Month</a:t>
            </a:r>
            <a:endParaRPr lang="en-US" sz="2200" b="1">
              <a:cs typeface="Calibri" panose="020F0502020204030204"/>
            </a:endParaRPr>
          </a:p>
          <a:p>
            <a:pPr marL="342900" indent="-228600" algn="l">
              <a:buFont typeface="Arial" panose="020B0604020202020204" pitchFamily="34" charset="0"/>
              <a:buChar char="•"/>
            </a:pPr>
            <a:r>
              <a:rPr lang="en-US" sz="2200"/>
              <a:t>*</a:t>
            </a:r>
            <a:r>
              <a:rPr lang="en-US" sz="2200" err="1"/>
              <a:t>AzAHP</a:t>
            </a:r>
            <a:r>
              <a:rPr lang="en-US" sz="2200"/>
              <a:t> – HIPAA Basics (Due Jan. 31st)</a:t>
            </a:r>
            <a:endParaRPr lang="en-US" sz="2200">
              <a:cs typeface="Calibri"/>
            </a:endParaRPr>
          </a:p>
          <a:p>
            <a:pPr algn="l"/>
            <a:endParaRPr lang="en-US" sz="2200">
              <a:cs typeface="Calibri"/>
            </a:endParaRPr>
          </a:p>
          <a:p>
            <a:pPr algn="l"/>
            <a:endParaRPr lang="en-US" sz="2200"/>
          </a:p>
          <a:p>
            <a:pPr algn="l"/>
            <a:endParaRPr lang="en-US" sz="2200"/>
          </a:p>
          <a:p>
            <a:pPr algn="l"/>
            <a:r>
              <a:rPr lang="en-US" sz="2200" b="1"/>
              <a:t>AHCCCS is Building the Health Care Workforce</a:t>
            </a:r>
            <a:endParaRPr lang="en-US" sz="2200" b="1">
              <a:cs typeface="Calibri" panose="020F0502020204030204"/>
            </a:endParaRPr>
          </a:p>
          <a:p>
            <a:pPr marL="342900" indent="-228600" algn="l">
              <a:buFont typeface="Arial" panose="020B0604020202020204" pitchFamily="34" charset="0"/>
              <a:buChar char="•"/>
            </a:pPr>
            <a:r>
              <a:rPr lang="en-US" sz="2200"/>
              <a:t>ARP WFD Initiatives </a:t>
            </a:r>
            <a:endParaRPr lang="en-US" sz="2200">
              <a:cs typeface="Calibri"/>
            </a:endParaRPr>
          </a:p>
          <a:p>
            <a:pPr algn="l"/>
            <a:r>
              <a:rPr lang="en-US" sz="2200">
                <a:hlinkClick r:id="rId2">
                  <a:extLst>
                    <a:ext uri="{A12FA001-AC4F-418D-AE19-62706E023703}">
                      <ahyp:hlinkClr xmlns:ahyp="http://schemas.microsoft.com/office/drawing/2018/hyperlinkcolor" val="tx"/>
                    </a:ext>
                  </a:extLst>
                </a:hlinkClick>
              </a:rPr>
              <a:t>https://www.azahcccs.gov/AHCCCS/Initiatives/ARPA/ARPScholarships.htm</a:t>
            </a:r>
            <a:endParaRPr lang="en-US" sz="2200">
              <a:cs typeface="Calibri" panose="020F0502020204030204"/>
            </a:endParaRPr>
          </a:p>
          <a:p>
            <a:pPr algn="l"/>
            <a:r>
              <a:rPr lang="en-US" sz="2200">
                <a:hlinkClick r:id="rId3">
                  <a:extLst>
                    <a:ext uri="{A12FA001-AC4F-418D-AE19-62706E023703}">
                      <ahyp:hlinkClr xmlns:ahyp="http://schemas.microsoft.com/office/drawing/2018/hyperlinkcolor" val="tx"/>
                    </a:ext>
                  </a:extLst>
                </a:hlinkClick>
              </a:rPr>
              <a:t>https://www.azahcccs.gov/AHCCCS/Initiatives/ARPA/HCBSCourses.html</a:t>
            </a:r>
            <a:r>
              <a:rPr lang="en-US" sz="2200"/>
              <a:t> </a:t>
            </a:r>
            <a:endParaRPr lang="en-US" sz="2200">
              <a:cs typeface="Calibri" panose="020F0502020204030204"/>
            </a:endParaRPr>
          </a:p>
        </p:txBody>
      </p:sp>
      <p:pic>
        <p:nvPicPr>
          <p:cNvPr id="10" name="Picture 9" descr="Reminders — Gammage Flowers">
            <a:extLst>
              <a:ext uri="{FF2B5EF4-FFF2-40B4-BE49-F238E27FC236}">
                <a16:creationId xmlns:a16="http://schemas.microsoft.com/office/drawing/2014/main" id="{31757029-3DB2-A12D-F630-CD82281AE0BF}"/>
              </a:ext>
            </a:extLst>
          </p:cNvPr>
          <p:cNvPicPr>
            <a:picLocks noChangeAspect="1"/>
          </p:cNvPicPr>
          <p:nvPr/>
        </p:nvPicPr>
        <p:blipFill>
          <a:blip r:embed="rId4"/>
          <a:stretch>
            <a:fillRect/>
          </a:stretch>
        </p:blipFill>
        <p:spPr>
          <a:xfrm>
            <a:off x="6194425" y="157027"/>
            <a:ext cx="1817006" cy="1264375"/>
          </a:xfrm>
          <a:prstGeom prst="rect">
            <a:avLst/>
          </a:prstGeom>
        </p:spPr>
      </p:pic>
    </p:spTree>
    <p:extLst>
      <p:ext uri="{BB962C8B-B14F-4D97-AF65-F5344CB8AC3E}">
        <p14:creationId xmlns:p14="http://schemas.microsoft.com/office/powerpoint/2010/main" val="1426314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BF36-D55B-4D77-A7D6-11C9BACC0509}"/>
              </a:ext>
            </a:extLst>
          </p:cNvPr>
          <p:cNvSpPr>
            <a:spLocks noGrp="1"/>
          </p:cNvSpPr>
          <p:nvPr>
            <p:ph type="title"/>
          </p:nvPr>
        </p:nvSpPr>
        <p:spPr>
          <a:xfrm>
            <a:off x="6230271" y="3794336"/>
            <a:ext cx="5242259" cy="1922251"/>
          </a:xfrm>
        </p:spPr>
        <p:txBody>
          <a:bodyPr vert="horz" lIns="91440" tIns="45720" rIns="91440" bIns="45720" rtlCol="0" anchor="t" anchorCtr="0" compatLnSpc="1">
            <a:normAutofit/>
          </a:bodyPr>
          <a:lstStyle/>
          <a:p>
            <a:pPr>
              <a:lnSpc>
                <a:spcPct val="90000"/>
              </a:lnSpc>
              <a:spcBef>
                <a:spcPct val="0"/>
              </a:spcBef>
            </a:pPr>
            <a:r>
              <a:rPr lang="en-US" sz="3700" b="1" kern="1200" spc="-67">
                <a:solidFill>
                  <a:srgbClr val="00B0F0"/>
                </a:solidFill>
                <a:latin typeface="+mj-lt"/>
                <a:ea typeface="+mj-ea"/>
                <a:cs typeface="+mj-cs"/>
              </a:rPr>
              <a:t>Open Discussion:</a:t>
            </a:r>
            <a:br>
              <a:rPr lang="en-US" sz="3700" kern="1200" spc="-67">
                <a:solidFill>
                  <a:schemeClr val="tx1"/>
                </a:solidFill>
                <a:latin typeface="+mj-lt"/>
                <a:ea typeface="+mj-ea"/>
                <a:cs typeface="+mj-cs"/>
              </a:rPr>
            </a:br>
            <a:r>
              <a:rPr lang="en-US" sz="3700" kern="1200" spc="-67">
                <a:solidFill>
                  <a:schemeClr val="tx1"/>
                </a:solidFill>
                <a:latin typeface="+mj-lt"/>
                <a:ea typeface="+mj-ea"/>
                <a:cs typeface="+mj-cs"/>
              </a:rPr>
              <a:t>Questions, Suggestions, Ideas &amp; Feedback</a:t>
            </a:r>
          </a:p>
        </p:txBody>
      </p:sp>
      <p:pic>
        <p:nvPicPr>
          <p:cNvPr id="2050" name="Picture 2">
            <a:extLst>
              <a:ext uri="{FF2B5EF4-FFF2-40B4-BE49-F238E27FC236}">
                <a16:creationId xmlns:a16="http://schemas.microsoft.com/office/drawing/2014/main" id="{EC189BDE-B0E5-47A9-BE7C-78D402AAB8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76" r="22084" b="1"/>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Schaffer Library Suggestion Box">
            <a:extLst>
              <a:ext uri="{FF2B5EF4-FFF2-40B4-BE49-F238E27FC236}">
                <a16:creationId xmlns:a16="http://schemas.microsoft.com/office/drawing/2014/main" id="{7E1DA17A-8D09-4C0E-A83D-197FA52F1E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847"/>
          <a:stretch/>
        </p:blipFill>
        <p:spPr bwMode="auto">
          <a:xfrm>
            <a:off x="5647736" y="480292"/>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9C3539-F9C2-40B0-A1B9-8EB69BBABCFB}"/>
              </a:ext>
            </a:extLst>
          </p:cNvPr>
          <p:cNvSpPr/>
          <p:nvPr/>
        </p:nvSpPr>
        <p:spPr>
          <a:xfrm>
            <a:off x="5012871" y="6482442"/>
            <a:ext cx="1993899" cy="342899"/>
          </a:xfrm>
          <a:prstGeom prst="rect">
            <a:avLst/>
          </a:prstGeom>
          <a:solidFill>
            <a:schemeClr val="bg1">
              <a:lumMod val="75000"/>
              <a:lumOff val="2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969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A picture containing logo&#10;&#10;Description automatically generated">
            <a:extLst>
              <a:ext uri="{FF2B5EF4-FFF2-40B4-BE49-F238E27FC236}">
                <a16:creationId xmlns:a16="http://schemas.microsoft.com/office/drawing/2014/main" id="{FED3FC57-8A6C-4658-A2B4-2DCDE571942A}"/>
              </a:ext>
            </a:extLst>
          </p:cNvPr>
          <p:cNvPicPr>
            <a:picLocks noChangeAspect="1"/>
          </p:cNvPicPr>
          <p:nvPr/>
        </p:nvPicPr>
        <p:blipFill rotWithShape="1">
          <a:blip r:embed="rId2"/>
          <a:srcRect/>
          <a:stretch/>
        </p:blipFill>
        <p:spPr>
          <a:xfrm>
            <a:off x="-1" y="-35849"/>
            <a:ext cx="12192000" cy="6857990"/>
          </a:xfrm>
          <a:prstGeom prst="rect">
            <a:avLst/>
          </a:prstGeom>
          <a:noFill/>
        </p:spPr>
      </p:pic>
      <p:sp>
        <p:nvSpPr>
          <p:cNvPr id="2" name="Title 1">
            <a:extLst>
              <a:ext uri="{FF2B5EF4-FFF2-40B4-BE49-F238E27FC236}">
                <a16:creationId xmlns:a16="http://schemas.microsoft.com/office/drawing/2014/main" id="{F2BD4B27-199F-4AAB-B9A5-A61950784CAB}"/>
              </a:ext>
            </a:extLst>
          </p:cNvPr>
          <p:cNvSpPr>
            <a:spLocks noGrp="1"/>
          </p:cNvSpPr>
          <p:nvPr>
            <p:ph type="title"/>
          </p:nvPr>
        </p:nvSpPr>
        <p:spPr>
          <a:xfrm>
            <a:off x="279661" y="2307837"/>
            <a:ext cx="5057775" cy="1342754"/>
          </a:xfrm>
        </p:spPr>
        <p:txBody>
          <a:bodyPr>
            <a:normAutofit/>
          </a:bodyPr>
          <a:lstStyle/>
          <a:p>
            <a:pPr algn="ctr"/>
            <a:r>
              <a:rPr lang="en-US" sz="3600" b="1" spc="200">
                <a:solidFill>
                  <a:srgbClr val="FFFF00"/>
                </a:solidFill>
              </a:rPr>
              <a:t>Closing/Next Meeting</a:t>
            </a:r>
            <a:endParaRPr lang="en-US" sz="3600" b="1" spc="200">
              <a:solidFill>
                <a:srgbClr val="FFFF00"/>
              </a:solidFill>
              <a:cs typeface="Calibri Light"/>
            </a:endParaRPr>
          </a:p>
        </p:txBody>
      </p:sp>
      <p:sp>
        <p:nvSpPr>
          <p:cNvPr id="5" name="Content Placeholder 2">
            <a:extLst>
              <a:ext uri="{FF2B5EF4-FFF2-40B4-BE49-F238E27FC236}">
                <a16:creationId xmlns:a16="http://schemas.microsoft.com/office/drawing/2014/main" id="{83DA9EB4-B2EF-4137-B526-A20C71741ABA}"/>
              </a:ext>
            </a:extLst>
          </p:cNvPr>
          <p:cNvSpPr txBox="1">
            <a:spLocks noGrp="1"/>
          </p:cNvSpPr>
          <p:nvPr>
            <p:ph idx="1"/>
          </p:nvPr>
        </p:nvSpPr>
        <p:spPr>
          <a:xfrm>
            <a:off x="497330" y="2944906"/>
            <a:ext cx="4618545" cy="1248239"/>
          </a:xfrm>
        </p:spPr>
        <p:txBody>
          <a:bodyPr lIns="91440" rIns="91440" anchor="ctr">
            <a:normAutofit/>
          </a:bodyPr>
          <a:lstStyle/>
          <a:p>
            <a:pPr marL="0" indent="0">
              <a:spcBef>
                <a:spcPts val="0"/>
              </a:spcBef>
              <a:buNone/>
            </a:pPr>
            <a:r>
              <a:rPr lang="en-US" sz="2400" b="1">
                <a:solidFill>
                  <a:srgbClr val="FFFF00"/>
                </a:solidFill>
              </a:rPr>
              <a:t>Next meeting: February 8</a:t>
            </a:r>
            <a:r>
              <a:rPr lang="en-US" sz="2400" b="1" baseline="30000">
                <a:solidFill>
                  <a:srgbClr val="FFFF00"/>
                </a:solidFill>
              </a:rPr>
              <a:t>th</a:t>
            </a:r>
            <a:r>
              <a:rPr lang="en-US" sz="2400" b="1">
                <a:solidFill>
                  <a:srgbClr val="FFFF00"/>
                </a:solidFill>
              </a:rPr>
              <a:t>,  2024</a:t>
            </a:r>
            <a:br>
              <a:rPr lang="en-US" sz="2400" b="1"/>
            </a:br>
            <a:r>
              <a:rPr lang="en-US" sz="2400" b="1"/>
              <a:t> 11:00 AM – 12:30 PM</a:t>
            </a:r>
          </a:p>
        </p:txBody>
      </p:sp>
    </p:spTree>
    <p:extLst>
      <p:ext uri="{BB962C8B-B14F-4D97-AF65-F5344CB8AC3E}">
        <p14:creationId xmlns:p14="http://schemas.microsoft.com/office/powerpoint/2010/main" val="3326768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6BB9730C-14BA-4087-9AF5-401956772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041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04C8AB72-CC2C-4452-A54B-A3EB92AD2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4E7BFEB-84FA-4253-9EF7-A5041588B539}"/>
              </a:ext>
            </a:extLst>
          </p:cNvPr>
          <p:cNvSpPr>
            <a:spLocks noGrp="1"/>
          </p:cNvSpPr>
          <p:nvPr>
            <p:ph type="ctrTitle"/>
          </p:nvPr>
        </p:nvSpPr>
        <p:spPr>
          <a:xfrm>
            <a:off x="1065196" y="5120640"/>
            <a:ext cx="10058400" cy="822960"/>
          </a:xfrm>
        </p:spPr>
        <p:txBody>
          <a:bodyPr>
            <a:normAutofit/>
          </a:bodyPr>
          <a:lstStyle/>
          <a:p>
            <a:r>
              <a:rPr lang="en-US" sz="3700" b="1">
                <a:solidFill>
                  <a:srgbClr val="FFFFFF"/>
                </a:solidFill>
              </a:rPr>
              <a:t>Thank You!</a:t>
            </a:r>
          </a:p>
        </p:txBody>
      </p:sp>
      <p:pic>
        <p:nvPicPr>
          <p:cNvPr id="4" name="Picture 3">
            <a:extLst>
              <a:ext uri="{FF2B5EF4-FFF2-40B4-BE49-F238E27FC236}">
                <a16:creationId xmlns:a16="http://schemas.microsoft.com/office/drawing/2014/main" id="{E245915D-2E32-40C6-A6C3-9C98A43E4D4F}"/>
              </a:ext>
            </a:extLst>
          </p:cNvPr>
          <p:cNvPicPr>
            <a:picLocks noChangeAspect="1"/>
          </p:cNvPicPr>
          <p:nvPr/>
        </p:nvPicPr>
        <p:blipFill rotWithShape="1">
          <a:blip r:embed="rId2"/>
          <a:srcRect l="19545" t="1486" r="36533" b="-1486"/>
          <a:stretch/>
        </p:blipFill>
        <p:spPr>
          <a:xfrm>
            <a:off x="633999" y="773843"/>
            <a:ext cx="10925101" cy="3357976"/>
          </a:xfrm>
          <a:prstGeom prst="rect">
            <a:avLst/>
          </a:prstGeom>
        </p:spPr>
      </p:pic>
      <p:sp>
        <p:nvSpPr>
          <p:cNvPr id="30" name="Rectangle 23">
            <a:extLst>
              <a:ext uri="{FF2B5EF4-FFF2-40B4-BE49-F238E27FC236}">
                <a16:creationId xmlns:a16="http://schemas.microsoft.com/office/drawing/2014/main" id="{48F3622B-3E4C-4435-A51C-9D6FD1C2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2">
            <a:extLst>
              <a:ext uri="{FF2B5EF4-FFF2-40B4-BE49-F238E27FC236}">
                <a16:creationId xmlns:a16="http://schemas.microsoft.com/office/drawing/2014/main" id="{159CE9BA-8A8E-4C6C-B47A-6E70326F8405}"/>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92127" y="1008116"/>
            <a:ext cx="17653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0FDF27D-1C3C-4E10-A0E4-D8262AD0436A}"/>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2055939" y="206218"/>
            <a:ext cx="17272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403E6CE-A99A-43C7-A66A-FC2FFBF809EF}"/>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7132101" y="4074301"/>
            <a:ext cx="31623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5DC9A3A-3EF3-42CC-B6CB-84470447AB19}"/>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10240872" y="2244791"/>
            <a:ext cx="18542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377E657-88D0-4271-A497-3D43190BB6F5}"/>
              </a:ext>
            </a:extLst>
          </p:cNvPr>
          <p:cNvPicPr>
            <a:picLocks noChangeAspect="1" noChangeArrowheads="1"/>
          </p:cNvPicPr>
          <p:nvPr/>
        </p:nvPicPr>
        <p:blipFill>
          <a:blip r:embed="rId7">
            <a:alphaModFix amt="20000"/>
            <a:extLst>
              <a:ext uri="{28A0092B-C50C-407E-A947-70E740481C1C}">
                <a14:useLocalDpi xmlns:a14="http://schemas.microsoft.com/office/drawing/2010/main" val="0"/>
              </a:ext>
            </a:extLst>
          </a:blip>
          <a:srcRect/>
          <a:stretch>
            <a:fillRect/>
          </a:stretch>
        </p:blipFill>
        <p:spPr bwMode="auto">
          <a:xfrm>
            <a:off x="3075839" y="3774277"/>
            <a:ext cx="2095500" cy="889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E1862BE5-4FC7-4920-ADF4-A1AE9C8432D1}"/>
              </a:ext>
            </a:extLst>
          </p:cNvPr>
          <p:cNvPicPr>
            <a:picLocks noChangeAspect="1" noChangeArrowheads="1"/>
          </p:cNvPicPr>
          <p:nvPr/>
        </p:nvPicPr>
        <p:blipFill>
          <a:blip r:embed="rId8">
            <a:alphaModFix amt="20000"/>
            <a:extLst>
              <a:ext uri="{28A0092B-C50C-407E-A947-70E740481C1C}">
                <a14:useLocalDpi xmlns:a14="http://schemas.microsoft.com/office/drawing/2010/main" val="0"/>
              </a:ext>
            </a:extLst>
          </a:blip>
          <a:srcRect/>
          <a:stretch>
            <a:fillRect/>
          </a:stretch>
        </p:blipFill>
        <p:spPr bwMode="auto">
          <a:xfrm>
            <a:off x="8203495" y="451091"/>
            <a:ext cx="29718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43AA7E37-04FD-42D6-BC57-1BE4F53F7278}"/>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rcRect/>
          <a:stretch>
            <a:fillRect/>
          </a:stretch>
        </p:blipFill>
        <p:spPr bwMode="auto">
          <a:xfrm>
            <a:off x="192127" y="2965637"/>
            <a:ext cx="1511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5E84A650-7162-4E6F-9220-BD01F78033EA}"/>
              </a:ext>
            </a:extLst>
          </p:cNvPr>
          <p:cNvPicPr>
            <a:picLocks noChangeAspect="1" noChangeArrowheads="1"/>
          </p:cNvPicPr>
          <p:nvPr/>
        </p:nvPicPr>
        <p:blipFill>
          <a:blip r:embed="rId10">
            <a:alphaModFix amt="20000"/>
            <a:extLst>
              <a:ext uri="{28A0092B-C50C-407E-A947-70E740481C1C}">
                <a14:useLocalDpi xmlns:a14="http://schemas.microsoft.com/office/drawing/2010/main" val="0"/>
              </a:ext>
            </a:extLst>
          </a:blip>
          <a:srcRect/>
          <a:stretch>
            <a:fillRect/>
          </a:stretch>
        </p:blipFill>
        <p:spPr bwMode="auto">
          <a:xfrm>
            <a:off x="5290601" y="419101"/>
            <a:ext cx="18415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43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4FCA2-FC32-104F-2F37-DFEA1CDB6A5A}"/>
              </a:ext>
            </a:extLst>
          </p:cNvPr>
          <p:cNvPicPr>
            <a:picLocks noChangeAspect="1"/>
          </p:cNvPicPr>
          <p:nvPr/>
        </p:nvPicPr>
        <p:blipFill>
          <a:blip r:embed="rId2"/>
          <a:stretch>
            <a:fillRect/>
          </a:stretch>
        </p:blipFill>
        <p:spPr>
          <a:xfrm rot="1874699">
            <a:off x="10331797" y="211478"/>
            <a:ext cx="1279703" cy="1660373"/>
          </a:xfrm>
          <a:prstGeom prst="rect">
            <a:avLst/>
          </a:prstGeom>
        </p:spPr>
      </p:pic>
      <p:sp>
        <p:nvSpPr>
          <p:cNvPr id="2" name="Title 1">
            <a:extLst>
              <a:ext uri="{FF2B5EF4-FFF2-40B4-BE49-F238E27FC236}">
                <a16:creationId xmlns:a16="http://schemas.microsoft.com/office/drawing/2014/main" id="{CF88AED1-1599-3631-38EC-6F0A10CD2DED}"/>
              </a:ext>
            </a:extLst>
          </p:cNvPr>
          <p:cNvSpPr>
            <a:spLocks noGrp="1"/>
          </p:cNvSpPr>
          <p:nvPr>
            <p:ph type="title"/>
          </p:nvPr>
        </p:nvSpPr>
        <p:spPr/>
        <p:txBody>
          <a:bodyPr/>
          <a:lstStyle/>
          <a:p>
            <a:r>
              <a:rPr lang="en-US"/>
              <a:t>2023 Accomplishments &amp; 2024 Goals</a:t>
            </a:r>
          </a:p>
        </p:txBody>
      </p:sp>
      <p:sp>
        <p:nvSpPr>
          <p:cNvPr id="3" name="Content Placeholder 2">
            <a:extLst>
              <a:ext uri="{FF2B5EF4-FFF2-40B4-BE49-F238E27FC236}">
                <a16:creationId xmlns:a16="http://schemas.microsoft.com/office/drawing/2014/main" id="{68625473-44FD-3126-7A45-6728198E51A5}"/>
              </a:ext>
            </a:extLst>
          </p:cNvPr>
          <p:cNvSpPr>
            <a:spLocks noGrp="1"/>
          </p:cNvSpPr>
          <p:nvPr>
            <p:ph idx="1"/>
          </p:nvPr>
        </p:nvSpPr>
        <p:spPr/>
        <p:txBody>
          <a:bodyPr vert="horz" lIns="0" tIns="45720" rIns="0" bIns="45720" rtlCol="0" anchor="t">
            <a:normAutofit/>
          </a:bodyPr>
          <a:lstStyle/>
          <a:p>
            <a:pPr marL="90805" indent="-90805"/>
            <a:r>
              <a:rPr lang="en-US" sz="1800" b="1"/>
              <a:t>American Rescue Plan (ARP) Projects</a:t>
            </a:r>
            <a:endParaRPr lang="en-US" sz="1800"/>
          </a:p>
          <a:p>
            <a:pPr marL="383540" lvl="1" indent="-182245" fontAlgn="base">
              <a:buFont typeface="Arial" panose="020B0604020202020204" pitchFamily="34" charset="0"/>
              <a:buChar char="•"/>
            </a:pPr>
            <a:r>
              <a:rPr lang="en-US" sz="1600" b="0" i="0">
                <a:solidFill>
                  <a:srgbClr val="000000"/>
                </a:solidFill>
                <a:effectLst/>
                <a:latin typeface="Calibri"/>
                <a:cs typeface="Calibri"/>
              </a:rPr>
              <a:t>Provider Workforce Database </a:t>
            </a:r>
          </a:p>
          <a:p>
            <a:pPr marL="383540" lvl="1" indent="-182245" fontAlgn="base">
              <a:buFont typeface="Arial" panose="020B0604020202020204" pitchFamily="34" charset="0"/>
              <a:buChar char="•"/>
            </a:pPr>
            <a:r>
              <a:rPr lang="en-US" sz="1600">
                <a:solidFill>
                  <a:srgbClr val="000000"/>
                </a:solidFill>
                <a:latin typeface="Calibri"/>
                <a:cs typeface="Calibri"/>
              </a:rPr>
              <a:t>Arizona Healthcare</a:t>
            </a:r>
            <a:r>
              <a:rPr lang="en-US" sz="1600" b="0" i="0">
                <a:solidFill>
                  <a:srgbClr val="000000"/>
                </a:solidFill>
                <a:effectLst/>
                <a:latin typeface="Calibri"/>
                <a:cs typeface="Calibri"/>
              </a:rPr>
              <a:t> </a:t>
            </a:r>
            <a:r>
              <a:rPr lang="en-US" sz="1600">
                <a:solidFill>
                  <a:srgbClr val="000000"/>
                </a:solidFill>
                <a:latin typeface="Calibri"/>
                <a:cs typeface="Calibri"/>
              </a:rPr>
              <a:t>Careers Hub</a:t>
            </a:r>
            <a:r>
              <a:rPr lang="en-US" sz="1600" b="0" i="0">
                <a:solidFill>
                  <a:srgbClr val="000000"/>
                </a:solidFill>
                <a:effectLst/>
                <a:latin typeface="Calibri"/>
                <a:cs typeface="Calibri"/>
              </a:rPr>
              <a:t> </a:t>
            </a:r>
            <a:r>
              <a:rPr lang="en-US" sz="1600">
                <a:solidFill>
                  <a:srgbClr val="000000"/>
                </a:solidFill>
                <a:latin typeface="Calibri"/>
                <a:cs typeface="Calibri"/>
              </a:rPr>
              <a:t>(</a:t>
            </a:r>
            <a:r>
              <a:rPr lang="en-US" sz="1600" b="0" i="0">
                <a:solidFill>
                  <a:srgbClr val="000000"/>
                </a:solidFill>
                <a:effectLst/>
                <a:latin typeface="Calibri"/>
                <a:cs typeface="Calibri"/>
              </a:rPr>
              <a:t>FKA Career Pathways</a:t>
            </a:r>
            <a:r>
              <a:rPr lang="en-US" sz="1600">
                <a:solidFill>
                  <a:srgbClr val="000000"/>
                </a:solidFill>
                <a:latin typeface="Calibri"/>
                <a:cs typeface="Calibri"/>
              </a:rPr>
              <a:t>)</a:t>
            </a:r>
            <a:r>
              <a:rPr lang="en-US" sz="1600" b="0" i="0">
                <a:solidFill>
                  <a:srgbClr val="000000"/>
                </a:solidFill>
                <a:effectLst/>
                <a:latin typeface="Calibri"/>
                <a:cs typeface="Calibri"/>
              </a:rPr>
              <a:t> </a:t>
            </a:r>
          </a:p>
          <a:p>
            <a:pPr marL="383540" lvl="1" indent="-182245" fontAlgn="base">
              <a:buFont typeface="Arial" panose="020B0604020202020204" pitchFamily="34" charset="0"/>
              <a:buChar char="•"/>
            </a:pPr>
            <a:r>
              <a:rPr lang="en-US" sz="1600" b="0" i="0">
                <a:solidFill>
                  <a:srgbClr val="000000"/>
                </a:solidFill>
                <a:effectLst/>
                <a:latin typeface="Calibri"/>
                <a:cs typeface="Calibri"/>
              </a:rPr>
              <a:t>Career Education and Training (CET) </a:t>
            </a:r>
            <a:r>
              <a:rPr lang="en-US" sz="1600"/>
              <a:t>– trainings should be made available to providers in late 2024 or early 2025</a:t>
            </a:r>
            <a:endParaRPr lang="en-US" sz="1600" b="0" i="0">
              <a:solidFill>
                <a:srgbClr val="000000"/>
              </a:solidFill>
              <a:effectLst/>
              <a:latin typeface="Calibri"/>
              <a:cs typeface="Calibri"/>
            </a:endParaRPr>
          </a:p>
          <a:p>
            <a:pPr marL="566416" lvl="2" indent="-182245" fontAlgn="base">
              <a:buFont typeface="Arial" panose="020B0604020202020204" pitchFamily="34" charset="0"/>
              <a:buChar char="•"/>
            </a:pPr>
            <a:r>
              <a:rPr lang="en-US" sz="1400"/>
              <a:t>AMPM 570- Case Management (CM)</a:t>
            </a:r>
          </a:p>
          <a:p>
            <a:pPr marL="566416" lvl="2" indent="-182245" fontAlgn="base">
              <a:buFont typeface="Arial" panose="020B0604020202020204" pitchFamily="34" charset="0"/>
              <a:buChar char="•"/>
            </a:pPr>
            <a:r>
              <a:rPr lang="en-US">
                <a:solidFill>
                  <a:srgbClr val="000000"/>
                </a:solidFill>
                <a:latin typeface="Calibri"/>
                <a:cs typeface="Calibri"/>
              </a:rPr>
              <a:t>DCW and DSP</a:t>
            </a:r>
          </a:p>
          <a:p>
            <a:pPr marL="566416" lvl="2" indent="-182245" fontAlgn="base">
              <a:buFont typeface="Arial" panose="020B0604020202020204" pitchFamily="34" charset="0"/>
              <a:buChar char="•"/>
            </a:pPr>
            <a:r>
              <a:rPr lang="en-US">
                <a:solidFill>
                  <a:srgbClr val="000000"/>
                </a:solidFill>
                <a:latin typeface="Calibri"/>
                <a:cs typeface="Calibri"/>
              </a:rPr>
              <a:t>Leadership/Supervision</a:t>
            </a:r>
          </a:p>
          <a:p>
            <a:pPr marL="566416" lvl="2" indent="-182245" fontAlgn="base">
              <a:buFont typeface="Arial" panose="020B0604020202020204" pitchFamily="34" charset="0"/>
              <a:buChar char="•"/>
            </a:pPr>
            <a:r>
              <a:rPr lang="en-US" i="0">
                <a:solidFill>
                  <a:srgbClr val="000000"/>
                </a:solidFill>
                <a:effectLst/>
                <a:latin typeface="Calibri"/>
                <a:cs typeface="Calibri"/>
              </a:rPr>
              <a:t>More…</a:t>
            </a:r>
          </a:p>
          <a:p>
            <a:pPr marL="383540" lvl="1" indent="-182245" fontAlgn="base">
              <a:buFont typeface="Arial" panose="020B0604020202020204" pitchFamily="34" charset="0"/>
              <a:buChar char="•"/>
            </a:pPr>
            <a:r>
              <a:rPr lang="en-US" sz="1600" b="0" i="0">
                <a:solidFill>
                  <a:srgbClr val="000000"/>
                </a:solidFill>
                <a:effectLst/>
                <a:latin typeface="Calibri"/>
                <a:cs typeface="Calibri"/>
              </a:rPr>
              <a:t>Evaluation of WFD Initiatives and best practices </a:t>
            </a:r>
            <a:endParaRPr lang="en-US" sz="1600">
              <a:solidFill>
                <a:srgbClr val="000000"/>
              </a:solidFill>
              <a:latin typeface="Calibri"/>
              <a:cs typeface="Calibri"/>
            </a:endParaRPr>
          </a:p>
          <a:p>
            <a:pPr marL="90805" indent="-90805"/>
            <a:r>
              <a:rPr lang="en-US" sz="1800" b="1"/>
              <a:t>Future Goals</a:t>
            </a:r>
            <a:endParaRPr lang="en-US" sz="1800"/>
          </a:p>
          <a:p>
            <a:pPr marL="383540" lvl="1" indent="-182245" fontAlgn="base">
              <a:buFont typeface="Arial" panose="020B0604020202020204" pitchFamily="34" charset="0"/>
              <a:buChar char="•"/>
            </a:pPr>
            <a:r>
              <a:rPr lang="en-US" sz="1600" b="0" i="0">
                <a:solidFill>
                  <a:srgbClr val="000000"/>
                </a:solidFill>
                <a:effectLst/>
                <a:latin typeface="Calibri"/>
                <a:cs typeface="Calibri"/>
              </a:rPr>
              <a:t>Implementation of ARP projects by September 2024</a:t>
            </a:r>
          </a:p>
        </p:txBody>
      </p:sp>
      <p:pic>
        <p:nvPicPr>
          <p:cNvPr id="5" name="Picture 4">
            <a:extLst>
              <a:ext uri="{FF2B5EF4-FFF2-40B4-BE49-F238E27FC236}">
                <a16:creationId xmlns:a16="http://schemas.microsoft.com/office/drawing/2014/main" id="{C23BFFC7-4F8B-8E6C-F802-55EA59001078}"/>
              </a:ext>
            </a:extLst>
          </p:cNvPr>
          <p:cNvPicPr>
            <a:picLocks noChangeAspect="1"/>
          </p:cNvPicPr>
          <p:nvPr/>
        </p:nvPicPr>
        <p:blipFill>
          <a:blip r:embed="rId3"/>
          <a:stretch>
            <a:fillRect/>
          </a:stretch>
        </p:blipFill>
        <p:spPr>
          <a:xfrm>
            <a:off x="10027244" y="5154306"/>
            <a:ext cx="1888808" cy="944404"/>
          </a:xfrm>
          <a:prstGeom prst="rect">
            <a:avLst/>
          </a:prstGeom>
        </p:spPr>
      </p:pic>
    </p:spTree>
    <p:extLst>
      <p:ext uri="{BB962C8B-B14F-4D97-AF65-F5344CB8AC3E}">
        <p14:creationId xmlns:p14="http://schemas.microsoft.com/office/powerpoint/2010/main" val="3082179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4FCA2-FC32-104F-2F37-DFEA1CDB6A5A}"/>
              </a:ext>
            </a:extLst>
          </p:cNvPr>
          <p:cNvPicPr>
            <a:picLocks noChangeAspect="1"/>
          </p:cNvPicPr>
          <p:nvPr/>
        </p:nvPicPr>
        <p:blipFill>
          <a:blip r:embed="rId2"/>
          <a:stretch>
            <a:fillRect/>
          </a:stretch>
        </p:blipFill>
        <p:spPr>
          <a:xfrm rot="1874699">
            <a:off x="10331797" y="211478"/>
            <a:ext cx="1279703" cy="1660373"/>
          </a:xfrm>
          <a:prstGeom prst="rect">
            <a:avLst/>
          </a:prstGeom>
        </p:spPr>
      </p:pic>
      <p:sp>
        <p:nvSpPr>
          <p:cNvPr id="2" name="Title 1">
            <a:extLst>
              <a:ext uri="{FF2B5EF4-FFF2-40B4-BE49-F238E27FC236}">
                <a16:creationId xmlns:a16="http://schemas.microsoft.com/office/drawing/2014/main" id="{CF88AED1-1599-3631-38EC-6F0A10CD2DED}"/>
              </a:ext>
            </a:extLst>
          </p:cNvPr>
          <p:cNvSpPr>
            <a:spLocks noGrp="1"/>
          </p:cNvSpPr>
          <p:nvPr>
            <p:ph type="title"/>
          </p:nvPr>
        </p:nvSpPr>
        <p:spPr/>
        <p:txBody>
          <a:bodyPr/>
          <a:lstStyle/>
          <a:p>
            <a:r>
              <a:rPr lang="en-US"/>
              <a:t>2023 Accomplishments &amp; 2024 Goals</a:t>
            </a:r>
          </a:p>
        </p:txBody>
      </p:sp>
      <p:sp>
        <p:nvSpPr>
          <p:cNvPr id="3" name="Content Placeholder 2">
            <a:extLst>
              <a:ext uri="{FF2B5EF4-FFF2-40B4-BE49-F238E27FC236}">
                <a16:creationId xmlns:a16="http://schemas.microsoft.com/office/drawing/2014/main" id="{68625473-44FD-3126-7A45-6728198E51A5}"/>
              </a:ext>
            </a:extLst>
          </p:cNvPr>
          <p:cNvSpPr>
            <a:spLocks noGrp="1"/>
          </p:cNvSpPr>
          <p:nvPr>
            <p:ph idx="1"/>
          </p:nvPr>
        </p:nvSpPr>
        <p:spPr/>
        <p:txBody>
          <a:bodyPr vert="horz" lIns="0" tIns="45720" rIns="0" bIns="45720" rtlCol="0" anchor="t">
            <a:normAutofit/>
          </a:bodyPr>
          <a:lstStyle/>
          <a:p>
            <a:pPr marL="0" indent="0">
              <a:lnSpc>
                <a:spcPct val="100000"/>
              </a:lnSpc>
              <a:buNone/>
            </a:pPr>
            <a:r>
              <a:rPr lang="en-US" b="1">
                <a:solidFill>
                  <a:schemeClr val="tx1"/>
                </a:solidFill>
              </a:rPr>
              <a:t>Non-ARP Course Development Updates and Initiatives  </a:t>
            </a:r>
            <a:endParaRPr lang="en-US" b="1">
              <a:solidFill>
                <a:schemeClr val="tx1"/>
              </a:solidFill>
              <a:cs typeface="Calibri" panose="020F0502020204030204"/>
            </a:endParaRPr>
          </a:p>
          <a:p>
            <a:pPr marL="383405" lvl="1" indent="-182880" fontAlgn="base">
              <a:lnSpc>
                <a:spcPct val="100000"/>
              </a:lnSpc>
              <a:buFont typeface="Arial" panose="020B0604020202020204" pitchFamily="34" charset="0"/>
              <a:buChar char="•"/>
            </a:pPr>
            <a:r>
              <a:rPr lang="en-US" sz="1600" b="0" i="0">
                <a:solidFill>
                  <a:srgbClr val="000000"/>
                </a:solidFill>
                <a:effectLst/>
                <a:latin typeface="Calibri" panose="020F0502020204030204" pitchFamily="34" charset="0"/>
              </a:rPr>
              <a:t>Child and Family Team</a:t>
            </a:r>
            <a:endParaRPr lang="en-US" sz="1600" b="0" i="0">
              <a:solidFill>
                <a:srgbClr val="000000"/>
              </a:solidFill>
              <a:effectLst/>
              <a:latin typeface="Calibri" panose="020F0502020204030204" pitchFamily="34" charset="0"/>
              <a:cs typeface="Calibri" panose="020F0502020204030204" pitchFamily="34" charset="0"/>
            </a:endParaRPr>
          </a:p>
          <a:p>
            <a:pPr marL="383405" lvl="1" indent="-182880" fontAlgn="base">
              <a:lnSpc>
                <a:spcPct val="100000"/>
              </a:lnSpc>
              <a:buFont typeface="Arial" panose="020B0604020202020204" pitchFamily="34" charset="0"/>
              <a:buChar char="•"/>
            </a:pPr>
            <a:r>
              <a:rPr lang="en-US" sz="1600">
                <a:solidFill>
                  <a:srgbClr val="000000"/>
                </a:solidFill>
                <a:latin typeface="Calibri"/>
                <a:cs typeface="Calibri"/>
              </a:rPr>
              <a:t>Culture Care and You FKA CC100</a:t>
            </a:r>
          </a:p>
          <a:p>
            <a:pPr marL="0" indent="0" fontAlgn="base">
              <a:lnSpc>
                <a:spcPct val="100000"/>
              </a:lnSpc>
              <a:buNone/>
            </a:pPr>
            <a:r>
              <a:rPr lang="en-US" b="1">
                <a:solidFill>
                  <a:schemeClr val="tx1"/>
                </a:solidFill>
                <a:latin typeface="Calibri"/>
                <a:cs typeface="Calibri"/>
              </a:rPr>
              <a:t>Future Goals</a:t>
            </a:r>
          </a:p>
          <a:p>
            <a:pPr marL="383405" lvl="1" indent="-182880" fontAlgn="base">
              <a:lnSpc>
                <a:spcPct val="100000"/>
              </a:lnSpc>
              <a:buFont typeface="Arial" panose="020F0502020204030204" pitchFamily="34" charset="0"/>
              <a:buChar char="•"/>
            </a:pPr>
            <a:r>
              <a:rPr lang="en-US" sz="1600" i="0">
                <a:solidFill>
                  <a:srgbClr val="000000"/>
                </a:solidFill>
                <a:effectLst/>
                <a:latin typeface="Calibri"/>
                <a:cs typeface="Calibri"/>
              </a:rPr>
              <a:t>More to come on Child Family Team (CFT) </a:t>
            </a:r>
          </a:p>
          <a:p>
            <a:pPr marL="566281" lvl="2" indent="-182880" fontAlgn="base">
              <a:lnSpc>
                <a:spcPct val="100000"/>
              </a:lnSpc>
              <a:buFont typeface="Arial" panose="020F0502020204030204" pitchFamily="34" charset="0"/>
              <a:buChar char="•"/>
            </a:pPr>
            <a:r>
              <a:rPr lang="en-US" b="0" i="0">
                <a:solidFill>
                  <a:srgbClr val="000000"/>
                </a:solidFill>
                <a:effectLst/>
                <a:latin typeface="Calibri"/>
                <a:cs typeface="Calibri"/>
              </a:rPr>
              <a:t>Revamp CFT Overview Prework)</a:t>
            </a:r>
          </a:p>
          <a:p>
            <a:pPr marL="566281" lvl="2" indent="-182880" fontAlgn="base">
              <a:lnSpc>
                <a:spcPct val="100000"/>
              </a:lnSpc>
              <a:buFont typeface="Arial" panose="020F0502020204030204" pitchFamily="34" charset="0"/>
              <a:buChar char="•"/>
            </a:pPr>
            <a:r>
              <a:rPr lang="en-US" b="0" i="0">
                <a:solidFill>
                  <a:srgbClr val="000000"/>
                </a:solidFill>
                <a:effectLst/>
                <a:latin typeface="Calibri"/>
                <a:cs typeface="Calibri"/>
              </a:rPr>
              <a:t>Implement the Relias Competency Evaluation Tool for AHCCCS CFT Supervision Tool</a:t>
            </a:r>
            <a:endParaRPr lang="en-US" i="0">
              <a:solidFill>
                <a:srgbClr val="000000"/>
              </a:solidFill>
              <a:effectLst/>
              <a:latin typeface="Calibri"/>
              <a:cs typeface="Calibri"/>
            </a:endParaRPr>
          </a:p>
          <a:p>
            <a:pPr marL="383405" lvl="1" indent="-182880" fontAlgn="base">
              <a:lnSpc>
                <a:spcPct val="100000"/>
              </a:lnSpc>
              <a:buFont typeface="Arial" panose="020B0604020202020204" pitchFamily="34" charset="0"/>
              <a:buChar char="•"/>
            </a:pPr>
            <a:r>
              <a:rPr lang="en-US" sz="1600" b="0" i="0">
                <a:solidFill>
                  <a:srgbClr val="000000"/>
                </a:solidFill>
                <a:effectLst/>
                <a:latin typeface="Calibri"/>
                <a:cs typeface="Calibri"/>
              </a:rPr>
              <a:t>Stakeholder training </a:t>
            </a:r>
          </a:p>
          <a:p>
            <a:pPr marL="383405" lvl="1" indent="-182880" fontAlgn="base">
              <a:lnSpc>
                <a:spcPct val="100000"/>
              </a:lnSpc>
              <a:buFont typeface="Arial" panose="020B0604020202020204" pitchFamily="34" charset="0"/>
              <a:buChar char="•"/>
            </a:pPr>
            <a:r>
              <a:rPr lang="en-US" sz="1600" i="0">
                <a:solidFill>
                  <a:srgbClr val="000000"/>
                </a:solidFill>
                <a:effectLst/>
                <a:latin typeface="Calibri"/>
                <a:cs typeface="Calibri"/>
              </a:rPr>
              <a:t>Social Determinants of Health (SDOH)  </a:t>
            </a:r>
            <a:endParaRPr lang="en-US">
              <a:solidFill>
                <a:srgbClr val="000000"/>
              </a:solidFill>
              <a:latin typeface="Calibri"/>
              <a:cs typeface="Calibri"/>
            </a:endParaRPr>
          </a:p>
          <a:p>
            <a:pPr marL="566281" lvl="2" indent="-182880" fontAlgn="base">
              <a:lnSpc>
                <a:spcPct val="100000"/>
              </a:lnSpc>
              <a:buFont typeface="Arial" panose="020F0502020204030204" pitchFamily="34" charset="0"/>
              <a:buChar char="•"/>
            </a:pPr>
            <a:r>
              <a:rPr lang="en-US" b="0" i="0">
                <a:solidFill>
                  <a:srgbClr val="000000"/>
                </a:solidFill>
                <a:effectLst/>
                <a:latin typeface="Calibri" panose="020F0502020204030204" pitchFamily="34" charset="0"/>
              </a:rPr>
              <a:t>Continue conversations with AHCCCS regarding Social Determinants of Health initiatives to determine the best approach in supporting and educating our statewide provider network. </a:t>
            </a:r>
            <a:endParaRPr lang="en-US" b="0" i="0">
              <a:solidFill>
                <a:srgbClr val="000000"/>
              </a:solidFill>
              <a:effectLst/>
              <a:latin typeface="Calibri" panose="020F0502020204030204" pitchFamily="34" charset="0"/>
              <a:cs typeface="Calibri" panose="020F0502020204030204" pitchFamily="34" charset="0"/>
            </a:endParaRPr>
          </a:p>
          <a:p>
            <a:pPr marL="90805" indent="-90805"/>
            <a:endParaRPr lang="en-US" sz="1800" b="0" i="0">
              <a:solidFill>
                <a:srgbClr val="000000"/>
              </a:solidFill>
              <a:effectLst/>
              <a:latin typeface="Calibri"/>
              <a:cs typeface="Calibri"/>
            </a:endParaRPr>
          </a:p>
        </p:txBody>
      </p:sp>
      <p:pic>
        <p:nvPicPr>
          <p:cNvPr id="5" name="Picture 4">
            <a:extLst>
              <a:ext uri="{FF2B5EF4-FFF2-40B4-BE49-F238E27FC236}">
                <a16:creationId xmlns:a16="http://schemas.microsoft.com/office/drawing/2014/main" id="{C23BFFC7-4F8B-8E6C-F802-55EA59001078}"/>
              </a:ext>
            </a:extLst>
          </p:cNvPr>
          <p:cNvPicPr>
            <a:picLocks noChangeAspect="1"/>
          </p:cNvPicPr>
          <p:nvPr/>
        </p:nvPicPr>
        <p:blipFill>
          <a:blip r:embed="rId3"/>
          <a:stretch>
            <a:fillRect/>
          </a:stretch>
        </p:blipFill>
        <p:spPr>
          <a:xfrm>
            <a:off x="10319913" y="5325087"/>
            <a:ext cx="1671534" cy="835767"/>
          </a:xfrm>
          <a:prstGeom prst="rect">
            <a:avLst/>
          </a:prstGeom>
        </p:spPr>
      </p:pic>
    </p:spTree>
    <p:extLst>
      <p:ext uri="{BB962C8B-B14F-4D97-AF65-F5344CB8AC3E}">
        <p14:creationId xmlns:p14="http://schemas.microsoft.com/office/powerpoint/2010/main" val="2001858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4FCA2-FC32-104F-2F37-DFEA1CDB6A5A}"/>
              </a:ext>
            </a:extLst>
          </p:cNvPr>
          <p:cNvPicPr>
            <a:picLocks noChangeAspect="1"/>
          </p:cNvPicPr>
          <p:nvPr/>
        </p:nvPicPr>
        <p:blipFill>
          <a:blip r:embed="rId2"/>
          <a:stretch>
            <a:fillRect/>
          </a:stretch>
        </p:blipFill>
        <p:spPr>
          <a:xfrm rot="1874699">
            <a:off x="10331797" y="211478"/>
            <a:ext cx="1279703" cy="1660373"/>
          </a:xfrm>
          <a:prstGeom prst="rect">
            <a:avLst/>
          </a:prstGeom>
        </p:spPr>
      </p:pic>
      <p:sp>
        <p:nvSpPr>
          <p:cNvPr id="2" name="Title 1">
            <a:extLst>
              <a:ext uri="{FF2B5EF4-FFF2-40B4-BE49-F238E27FC236}">
                <a16:creationId xmlns:a16="http://schemas.microsoft.com/office/drawing/2014/main" id="{CF88AED1-1599-3631-38EC-6F0A10CD2DED}"/>
              </a:ext>
            </a:extLst>
          </p:cNvPr>
          <p:cNvSpPr>
            <a:spLocks noGrp="1"/>
          </p:cNvSpPr>
          <p:nvPr>
            <p:ph type="title" idx="4294967295"/>
          </p:nvPr>
        </p:nvSpPr>
        <p:spPr>
          <a:xfrm>
            <a:off x="913248" y="0"/>
            <a:ext cx="10058400" cy="1449387"/>
          </a:xfrm>
        </p:spPr>
        <p:txBody>
          <a:bodyPr/>
          <a:lstStyle/>
          <a:p>
            <a:r>
              <a:rPr lang="en-US"/>
              <a:t>2023 Accomplishments &amp; 2024 Goals</a:t>
            </a:r>
          </a:p>
        </p:txBody>
      </p:sp>
      <p:sp>
        <p:nvSpPr>
          <p:cNvPr id="3" name="Content Placeholder 2">
            <a:extLst>
              <a:ext uri="{FF2B5EF4-FFF2-40B4-BE49-F238E27FC236}">
                <a16:creationId xmlns:a16="http://schemas.microsoft.com/office/drawing/2014/main" id="{68625473-44FD-3126-7A45-6728198E51A5}"/>
              </a:ext>
            </a:extLst>
          </p:cNvPr>
          <p:cNvSpPr>
            <a:spLocks noGrp="1"/>
          </p:cNvSpPr>
          <p:nvPr>
            <p:ph idx="4294967295"/>
          </p:nvPr>
        </p:nvSpPr>
        <p:spPr>
          <a:xfrm>
            <a:off x="913248" y="1745542"/>
            <a:ext cx="10058400" cy="4022725"/>
          </a:xfrm>
        </p:spPr>
        <p:txBody>
          <a:bodyPr>
            <a:normAutofit/>
          </a:bodyPr>
          <a:lstStyle/>
          <a:p>
            <a:pPr marL="90805" indent="-90805"/>
            <a:r>
              <a:rPr lang="en-US" sz="1800" b="1"/>
              <a:t>Data Collection Efforts</a:t>
            </a:r>
            <a:endParaRPr lang="en-US" sz="1800"/>
          </a:p>
          <a:p>
            <a:pPr marL="383540" lvl="1" indent="-182245" fontAlgn="base">
              <a:buFont typeface="Arial" panose="020B0604020202020204" pitchFamily="34" charset="0"/>
              <a:buChar char="•"/>
            </a:pPr>
            <a:r>
              <a:rPr lang="en-US" sz="1600" b="0" i="0">
                <a:solidFill>
                  <a:srgbClr val="000000"/>
                </a:solidFill>
                <a:effectLst/>
                <a:latin typeface="Calibri"/>
                <a:cs typeface="Calibri"/>
              </a:rPr>
              <a:t>Completed analysis of: </a:t>
            </a:r>
          </a:p>
          <a:p>
            <a:pPr lvl="2" fontAlgn="base">
              <a:buFont typeface="Arial" panose="020B0604020202020204" pitchFamily="34" charset="0"/>
              <a:buChar char="•"/>
            </a:pPr>
            <a:r>
              <a:rPr lang="en-US"/>
              <a:t>2022 iteration of the Arizona Healthcare Workforce Goals and Metrics Assessment (AHWGMA)</a:t>
            </a:r>
          </a:p>
          <a:p>
            <a:pPr lvl="2" fontAlgn="base">
              <a:buFont typeface="Arial" panose="020B0604020202020204" pitchFamily="34" charset="0"/>
              <a:buChar char="•"/>
            </a:pPr>
            <a:r>
              <a:rPr lang="en-US"/>
              <a:t>2023 iteration of the Healthcare Network Employee Questionnaire (HNEQ)</a:t>
            </a:r>
          </a:p>
          <a:p>
            <a:pPr lvl="2" fontAlgn="base">
              <a:buFont typeface="Arial" panose="020B0604020202020204" pitchFamily="34" charset="0"/>
              <a:buChar char="•"/>
            </a:pPr>
            <a:r>
              <a:rPr lang="en-US"/>
              <a:t>2023 iteration of the Provider Workforce Development Plan (P-WFDP)</a:t>
            </a:r>
          </a:p>
          <a:p>
            <a:pPr marL="90805" indent="-90805"/>
            <a:r>
              <a:rPr lang="en-US" sz="1800" b="1"/>
              <a:t>Future Goals</a:t>
            </a:r>
            <a:endParaRPr lang="en-US" sz="1800"/>
          </a:p>
          <a:p>
            <a:pPr marL="383540" lvl="1" indent="-182245" fontAlgn="base">
              <a:buFont typeface="Arial" panose="020B0604020202020204" pitchFamily="34" charset="0"/>
              <a:buChar char="•"/>
            </a:pPr>
            <a:r>
              <a:rPr lang="en-US" sz="1600" b="0" i="0">
                <a:solidFill>
                  <a:srgbClr val="000000"/>
                </a:solidFill>
                <a:effectLst/>
                <a:latin typeface="Calibri" panose="020F0502020204030204" pitchFamily="34" charset="0"/>
              </a:rPr>
              <a:t>The Coalition will enhance the data collected through each method for 2024 iterations</a:t>
            </a:r>
          </a:p>
          <a:p>
            <a:pPr lvl="2" fontAlgn="base">
              <a:buFont typeface="Arial" panose="020B0604020202020204" pitchFamily="34" charset="0"/>
              <a:buChar char="•"/>
            </a:pPr>
            <a:r>
              <a:rPr lang="en-US" sz="1200" b="0" i="0">
                <a:solidFill>
                  <a:srgbClr val="000000"/>
                </a:solidFill>
                <a:effectLst/>
                <a:latin typeface="Calibri" panose="020F0502020204030204" pitchFamily="34" charset="0"/>
              </a:rPr>
              <a:t>Complete workshops, reviews and analysis for 2024 P-WFDP submissions</a:t>
            </a:r>
          </a:p>
          <a:p>
            <a:pPr lvl="2" fontAlgn="base">
              <a:buFont typeface="Arial" panose="020B0604020202020204" pitchFamily="34" charset="0"/>
              <a:buChar char="•"/>
            </a:pPr>
            <a:r>
              <a:rPr lang="en-US" sz="1200" b="0" i="0">
                <a:solidFill>
                  <a:srgbClr val="000000"/>
                </a:solidFill>
                <a:effectLst/>
                <a:latin typeface="Calibri" panose="020F0502020204030204" pitchFamily="34" charset="0"/>
              </a:rPr>
              <a:t>Complete workshops, collection and analysis of AHWGMA</a:t>
            </a:r>
          </a:p>
          <a:p>
            <a:pPr lvl="3" fontAlgn="base">
              <a:buFont typeface="Arial" panose="020B0604020202020204" pitchFamily="34" charset="0"/>
              <a:buChar char="•"/>
            </a:pPr>
            <a:r>
              <a:rPr lang="en-US" sz="1200" b="0" i="0">
                <a:solidFill>
                  <a:srgbClr val="000000"/>
                </a:solidFill>
                <a:effectLst/>
                <a:latin typeface="Calibri" panose="020F0502020204030204" pitchFamily="34" charset="0"/>
              </a:rPr>
              <a:t>Database to eventually replace the AHWGMA</a:t>
            </a:r>
          </a:p>
          <a:p>
            <a:pPr lvl="2" fontAlgn="base">
              <a:buFont typeface="Arial" panose="020B0604020202020204" pitchFamily="34" charset="0"/>
              <a:buChar char="•"/>
            </a:pPr>
            <a:r>
              <a:rPr lang="en-US" sz="1200">
                <a:solidFill>
                  <a:srgbClr val="000000"/>
                </a:solidFill>
                <a:latin typeface="Calibri" panose="020F0502020204030204" pitchFamily="34" charset="0"/>
              </a:rPr>
              <a:t>Complete workshops, collection and analysis of HNEQ</a:t>
            </a:r>
          </a:p>
          <a:p>
            <a:pPr lvl="3" fontAlgn="base">
              <a:buFont typeface="Arial" panose="020B0604020202020204" pitchFamily="34" charset="0"/>
              <a:buChar char="•"/>
            </a:pPr>
            <a:r>
              <a:rPr lang="en-US" sz="1200">
                <a:solidFill>
                  <a:srgbClr val="000000"/>
                </a:solidFill>
                <a:latin typeface="Calibri" panose="020F0502020204030204" pitchFamily="34" charset="0"/>
              </a:rPr>
              <a:t>Revise the HNEQ to gather the most pertinent information to support effective change</a:t>
            </a:r>
          </a:p>
          <a:p>
            <a:pPr lvl="3" fontAlgn="base">
              <a:buFont typeface="Arial" panose="020B0604020202020204" pitchFamily="34" charset="0"/>
              <a:buChar char="•"/>
            </a:pPr>
            <a:r>
              <a:rPr lang="en-US" sz="1200">
                <a:solidFill>
                  <a:srgbClr val="000000"/>
                </a:solidFill>
                <a:latin typeface="Calibri" panose="020F0502020204030204" pitchFamily="34" charset="0"/>
              </a:rPr>
              <a:t>Identify an effective method to capture data that represents all LOBs</a:t>
            </a:r>
          </a:p>
          <a:p>
            <a:pPr lvl="1" fontAlgn="base">
              <a:buFont typeface="Arial" panose="020B0604020202020204" pitchFamily="34" charset="0"/>
              <a:buChar char="•"/>
            </a:pPr>
            <a:r>
              <a:rPr lang="en-US" sz="1600" b="0" i="0">
                <a:solidFill>
                  <a:srgbClr val="000000"/>
                </a:solidFill>
                <a:effectLst/>
                <a:latin typeface="Calibri" panose="020F0502020204030204" pitchFamily="34" charset="0"/>
              </a:rPr>
              <a:t>Create and implement effective recommendations to support Providers</a:t>
            </a:r>
          </a:p>
        </p:txBody>
      </p:sp>
      <p:pic>
        <p:nvPicPr>
          <p:cNvPr id="5" name="Picture 4">
            <a:extLst>
              <a:ext uri="{FF2B5EF4-FFF2-40B4-BE49-F238E27FC236}">
                <a16:creationId xmlns:a16="http://schemas.microsoft.com/office/drawing/2014/main" id="{873EA9A1-F905-B7BA-8BC9-AA42AC665629}"/>
              </a:ext>
            </a:extLst>
          </p:cNvPr>
          <p:cNvPicPr>
            <a:picLocks noChangeAspect="1"/>
          </p:cNvPicPr>
          <p:nvPr/>
        </p:nvPicPr>
        <p:blipFill>
          <a:blip r:embed="rId3"/>
          <a:stretch>
            <a:fillRect/>
          </a:stretch>
        </p:blipFill>
        <p:spPr>
          <a:xfrm>
            <a:off x="10116993" y="5016295"/>
            <a:ext cx="1503944" cy="751972"/>
          </a:xfrm>
          <a:prstGeom prst="rect">
            <a:avLst/>
          </a:prstGeom>
        </p:spPr>
      </p:pic>
    </p:spTree>
    <p:extLst>
      <p:ext uri="{BB962C8B-B14F-4D97-AF65-F5344CB8AC3E}">
        <p14:creationId xmlns:p14="http://schemas.microsoft.com/office/powerpoint/2010/main" val="675266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4FCA2-FC32-104F-2F37-DFEA1CDB6A5A}"/>
              </a:ext>
            </a:extLst>
          </p:cNvPr>
          <p:cNvPicPr>
            <a:picLocks noChangeAspect="1"/>
          </p:cNvPicPr>
          <p:nvPr/>
        </p:nvPicPr>
        <p:blipFill>
          <a:blip r:embed="rId2"/>
          <a:stretch>
            <a:fillRect/>
          </a:stretch>
        </p:blipFill>
        <p:spPr>
          <a:xfrm rot="1874699">
            <a:off x="10331797" y="211478"/>
            <a:ext cx="1279703" cy="1660373"/>
          </a:xfrm>
          <a:prstGeom prst="rect">
            <a:avLst/>
          </a:prstGeom>
        </p:spPr>
      </p:pic>
      <p:sp>
        <p:nvSpPr>
          <p:cNvPr id="2" name="Title 1">
            <a:extLst>
              <a:ext uri="{FF2B5EF4-FFF2-40B4-BE49-F238E27FC236}">
                <a16:creationId xmlns:a16="http://schemas.microsoft.com/office/drawing/2014/main" id="{CF88AED1-1599-3631-38EC-6F0A10CD2DED}"/>
              </a:ext>
            </a:extLst>
          </p:cNvPr>
          <p:cNvSpPr>
            <a:spLocks noGrp="1"/>
          </p:cNvSpPr>
          <p:nvPr>
            <p:ph type="title" idx="4294967295"/>
          </p:nvPr>
        </p:nvSpPr>
        <p:spPr>
          <a:xfrm>
            <a:off x="922773" y="264318"/>
            <a:ext cx="10058400" cy="1449387"/>
          </a:xfrm>
        </p:spPr>
        <p:txBody>
          <a:bodyPr/>
          <a:lstStyle/>
          <a:p>
            <a:r>
              <a:rPr lang="en-US"/>
              <a:t>2023 Accomplishments &amp; 2024 Goals</a:t>
            </a:r>
          </a:p>
        </p:txBody>
      </p:sp>
      <p:sp>
        <p:nvSpPr>
          <p:cNvPr id="3" name="Content Placeholder 2">
            <a:extLst>
              <a:ext uri="{FF2B5EF4-FFF2-40B4-BE49-F238E27FC236}">
                <a16:creationId xmlns:a16="http://schemas.microsoft.com/office/drawing/2014/main" id="{68625473-44FD-3126-7A45-6728198E51A5}"/>
              </a:ext>
            </a:extLst>
          </p:cNvPr>
          <p:cNvSpPr>
            <a:spLocks noGrp="1"/>
          </p:cNvSpPr>
          <p:nvPr>
            <p:ph idx="4294967295"/>
          </p:nvPr>
        </p:nvSpPr>
        <p:spPr>
          <a:xfrm>
            <a:off x="1036320" y="1772067"/>
            <a:ext cx="10058400" cy="4022725"/>
          </a:xfrm>
        </p:spPr>
        <p:txBody>
          <a:bodyPr>
            <a:normAutofit/>
          </a:bodyPr>
          <a:lstStyle/>
          <a:p>
            <a:pPr marL="90805" indent="-90805"/>
            <a:r>
              <a:rPr lang="en-US" sz="1800" b="1"/>
              <a:t>AZ Workforce Development Advisory Committee – ACC, ACC-RBHA</a:t>
            </a:r>
            <a:endParaRPr lang="en-US" sz="1800"/>
          </a:p>
          <a:p>
            <a:pPr marL="383540" lvl="1" indent="-182245" fontAlgn="base">
              <a:buFont typeface="Arial" panose="020B0604020202020204" pitchFamily="34" charset="0"/>
              <a:buChar char="•"/>
            </a:pPr>
            <a:r>
              <a:rPr lang="en-US" sz="1600" b="0" i="0">
                <a:solidFill>
                  <a:srgbClr val="000000"/>
                </a:solidFill>
                <a:effectLst/>
                <a:latin typeface="Calibri"/>
                <a:cs typeface="Calibri"/>
              </a:rPr>
              <a:t>Confirmed participation of 15 provider agencies</a:t>
            </a:r>
          </a:p>
          <a:p>
            <a:pPr marL="383540" lvl="1" indent="-182245" fontAlgn="base">
              <a:buFont typeface="Arial" panose="020B0604020202020204" pitchFamily="34" charset="0"/>
              <a:buChar char="•"/>
            </a:pPr>
            <a:r>
              <a:rPr lang="en-US" sz="1600">
                <a:solidFill>
                  <a:srgbClr val="000000"/>
                </a:solidFill>
                <a:latin typeface="Calibri" panose="020F0502020204030204" pitchFamily="34" charset="0"/>
              </a:rPr>
              <a:t>Identified advisory committee charter and guidelines</a:t>
            </a:r>
          </a:p>
          <a:p>
            <a:pPr marL="383540" lvl="1" indent="-182245" fontAlgn="base">
              <a:buFont typeface="Arial" panose="020B0604020202020204" pitchFamily="34" charset="0"/>
              <a:buChar char="•"/>
            </a:pPr>
            <a:r>
              <a:rPr lang="en-US" sz="1600">
                <a:solidFill>
                  <a:srgbClr val="000000"/>
                </a:solidFill>
                <a:latin typeface="Calibri" panose="020F0502020204030204" pitchFamily="34" charset="0"/>
              </a:rPr>
              <a:t>Active participation of members in various projects and presentations</a:t>
            </a:r>
          </a:p>
          <a:p>
            <a:pPr marL="383540" lvl="1" indent="-182245" fontAlgn="base">
              <a:buFont typeface="Arial" panose="020B0604020202020204" pitchFamily="34" charset="0"/>
              <a:buChar char="•"/>
            </a:pPr>
            <a:r>
              <a:rPr lang="en-US" sz="1600">
                <a:solidFill>
                  <a:srgbClr val="000000"/>
                </a:solidFill>
                <a:latin typeface="Calibri" panose="020F0502020204030204" pitchFamily="34" charset="0"/>
              </a:rPr>
              <a:t>Quarterly co-chair to attend WFD Admin meetings</a:t>
            </a:r>
          </a:p>
          <a:p>
            <a:pPr marL="90805" indent="-90805"/>
            <a:r>
              <a:rPr lang="en-US" sz="1800" b="1"/>
              <a:t>Future Goals</a:t>
            </a:r>
            <a:endParaRPr lang="en-US" sz="1800"/>
          </a:p>
          <a:p>
            <a:pPr marL="383540" lvl="1" indent="-182245" fontAlgn="base">
              <a:buFont typeface="Arial" panose="020B0604020202020204" pitchFamily="34" charset="0"/>
              <a:buChar char="•"/>
            </a:pPr>
            <a:r>
              <a:rPr lang="en-US" sz="1800" b="0" i="0">
                <a:solidFill>
                  <a:srgbClr val="000000"/>
                </a:solidFill>
                <a:effectLst/>
                <a:latin typeface="Calibri" panose="020F0502020204030204" pitchFamily="34" charset="0"/>
              </a:rPr>
              <a:t>Continue to have co-chairs attend monthly meetings</a:t>
            </a:r>
          </a:p>
          <a:p>
            <a:pPr marL="383540" lvl="1" indent="-182245" fontAlgn="base">
              <a:buFont typeface="Arial" panose="020B0604020202020204" pitchFamily="34" charset="0"/>
              <a:buChar char="•"/>
            </a:pPr>
            <a:r>
              <a:rPr lang="en-US" sz="1800">
                <a:solidFill>
                  <a:srgbClr val="000000"/>
                </a:solidFill>
                <a:latin typeface="Calibri" panose="020F0502020204030204" pitchFamily="34" charset="0"/>
              </a:rPr>
              <a:t>Involve committee members in ARP and other initiatives/projects</a:t>
            </a:r>
            <a:endParaRPr lang="en-US" sz="1800" b="0" i="0">
              <a:solidFill>
                <a:srgbClr val="000000"/>
              </a:solidFill>
              <a:effectLst/>
              <a:latin typeface="Calibri" panose="020F0502020204030204" pitchFamily="34" charset="0"/>
            </a:endParaRPr>
          </a:p>
        </p:txBody>
      </p:sp>
      <p:pic>
        <p:nvPicPr>
          <p:cNvPr id="5" name="Picture 4">
            <a:extLst>
              <a:ext uri="{FF2B5EF4-FFF2-40B4-BE49-F238E27FC236}">
                <a16:creationId xmlns:a16="http://schemas.microsoft.com/office/drawing/2014/main" id="{95D301EE-FCAB-B929-EA05-C5CC63306DC8}"/>
              </a:ext>
            </a:extLst>
          </p:cNvPr>
          <p:cNvPicPr>
            <a:picLocks noChangeAspect="1"/>
          </p:cNvPicPr>
          <p:nvPr/>
        </p:nvPicPr>
        <p:blipFill>
          <a:blip r:embed="rId3"/>
          <a:stretch>
            <a:fillRect/>
          </a:stretch>
        </p:blipFill>
        <p:spPr>
          <a:xfrm>
            <a:off x="10437920" y="5494274"/>
            <a:ext cx="1435520" cy="717760"/>
          </a:xfrm>
          <a:prstGeom prst="rect">
            <a:avLst/>
          </a:prstGeom>
        </p:spPr>
      </p:pic>
    </p:spTree>
    <p:extLst>
      <p:ext uri="{BB962C8B-B14F-4D97-AF65-F5344CB8AC3E}">
        <p14:creationId xmlns:p14="http://schemas.microsoft.com/office/powerpoint/2010/main" val="1562772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0.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AzAHP_pp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AHP_ppt.potm" id="{B509A608-CCB7-4C8D-BF30-90DE2641D569}" vid="{F4E2B98D-436E-462E-A5C1-D9AEF39524D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AHP_ppt.potm" id="{B509A608-CCB7-4C8D-BF30-90DE2641D569}" vid="{F4E2B98D-436E-462E-A5C1-D9AEF39524DA}"/>
    </a:ext>
  </a:extLst>
</a:theme>
</file>

<file path=ppt/theme/theme16.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AzAHP_pp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AHP_ppt.potm" id="{B509A608-CCB7-4C8D-BF30-90DE2641D569}" vid="{F4E2B98D-436E-462E-A5C1-D9AEF39524D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Relias Blue">
  <a:themeElements>
    <a:clrScheme name="Relias">
      <a:dk1>
        <a:srgbClr val="000000"/>
      </a:dk1>
      <a:lt1>
        <a:srgbClr val="FFFFFF"/>
      </a:lt1>
      <a:dk2>
        <a:srgbClr val="075669"/>
      </a:dk2>
      <a:lt2>
        <a:srgbClr val="485865"/>
      </a:lt2>
      <a:accent1>
        <a:srgbClr val="67A33B"/>
      </a:accent1>
      <a:accent2>
        <a:srgbClr val="C7E09B"/>
      </a:accent2>
      <a:accent3>
        <a:srgbClr val="48C1BA"/>
      </a:accent3>
      <a:accent4>
        <a:srgbClr val="FAB517"/>
      </a:accent4>
      <a:accent5>
        <a:srgbClr val="2B235E"/>
      </a:accent5>
      <a:accent6>
        <a:srgbClr val="877EBB"/>
      </a:accent6>
      <a:hlink>
        <a:srgbClr val="48C1BA"/>
      </a:hlink>
      <a:folHlink>
        <a:srgbClr val="48C1B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CODAC New">
      <a:dk1>
        <a:sysClr val="windowText" lastClr="000000"/>
      </a:dk1>
      <a:lt1>
        <a:sysClr val="window" lastClr="FFFFFF"/>
      </a:lt1>
      <a:dk2>
        <a:srgbClr val="1568B3"/>
      </a:dk2>
      <a:lt2>
        <a:srgbClr val="EEECE1"/>
      </a:lt2>
      <a:accent1>
        <a:srgbClr val="5C2D83"/>
      </a:accent1>
      <a:accent2>
        <a:srgbClr val="B4282E"/>
      </a:accent2>
      <a:accent3>
        <a:srgbClr val="00816F"/>
      </a:accent3>
      <a:accent4>
        <a:srgbClr val="ADA635"/>
      </a:accent4>
      <a:accent5>
        <a:srgbClr val="00687F"/>
      </a:accent5>
      <a:accent6>
        <a:srgbClr val="D8622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ptum WIdescreen 2017">
  <a:themeElements>
    <a:clrScheme name="Optum May 2017">
      <a:dk1>
        <a:srgbClr val="55565A"/>
      </a:dk1>
      <a:lt1>
        <a:srgbClr val="FFFFFF"/>
      </a:lt1>
      <a:dk2>
        <a:srgbClr val="55565A"/>
      </a:dk2>
      <a:lt2>
        <a:srgbClr val="FFFFFF"/>
      </a:lt2>
      <a:accent1>
        <a:srgbClr val="E87722"/>
      </a:accent1>
      <a:accent2>
        <a:srgbClr val="EAAA00"/>
      </a:accent2>
      <a:accent3>
        <a:srgbClr val="63666A"/>
      </a:accent3>
      <a:accent4>
        <a:srgbClr val="888B8D"/>
      </a:accent4>
      <a:accent5>
        <a:srgbClr val="B1B3B3"/>
      </a:accent5>
      <a:accent6>
        <a:srgbClr val="D0D0CE"/>
      </a:accent6>
      <a:hlink>
        <a:srgbClr val="E87722"/>
      </a:hlink>
      <a:folHlink>
        <a:srgbClr val="888B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custClrLst>
    <a:custClr name="Custom Color 1">
      <a:srgbClr val="E87722"/>
    </a:custClr>
    <a:custClr name="Custom Color 2">
      <a:srgbClr val="888B8D"/>
    </a:custClr>
    <a:custClr name="Custom Color 3">
      <a:srgbClr val="739600"/>
    </a:custClr>
    <a:custClr name="Custom Color 4">
      <a:srgbClr val="008770"/>
    </a:custClr>
    <a:custClr name="Custom Color 5">
      <a:srgbClr val="00549F"/>
    </a:custClr>
    <a:custClr name="Custom Color 6">
      <a:srgbClr val="3B0083"/>
    </a:custClr>
    <a:custClr name="Custom Color 7">
      <a:srgbClr val="A22B38"/>
    </a:custClr>
  </a:custClrLst>
  <a:extLst>
    <a:ext uri="{05A4C25C-085E-4340-85A3-A5531E510DB2}">
      <thm15:themeFamily xmlns:thm15="http://schemas.microsoft.com/office/thememl/2012/main" name="Optum Template Widescreen - 2017 - 06.27.17.potx" id="{14CCB6DF-C717-4413-BCDA-15B71AA5CDD8}" vid="{817E4C5E-750D-4B97-8ADE-F637BD8C075E}"/>
    </a:ext>
  </a:extLst>
</a:theme>
</file>

<file path=ppt/theme/theme6.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Custom 12">
      <a:dk1>
        <a:sysClr val="windowText" lastClr="000000"/>
      </a:dk1>
      <a:lt1>
        <a:sysClr val="window" lastClr="FFFFFF"/>
      </a:lt1>
      <a:dk2>
        <a:srgbClr val="000000"/>
      </a:dk2>
      <a:lt2>
        <a:srgbClr val="FFFFFF"/>
      </a:lt2>
      <a:accent1>
        <a:srgbClr val="F58220"/>
      </a:accent1>
      <a:accent2>
        <a:srgbClr val="6E6E6E"/>
      </a:accent2>
      <a:accent3>
        <a:srgbClr val="AAC81E"/>
      </a:accent3>
      <a:accent4>
        <a:srgbClr val="CB177D"/>
      </a:accent4>
      <a:accent5>
        <a:srgbClr val="00B9E7"/>
      </a:accent5>
      <a:accent6>
        <a:srgbClr val="FDB913"/>
      </a:accent6>
      <a:hlink>
        <a:srgbClr val="F58220"/>
      </a:hlink>
      <a:folHlink>
        <a:srgbClr val="6E6E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Design">
  <a:themeElements>
    <a:clrScheme name="Custom 26">
      <a:dk1>
        <a:srgbClr val="000000"/>
      </a:dk1>
      <a:lt1>
        <a:srgbClr val="FFFFFF"/>
      </a:lt1>
      <a:dk2>
        <a:srgbClr val="44546A"/>
      </a:dk2>
      <a:lt2>
        <a:srgbClr val="E7E6E6"/>
      </a:lt2>
      <a:accent1>
        <a:srgbClr val="E77721"/>
      </a:accent1>
      <a:accent2>
        <a:srgbClr val="9B9699"/>
      </a:accent2>
      <a:accent3>
        <a:srgbClr val="FAC533"/>
      </a:accent3>
      <a:accent4>
        <a:srgbClr val="0848BC"/>
      </a:accent4>
      <a:accent5>
        <a:srgbClr val="30A9E0"/>
      </a:accent5>
      <a:accent6>
        <a:srgbClr val="EFD19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mtClean="0">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Slide1">
  <a:themeElements>
    <a:clrScheme name="Molina Colors">
      <a:dk1>
        <a:srgbClr val="4D4D4F"/>
      </a:dk1>
      <a:lt1>
        <a:srgbClr val="FFFFFF"/>
      </a:lt1>
      <a:dk2>
        <a:srgbClr val="000000"/>
      </a:dk2>
      <a:lt2>
        <a:srgbClr val="B1B2B3"/>
      </a:lt2>
      <a:accent1>
        <a:srgbClr val="E36F1E"/>
      </a:accent1>
      <a:accent2>
        <a:srgbClr val="9FA617"/>
      </a:accent2>
      <a:accent3>
        <a:srgbClr val="DEB408"/>
      </a:accent3>
      <a:accent4>
        <a:srgbClr val="820024"/>
      </a:accent4>
      <a:accent5>
        <a:srgbClr val="002D62"/>
      </a:accent5>
      <a:accent6>
        <a:srgbClr val="00A0AF"/>
      </a:accent6>
      <a:hlink>
        <a:srgbClr val="00A0AF"/>
      </a:hlink>
      <a:folHlink>
        <a:srgbClr val="00A0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Autofit/>
      </a:bodyPr>
      <a:lstStyle>
        <a:defPPr marL="342900" marR="0" indent="-342900" algn="l" defTabSz="914400" rtl="0" eaLnBrk="1" fontAlgn="auto" latinLnBrk="0" hangingPunct="1">
          <a:lnSpc>
            <a:spcPct val="100000"/>
          </a:lnSpc>
          <a:spcBef>
            <a:spcPct val="20000"/>
          </a:spcBef>
          <a:spcAft>
            <a:spcPts val="0"/>
          </a:spcAft>
          <a:buClrTx/>
          <a:buSzTx/>
          <a:buFontTx/>
          <a:buNone/>
          <a:tabLst/>
          <a:defRPr kumimoji="0" sz="1600" b="1"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7BBD52BAC75042B0E828ECC801CBB9" ma:contentTypeVersion="16" ma:contentTypeDescription="Create a new document." ma:contentTypeScope="" ma:versionID="02221e1097ac0ef641a1fcb1e0e4c703">
  <xsd:schema xmlns:xsd="http://www.w3.org/2001/XMLSchema" xmlns:xs="http://www.w3.org/2001/XMLSchema" xmlns:p="http://schemas.microsoft.com/office/2006/metadata/properties" xmlns:ns2="41d00b1b-eb82-47b0-9dd9-d10165ddcc4a" xmlns:ns3="bd7a2d25-7c1c-4ae6-8e95-6abd8e429544" targetNamespace="http://schemas.microsoft.com/office/2006/metadata/properties" ma:root="true" ma:fieldsID="7ad78fdc4f239fd57d168fa939f01cfa" ns2:_="" ns3:_="">
    <xsd:import namespace="41d00b1b-eb82-47b0-9dd9-d10165ddcc4a"/>
    <xsd:import namespace="bd7a2d25-7c1c-4ae6-8e95-6abd8e42954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00b1b-eb82-47b0-9dd9-d10165ddc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afd74f0-bdc3-4096-b61a-44a52312da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7a2d25-7c1c-4ae6-8e95-6abd8e42954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f1ab878-7171-4e64-a716-7464f9d888cf}" ma:internalName="TaxCatchAll" ma:showField="CatchAllData" ma:web="bd7a2d25-7c1c-4ae6-8e95-6abd8e4295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1d00b1b-eb82-47b0-9dd9-d10165ddcc4a">
      <Terms xmlns="http://schemas.microsoft.com/office/infopath/2007/PartnerControls"/>
    </lcf76f155ced4ddcb4097134ff3c332f>
    <TaxCatchAll xmlns="bd7a2d25-7c1c-4ae6-8e95-6abd8e429544" xsi:nil="true"/>
  </documentManagement>
</p:properties>
</file>

<file path=customXml/itemProps1.xml><?xml version="1.0" encoding="utf-8"?>
<ds:datastoreItem xmlns:ds="http://schemas.openxmlformats.org/officeDocument/2006/customXml" ds:itemID="{998E02BB-9A1B-47F7-B825-752696A6D8B0}">
  <ds:schemaRefs>
    <ds:schemaRef ds:uri="41d00b1b-eb82-47b0-9dd9-d10165ddcc4a"/>
    <ds:schemaRef ds:uri="bd7a2d25-7c1c-4ae6-8e95-6abd8e4295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851444A-BA80-40C2-8019-3F0CB3CFC73E}">
  <ds:schemaRefs>
    <ds:schemaRef ds:uri="http://schemas.microsoft.com/sharepoint/v3/contenttype/forms"/>
  </ds:schemaRefs>
</ds:datastoreItem>
</file>

<file path=customXml/itemProps3.xml><?xml version="1.0" encoding="utf-8"?>
<ds:datastoreItem xmlns:ds="http://schemas.openxmlformats.org/officeDocument/2006/customXml" ds:itemID="{E73DFC3D-8749-4DE9-84D1-13E73B05B3AC}">
  <ds:schemaRefs>
    <ds:schemaRef ds:uri="41d00b1b-eb82-47b0-9dd9-d10165ddcc4a"/>
    <ds:schemaRef ds:uri="bd7a2d25-7c1c-4ae6-8e95-6abd8e4295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aee29a66-edad-4c44-848c-c76edc8c8c1e}" enabled="1" method="Privileged" siteId="{adeadcd2-3aaf-4835-b273-1ebe8a7726f1}" contentBits="2"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56</Slides>
  <Notes>22</Notes>
  <HiddenSlides>0</HiddenSlides>
  <ScaleCrop>false</ScaleCrop>
  <HeadingPairs>
    <vt:vector size="4" baseType="variant">
      <vt:variant>
        <vt:lpstr>Theme</vt:lpstr>
      </vt:variant>
      <vt:variant>
        <vt:i4>18</vt:i4>
      </vt:variant>
      <vt:variant>
        <vt:lpstr>Slide Titles</vt:lpstr>
      </vt:variant>
      <vt:variant>
        <vt:i4>56</vt:i4>
      </vt:variant>
    </vt:vector>
  </HeadingPairs>
  <TitlesOfParts>
    <vt:vector size="74" baseType="lpstr">
      <vt:lpstr>1_Retrospect</vt:lpstr>
      <vt:lpstr>Retrospect</vt:lpstr>
      <vt:lpstr>Relias Blue</vt:lpstr>
      <vt:lpstr>Custom Design</vt:lpstr>
      <vt:lpstr>Optum WIdescreen 2017</vt:lpstr>
      <vt:lpstr>Custom Design</vt:lpstr>
      <vt:lpstr>Custom Design</vt:lpstr>
      <vt:lpstr>Custom Design</vt:lpstr>
      <vt:lpstr>3_Slide1</vt:lpstr>
      <vt:lpstr>Master Theme</vt:lpstr>
      <vt:lpstr>Office Theme</vt:lpstr>
      <vt:lpstr>Master Theme</vt:lpstr>
      <vt:lpstr>1_Office Theme</vt:lpstr>
      <vt:lpstr>1_AzAHP_ppt</vt:lpstr>
      <vt:lpstr>Office Theme</vt:lpstr>
      <vt:lpstr>Master Theme</vt:lpstr>
      <vt:lpstr>2_Office Theme</vt:lpstr>
      <vt:lpstr>1_AzAHP_ppt</vt:lpstr>
      <vt:lpstr>Arizona Workforce Development Alliance (ACC, ACC-RBHA)</vt:lpstr>
      <vt:lpstr>PowerPoint Presentation</vt:lpstr>
      <vt:lpstr>PowerPoint Presentation</vt:lpstr>
      <vt:lpstr>Arizona Workforce Development Alliance Members</vt:lpstr>
      <vt:lpstr>PowerPoint Presentation</vt:lpstr>
      <vt:lpstr>2023 Accomplishments &amp; 2024 Goals</vt:lpstr>
      <vt:lpstr>2023 Accomplishments &amp; 2024 Goals</vt:lpstr>
      <vt:lpstr>2023 Accomplishments &amp; 2024 Goals</vt:lpstr>
      <vt:lpstr>2023 Accomplishments &amp; 2024 Goals</vt:lpstr>
      <vt:lpstr>2023 Accomplishments &amp; 2024 Goals</vt:lpstr>
      <vt:lpstr>2023 Accomplishments and 2024 Goals</vt:lpstr>
      <vt:lpstr>Heritage, History &amp; Health Observances</vt:lpstr>
      <vt:lpstr>Heritage, History &amp; Health Observances</vt:lpstr>
      <vt:lpstr>Relias Updates</vt:lpstr>
      <vt:lpstr>Relias Updates</vt:lpstr>
      <vt:lpstr>Relias Updates</vt:lpstr>
      <vt:lpstr>Relias Updates</vt:lpstr>
      <vt:lpstr>Relias Tips/Tricks</vt:lpstr>
      <vt:lpstr>Relias Administrative Mastery Program (RAMP)</vt:lpstr>
      <vt:lpstr>Relias Office Hours </vt:lpstr>
      <vt:lpstr>BRAIN BITES</vt:lpstr>
      <vt:lpstr>        Targeted Goals and SMART Objectives to Impact Care</vt:lpstr>
      <vt:lpstr>TRAINING OBJECTIVES</vt:lpstr>
      <vt:lpstr>The Golden Thread</vt:lpstr>
      <vt:lpstr>Treating to Target</vt:lpstr>
      <vt:lpstr>Objectives:</vt:lpstr>
      <vt:lpstr>Examples of Poorly Written Objectives:</vt:lpstr>
      <vt:lpstr>Examples of Well Written Objectives:</vt:lpstr>
      <vt:lpstr>Provider- Workforce Development Plan  (P-WFDP)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 and Family Team Policy Update</vt:lpstr>
      <vt:lpstr>Competency Evaluation Tool     (AHCCCS Supervision Tool)</vt:lpstr>
      <vt:lpstr>PowerPoint Presentation</vt:lpstr>
      <vt:lpstr>About AZ Healthcare Careers</vt:lpstr>
      <vt:lpstr>PowerPoint Presentation</vt:lpstr>
      <vt:lpstr>Industry Platforms Create Spaces for Talent Attraction</vt:lpstr>
      <vt:lpstr>Key Features AZ Healthcare Careers</vt:lpstr>
      <vt:lpstr>Development In Motion: Career Path</vt:lpstr>
      <vt:lpstr>PowerPoint Presentation</vt:lpstr>
      <vt:lpstr>Employer Onboarding and Media Kit</vt:lpstr>
      <vt:lpstr>Development: Timeline </vt:lpstr>
      <vt:lpstr>Action: Office Hours for 1:1 Support</vt:lpstr>
      <vt:lpstr>2023 Q4  Course Completion Report</vt:lpstr>
      <vt:lpstr>PowerPoint Presentation</vt:lpstr>
      <vt:lpstr>PowerPoint Presentation</vt:lpstr>
      <vt:lpstr>PowerPoint Presentation</vt:lpstr>
      <vt:lpstr>R &amp; R Reminders and Resources</vt:lpstr>
      <vt:lpstr>Open Discussion: Questions, Suggestions, Ideas &amp; Feedback</vt:lpstr>
      <vt:lpstr>Closing/Next Meeting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Academy</dc:title>
  <dc:creator>McDonald, Selena M</dc:creator>
  <cp:revision>51</cp:revision>
  <cp:lastPrinted>2023-07-13T20:20:09Z</cp:lastPrinted>
  <dcterms:created xsi:type="dcterms:W3CDTF">2020-07-24T21:51:24Z</dcterms:created>
  <dcterms:modified xsi:type="dcterms:W3CDTF">2024-01-12T22:43:26Z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0x010100E97BBD52BAC75042B0E828ECC801CBB9</vt:lpwstr>
  </property>
  <property fmtid="{D5CDD505-2E9C-101B-9397-08002B2CF9AE}" pid="3" name="MSIP_Label_67599526-06ca-49cc-9fa9-5307800a949a_Enabled">
    <vt:lpwstr>true</vt:lpwstr>
  </property>
  <property fmtid="{D5CDD505-2E9C-101B-9397-08002B2CF9AE}" pid="4" name="MSIP_Label_67599526-06ca-49cc-9fa9-5307800a949a_SetDate">
    <vt:lpwstr>2021-05-07T16:25:55Z</vt:lpwstr>
  </property>
  <property fmtid="{D5CDD505-2E9C-101B-9397-08002B2CF9AE}" pid="5" name="MSIP_Label_67599526-06ca-49cc-9fa9-5307800a949a_Method">
    <vt:lpwstr>Standard</vt:lpwstr>
  </property>
  <property fmtid="{D5CDD505-2E9C-101B-9397-08002B2CF9AE}" pid="6" name="MSIP_Label_67599526-06ca-49cc-9fa9-5307800a949a_Name">
    <vt:lpwstr>67599526-06ca-49cc-9fa9-5307800a949a</vt:lpwstr>
  </property>
  <property fmtid="{D5CDD505-2E9C-101B-9397-08002B2CF9AE}" pid="7" name="MSIP_Label_67599526-06ca-49cc-9fa9-5307800a949a_SiteId">
    <vt:lpwstr>fabb61b8-3afe-4e75-b934-a47f782b8cd7</vt:lpwstr>
  </property>
  <property fmtid="{D5CDD505-2E9C-101B-9397-08002B2CF9AE}" pid="8" name="MSIP_Label_67599526-06ca-49cc-9fa9-5307800a949a_ActionId">
    <vt:lpwstr>a37f8a6f-4b92-41ef-a6b8-3b45c900d1ab</vt:lpwstr>
  </property>
  <property fmtid="{D5CDD505-2E9C-101B-9397-08002B2CF9AE}" pid="9" name="MSIP_Label_67599526-06ca-49cc-9fa9-5307800a949a_ContentBits">
    <vt:lpwstr>0</vt:lpwstr>
  </property>
  <property fmtid="{D5CDD505-2E9C-101B-9397-08002B2CF9AE}" pid="10" name="MSIP_Label_aee29a66-edad-4c44-848c-c76edc8c8c1e_ContentBits">
    <vt:lpwstr>2</vt:lpwstr>
  </property>
  <property fmtid="{D5CDD505-2E9C-101B-9397-08002B2CF9AE}" pid="11" name="MSIP_Label_aee29a66-edad-4c44-848c-c76edc8c8c1e_Enabled">
    <vt:lpwstr>true</vt:lpwstr>
  </property>
  <property fmtid="{D5CDD505-2E9C-101B-9397-08002B2CF9AE}" pid="12" name="MSIP_Label_aee29a66-edad-4c44-848c-c76edc8c8c1e_ActionId">
    <vt:lpwstr>e128a7c1-e8e2-444b-a003-d3b77aed8146</vt:lpwstr>
  </property>
  <property fmtid="{D5CDD505-2E9C-101B-9397-08002B2CF9AE}" pid="13" name="MSIP_Label_aee29a66-edad-4c44-848c-c76edc8c8c1e_SetDate">
    <vt:lpwstr>2021-11-10T23:52:52Z</vt:lpwstr>
  </property>
  <property fmtid="{D5CDD505-2E9C-101B-9397-08002B2CF9AE}" pid="14" name="MSIP_Label_aee29a66-edad-4c44-848c-c76edc8c8c1e_SiteId">
    <vt:lpwstr>adeadcd2-3aaf-4835-b273-1ebe8a7726f1</vt:lpwstr>
  </property>
  <property fmtid="{D5CDD505-2E9C-101B-9397-08002B2CF9AE}" pid="15" name="MSIP_Label_aee29a66-edad-4c44-848c-c76edc8c8c1e_Method">
    <vt:lpwstr>Privileged</vt:lpwstr>
  </property>
  <property fmtid="{D5CDD505-2E9C-101B-9397-08002B2CF9AE}" pid="16" name="MSIP_Label_aee29a66-edad-4c44-848c-c76edc8c8c1e_Name">
    <vt:lpwstr>General</vt:lpwstr>
  </property>
  <property fmtid="{D5CDD505-2E9C-101B-9397-08002B2CF9AE}" pid="17" name="MSIP_Label_320f21ee-9bdc-4991-8abe-58f53448e302_Enabled">
    <vt:lpwstr>true</vt:lpwstr>
  </property>
  <property fmtid="{D5CDD505-2E9C-101B-9397-08002B2CF9AE}" pid="18" name="MSIP_Label_320f21ee-9bdc-4991-8abe-58f53448e302_SetDate">
    <vt:lpwstr>2022-10-10T15:47:43Z</vt:lpwstr>
  </property>
  <property fmtid="{D5CDD505-2E9C-101B-9397-08002B2CF9AE}" pid="19" name="MSIP_Label_320f21ee-9bdc-4991-8abe-58f53448e302_Method">
    <vt:lpwstr>Privileged</vt:lpwstr>
  </property>
  <property fmtid="{D5CDD505-2E9C-101B-9397-08002B2CF9AE}" pid="20" name="MSIP_Label_320f21ee-9bdc-4991-8abe-58f53448e302_Name">
    <vt:lpwstr>External Label</vt:lpwstr>
  </property>
  <property fmtid="{D5CDD505-2E9C-101B-9397-08002B2CF9AE}" pid="21" name="MSIP_Label_320f21ee-9bdc-4991-8abe-58f53448e302_SiteId">
    <vt:lpwstr>db05faca-c82a-4b9d-b9c5-0f64b6755421</vt:lpwstr>
  </property>
  <property fmtid="{D5CDD505-2E9C-101B-9397-08002B2CF9AE}" pid="22" name="MSIP_Label_320f21ee-9bdc-4991-8abe-58f53448e302_ActionId">
    <vt:lpwstr>7cb6b05c-0003-4321-af68-bc72b69e47c0</vt:lpwstr>
  </property>
  <property fmtid="{D5CDD505-2E9C-101B-9397-08002B2CF9AE}" pid="23" name="MSIP_Label_320f21ee-9bdc-4991-8abe-58f53448e302_ContentBits">
    <vt:lpwstr>0</vt:lpwstr>
  </property>
  <property fmtid="{D5CDD505-2E9C-101B-9397-08002B2CF9AE}" pid="24" name="MSIP_Label_5a776955-85f6-4fec-9553-96dd3e0373c4_Enabled">
    <vt:lpwstr>true</vt:lpwstr>
  </property>
  <property fmtid="{D5CDD505-2E9C-101B-9397-08002B2CF9AE}" pid="25" name="MSIP_Label_5a776955-85f6-4fec-9553-96dd3e0373c4_ContentBits">
    <vt:lpwstr>0</vt:lpwstr>
  </property>
  <property fmtid="{D5CDD505-2E9C-101B-9397-08002B2CF9AE}" pid="26" name="MSIP_Label_5a776955-85f6-4fec-9553-96dd3e0373c4_SetDate">
    <vt:lpwstr>2022-10-11T14:33:52Z</vt:lpwstr>
  </property>
  <property fmtid="{D5CDD505-2E9C-101B-9397-08002B2CF9AE}" pid="27" name="MSIP_Label_5a776955-85f6-4fec-9553-96dd3e0373c4_SiteId">
    <vt:lpwstr>f45ccc07-e57e-4d15-bf6f-f6cbccd2d395</vt:lpwstr>
  </property>
  <property fmtid="{D5CDD505-2E9C-101B-9397-08002B2CF9AE}" pid="28" name="MSIP_Label_5a776955-85f6-4fec-9553-96dd3e0373c4_Name">
    <vt:lpwstr>Confidential</vt:lpwstr>
  </property>
  <property fmtid="{D5CDD505-2E9C-101B-9397-08002B2CF9AE}" pid="29" name="MSIP_Label_5a776955-85f6-4fec-9553-96dd3e0373c4_Method">
    <vt:lpwstr>Standard</vt:lpwstr>
  </property>
  <property fmtid="{D5CDD505-2E9C-101B-9397-08002B2CF9AE}" pid="30" name="MSIP_Label_5a776955-85f6-4fec-9553-96dd3e0373c4_ActionId">
    <vt:lpwstr>aa1006cc-15e2-497e-aeb9-a06cfa0b8e8a</vt:lpwstr>
  </property>
  <property fmtid="{D5CDD505-2E9C-101B-9397-08002B2CF9AE}" pid="31" name="MediaServiceImageTags">
    <vt:lpwstr/>
  </property>
</Properties>
</file>