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1.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3.xml" ContentType="application/vnd.openxmlformats-officedocument.theme+xml"/>
  <Override PartName="/ppt/slideLayouts/slideLayout97.xml" ContentType="application/vnd.openxmlformats-officedocument.presentationml.slideLayout+xml"/>
  <Override PartName="/ppt/theme/theme1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45.xml" ContentType="application/vnd.openxmlformats-officedocument.presentationml.notesSlide+xml"/>
  <Override PartName="/ppt/tags/tag4.xml" ContentType="application/vnd.openxmlformats-officedocument.presentationml.tags+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6" r:id="rId4"/>
    <p:sldMasterId id="2147483761" r:id="rId5"/>
    <p:sldMasterId id="2147484094" r:id="rId6"/>
    <p:sldMasterId id="2147483890" r:id="rId7"/>
    <p:sldMasterId id="2147483845" r:id="rId8"/>
    <p:sldMasterId id="2147483905" r:id="rId9"/>
    <p:sldMasterId id="2147483773" r:id="rId10"/>
    <p:sldMasterId id="2147484047" r:id="rId11"/>
    <p:sldMasterId id="2147484072" r:id="rId12"/>
    <p:sldMasterId id="2147484096" r:id="rId13"/>
    <p:sldMasterId id="2147483966" r:id="rId14"/>
    <p:sldMasterId id="2147483968" r:id="rId15"/>
    <p:sldMasterId id="2147484060" r:id="rId16"/>
    <p:sldMasterId id="2147484091" r:id="rId17"/>
    <p:sldMasterId id="2147483660" r:id="rId18"/>
    <p:sldMasterId id="2147484189" r:id="rId19"/>
    <p:sldMasterId id="2147484205" r:id="rId20"/>
    <p:sldMasterId id="2147484222" r:id="rId21"/>
    <p:sldMasterId id="2147484255" r:id="rId22"/>
    <p:sldMasterId id="2147483648" r:id="rId23"/>
    <p:sldMasterId id="2147484257" r:id="rId24"/>
    <p:sldMasterId id="2147483675" r:id="rId25"/>
  </p:sldMasterIdLst>
  <p:notesMasterIdLst>
    <p:notesMasterId r:id="rId109"/>
  </p:notesMasterIdLst>
  <p:sldIdLst>
    <p:sldId id="1684" r:id="rId26"/>
    <p:sldId id="656" r:id="rId27"/>
    <p:sldId id="603" r:id="rId28"/>
    <p:sldId id="602" r:id="rId29"/>
    <p:sldId id="1762" r:id="rId30"/>
    <p:sldId id="1748" r:id="rId31"/>
    <p:sldId id="1737" r:id="rId32"/>
    <p:sldId id="1696" r:id="rId33"/>
    <p:sldId id="1667" r:id="rId34"/>
    <p:sldId id="1635" r:id="rId35"/>
    <p:sldId id="1763" r:id="rId36"/>
    <p:sldId id="1668" r:id="rId37"/>
    <p:sldId id="1666" r:id="rId38"/>
    <p:sldId id="1637" r:id="rId39"/>
    <p:sldId id="1771" r:id="rId40"/>
    <p:sldId id="1766" r:id="rId41"/>
    <p:sldId id="1767" r:id="rId42"/>
    <p:sldId id="1768" r:id="rId43"/>
    <p:sldId id="1769" r:id="rId44"/>
    <p:sldId id="1770" r:id="rId45"/>
    <p:sldId id="1678" r:id="rId46"/>
    <p:sldId id="1674" r:id="rId47"/>
    <p:sldId id="1676" r:id="rId48"/>
    <p:sldId id="1675" r:id="rId49"/>
    <p:sldId id="1735" r:id="rId50"/>
    <p:sldId id="1736" r:id="rId51"/>
    <p:sldId id="258" r:id="rId52"/>
    <p:sldId id="259" r:id="rId53"/>
    <p:sldId id="260" r:id="rId54"/>
    <p:sldId id="261" r:id="rId55"/>
    <p:sldId id="262" r:id="rId56"/>
    <p:sldId id="263" r:id="rId57"/>
    <p:sldId id="264" r:id="rId58"/>
    <p:sldId id="265" r:id="rId59"/>
    <p:sldId id="266" r:id="rId60"/>
    <p:sldId id="267" r:id="rId61"/>
    <p:sldId id="268" r:id="rId62"/>
    <p:sldId id="269" r:id="rId63"/>
    <p:sldId id="270" r:id="rId64"/>
    <p:sldId id="271" r:id="rId65"/>
    <p:sldId id="272" r:id="rId66"/>
    <p:sldId id="1754" r:id="rId67"/>
    <p:sldId id="1755" r:id="rId68"/>
    <p:sldId id="1776" r:id="rId69"/>
    <p:sldId id="1777" r:id="rId70"/>
    <p:sldId id="1778" r:id="rId71"/>
    <p:sldId id="1733" r:id="rId72"/>
    <p:sldId id="256" r:id="rId73"/>
    <p:sldId id="296" r:id="rId74"/>
    <p:sldId id="1756" r:id="rId75"/>
    <p:sldId id="301" r:id="rId76"/>
    <p:sldId id="302" r:id="rId77"/>
    <p:sldId id="303" r:id="rId78"/>
    <p:sldId id="1757" r:id="rId79"/>
    <p:sldId id="1758" r:id="rId80"/>
    <p:sldId id="304" r:id="rId81"/>
    <p:sldId id="305" r:id="rId82"/>
    <p:sldId id="309" r:id="rId83"/>
    <p:sldId id="306" r:id="rId84"/>
    <p:sldId id="307" r:id="rId85"/>
    <p:sldId id="308" r:id="rId86"/>
    <p:sldId id="297" r:id="rId87"/>
    <p:sldId id="279" r:id="rId88"/>
    <p:sldId id="1654" r:id="rId89"/>
    <p:sldId id="384" r:id="rId90"/>
    <p:sldId id="417" r:id="rId91"/>
    <p:sldId id="1688" r:id="rId92"/>
    <p:sldId id="1693" r:id="rId93"/>
    <p:sldId id="1751" r:id="rId94"/>
    <p:sldId id="1750" r:id="rId95"/>
    <p:sldId id="1694" r:id="rId96"/>
    <p:sldId id="1752" r:id="rId97"/>
    <p:sldId id="287" r:id="rId98"/>
    <p:sldId id="1760" r:id="rId99"/>
    <p:sldId id="321" r:id="rId100"/>
    <p:sldId id="318" r:id="rId101"/>
    <p:sldId id="1759" r:id="rId102"/>
    <p:sldId id="1773" r:id="rId103"/>
    <p:sldId id="1772" r:id="rId104"/>
    <p:sldId id="1775" r:id="rId105"/>
    <p:sldId id="1774" r:id="rId106"/>
    <p:sldId id="328" r:id="rId107"/>
    <p:sldId id="426"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shop, Layla" initials="BL" lastIdx="1" clrIdx="0">
    <p:extLst>
      <p:ext uri="{19B8F6BF-5375-455C-9EA6-DF929625EA0E}">
        <p15:presenceInfo xmlns:p15="http://schemas.microsoft.com/office/powerpoint/2012/main" userId="S::layla_bishop@uhc.com::174bf254-9467-4328-920b-fcccdb4810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33CC"/>
    <a:srgbClr val="6CA62C"/>
    <a:srgbClr val="FFA44A"/>
    <a:srgbClr val="FF8205"/>
    <a:srgbClr val="FA8E0A"/>
    <a:srgbClr val="EA8AE1"/>
    <a:srgbClr val="6EF41C"/>
    <a:srgbClr val="FFCCFF"/>
    <a:srgbClr val="82C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31F728-DDBC-4096-867B-B464D1F0E595}" v="278" dt="2024-02-08T16:58:41.213"/>
    <p1510:client id="{3E94624E-EDA8-A5F0-5E63-63E62A2C5733}" v="3" dt="2024-02-08T21:20:34.795"/>
    <p1510:client id="{60354618-1E82-8FFA-6A95-1E03241950D1}" v="176" dt="2024-02-08T17:57:19.845"/>
    <p1510:client id="{7AEAC33E-8683-4E90-B85E-A0D9FB18A98B}" v="1" dt="2024-02-08T14:35:38.800"/>
    <p1510:client id="{8ADDD10F-3547-E038-F498-25247C25EF7B}" v="21" dt="2024-02-09T13:29:57.489"/>
    <p1510:client id="{E3AEB691-2D78-44A1-BC32-A984963D96D9}" v="156" dt="2024-02-09T13:30:23.355"/>
    <p1510:client id="{FAFCC09E-2157-4DAC-A529-1242F3ACD98D}" v="23" dt="2024-02-08T18:07:23.312"/>
  </p1510:revLst>
</p1510:revInfo>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7F1FA"/>
          </a:solidFill>
        </a:fill>
      </a:tcStyle>
    </a:wholeTbl>
    <a:band1H>
      <a:tcStyle>
        <a:tcBdr/>
        <a:fill>
          <a:solidFill>
            <a:srgbClr val="CCE3F5"/>
          </a:solidFill>
        </a:fill>
      </a:tcStyle>
    </a:band1H>
    <a:band2H>
      <a:tcStyle>
        <a:tcBdr/>
      </a:tcStyle>
    </a:band2H>
    <a:band1V>
      <a:tcStyle>
        <a:tcBdr/>
        <a:fill>
          <a:solidFill>
            <a:srgbClr val="CCE3F5"/>
          </a:solidFill>
        </a:fill>
      </a:tcStyle>
    </a:band1V>
    <a:band2V>
      <a:tcStyle>
        <a:tcBdr/>
      </a:tcStyle>
    </a:band2V>
    <a:lastCol>
      <a:tcTxStyle b="on">
        <a:font>
          <a:latin typeface="+mn-lt"/>
          <a:ea typeface="+mn-ea"/>
          <a:cs typeface="+mn-cs"/>
        </a:font>
        <a:srgbClr val="FFFFFF"/>
      </a:tcTxStyle>
      <a:tcStyle>
        <a:tcBdr/>
        <a:fill>
          <a:solidFill>
            <a:srgbClr val="1CADE4"/>
          </a:solidFill>
        </a:fill>
      </a:tcStyle>
    </a:lastCol>
    <a:firstCol>
      <a:tcTxStyle b="on">
        <a:font>
          <a:latin typeface="+mn-lt"/>
          <a:ea typeface="+mn-ea"/>
          <a:cs typeface="+mn-cs"/>
        </a:font>
        <a:srgbClr val="FFFFFF"/>
      </a:tcTxStyle>
      <a:tcStyle>
        <a:tcBdr/>
        <a:fill>
          <a:solidFill>
            <a:srgbClr val="1CADE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1CADE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1CADE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8.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12" Type="http://schemas.openxmlformats.org/officeDocument/2006/relationships/viewProps" Target="viewProps.xml"/><Relationship Id="rId16" Type="http://schemas.openxmlformats.org/officeDocument/2006/relationships/slideMaster" Target="slideMasters/slideMaster13.xml"/><Relationship Id="rId107" Type="http://schemas.openxmlformats.org/officeDocument/2006/relationships/slide" Target="slides/slide82.xml"/><Relationship Id="rId11" Type="http://schemas.openxmlformats.org/officeDocument/2006/relationships/slideMaster" Target="slideMasters/slideMaster8.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102" Type="http://schemas.openxmlformats.org/officeDocument/2006/relationships/slide" Target="slides/slide77.xml"/><Relationship Id="rId5" Type="http://schemas.openxmlformats.org/officeDocument/2006/relationships/slideMaster" Target="slideMasters/slideMaster2.xml"/><Relationship Id="rId90" Type="http://schemas.openxmlformats.org/officeDocument/2006/relationships/slide" Target="slides/slide65.xml"/><Relationship Id="rId95" Type="http://schemas.openxmlformats.org/officeDocument/2006/relationships/slide" Target="slides/slide70.xml"/><Relationship Id="rId22" Type="http://schemas.openxmlformats.org/officeDocument/2006/relationships/slideMaster" Target="slideMasters/slideMaster19.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113" Type="http://schemas.openxmlformats.org/officeDocument/2006/relationships/theme" Target="theme/theme1.xml"/><Relationship Id="rId80" Type="http://schemas.openxmlformats.org/officeDocument/2006/relationships/slide" Target="slides/slide55.xml"/><Relationship Id="rId85" Type="http://schemas.openxmlformats.org/officeDocument/2006/relationships/slide" Target="slides/slide60.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8.xml"/><Relationship Id="rId38" Type="http://schemas.openxmlformats.org/officeDocument/2006/relationships/slide" Target="slides/slide13.xml"/><Relationship Id="rId59" Type="http://schemas.openxmlformats.org/officeDocument/2006/relationships/slide" Target="slides/slide34.xml"/><Relationship Id="rId103" Type="http://schemas.openxmlformats.org/officeDocument/2006/relationships/slide" Target="slides/slide78.xml"/><Relationship Id="rId108" Type="http://schemas.openxmlformats.org/officeDocument/2006/relationships/slide" Target="slides/slide83.xml"/><Relationship Id="rId54" Type="http://schemas.openxmlformats.org/officeDocument/2006/relationships/slide" Target="slides/slide29.xml"/><Relationship Id="rId70" Type="http://schemas.openxmlformats.org/officeDocument/2006/relationships/slide" Target="slides/slide45.xml"/><Relationship Id="rId75" Type="http://schemas.openxmlformats.org/officeDocument/2006/relationships/slide" Target="slides/slide50.xml"/><Relationship Id="rId91" Type="http://schemas.openxmlformats.org/officeDocument/2006/relationships/slide" Target="slides/slide66.xml"/><Relationship Id="rId96"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6" Type="http://schemas.openxmlformats.org/officeDocument/2006/relationships/slide" Target="slides/slide81.xml"/><Relationship Id="rId114"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slide" Target="slides/slide69.xml"/><Relationship Id="rId99" Type="http://schemas.openxmlformats.org/officeDocument/2006/relationships/slide" Target="slides/slide74.xml"/><Relationship Id="rId101" Type="http://schemas.openxmlformats.org/officeDocument/2006/relationships/slide" Target="slides/slide76.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4.xml"/><Relationship Id="rId109" Type="http://schemas.openxmlformats.org/officeDocument/2006/relationships/notesMaster" Target="notesMasters/notesMaster1.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97" Type="http://schemas.openxmlformats.org/officeDocument/2006/relationships/slide" Target="slides/slide72.xml"/><Relationship Id="rId104" Type="http://schemas.openxmlformats.org/officeDocument/2006/relationships/slide" Target="slides/slide79.xml"/><Relationship Id="rId7" Type="http://schemas.openxmlformats.org/officeDocument/2006/relationships/slideMaster" Target="slideMasters/slideMaster4.xml"/><Relationship Id="rId71" Type="http://schemas.openxmlformats.org/officeDocument/2006/relationships/slide" Target="slides/slide46.xml"/><Relationship Id="rId92"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4.xml"/><Relationship Id="rId24" Type="http://schemas.openxmlformats.org/officeDocument/2006/relationships/slideMaster" Target="slideMasters/slideMaster21.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110" Type="http://schemas.openxmlformats.org/officeDocument/2006/relationships/commentAuthors" Target="commentAuthors.xml"/><Relationship Id="rId115" Type="http://schemas.microsoft.com/office/2015/10/relationships/revisionInfo" Target="revisionInfo.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 Id="rId100" Type="http://schemas.openxmlformats.org/officeDocument/2006/relationships/slide" Target="slides/slide75.xml"/><Relationship Id="rId105" Type="http://schemas.openxmlformats.org/officeDocument/2006/relationships/slide" Target="slides/slide80.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slide" Target="slides/slide47.xml"/><Relationship Id="rId93" Type="http://schemas.openxmlformats.org/officeDocument/2006/relationships/slide" Target="slides/slide68.xml"/><Relationship Id="rId98" Type="http://schemas.openxmlformats.org/officeDocument/2006/relationships/slide" Target="slides/slide73.xml"/><Relationship Id="rId3" Type="http://schemas.openxmlformats.org/officeDocument/2006/relationships/customXml" Target="../customXml/item3.xml"/><Relationship Id="rId25" Type="http://schemas.openxmlformats.org/officeDocument/2006/relationships/slideMaster" Target="slideMasters/slideMaster22.xml"/><Relationship Id="rId46" Type="http://schemas.openxmlformats.org/officeDocument/2006/relationships/slide" Target="slides/slide21.xml"/><Relationship Id="rId67" Type="http://schemas.openxmlformats.org/officeDocument/2006/relationships/slide" Target="slides/slide42.xml"/><Relationship Id="rId20" Type="http://schemas.openxmlformats.org/officeDocument/2006/relationships/slideMaster" Target="slideMasters/slideMaster17.xml"/><Relationship Id="rId41" Type="http://schemas.openxmlformats.org/officeDocument/2006/relationships/slide" Target="slides/slide16.xml"/><Relationship Id="rId62" Type="http://schemas.openxmlformats.org/officeDocument/2006/relationships/slide" Target="slides/slide37.xml"/><Relationship Id="rId83" Type="http://schemas.openxmlformats.org/officeDocument/2006/relationships/slide" Target="slides/slide58.xml"/><Relationship Id="rId88" Type="http://schemas.openxmlformats.org/officeDocument/2006/relationships/slide" Target="slides/slide63.xml"/><Relationship Id="rId111" Type="http://schemas.openxmlformats.org/officeDocument/2006/relationships/presProps" Target="presProps.xml"/></Relationships>
</file>

<file path=ppt/diagrams/_rels/data3.xml.rels><?xml version="1.0" encoding="UTF-8" standalone="yes"?>
<Relationships xmlns="http://schemas.openxmlformats.org/package/2006/relationships"><Relationship Id="rId2" Type="http://schemas.openxmlformats.org/officeDocument/2006/relationships/hyperlink" Target="mailto:Workforce@azahp.org" TargetMode="External"/><Relationship Id="rId1" Type="http://schemas.openxmlformats.org/officeDocument/2006/relationships/hyperlink" Target="mailto:AzCHTrainingDepartment@azcompletehealth.com"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mailto:Workforce@azahp.org" TargetMode="External"/><Relationship Id="rId1" Type="http://schemas.openxmlformats.org/officeDocument/2006/relationships/hyperlink" Target="mailto:AzCHTrainingDepartment@azcompletehealth.com"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9086B1-8A08-4908-A0B2-87B8590C6FEE}"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A9DD7BB-E1B4-4731-A066-1308F21D5B19}">
      <dgm:prSet custT="1"/>
      <dgm:spPr/>
      <dgm:t>
        <a:bodyPr/>
        <a:lstStyle/>
        <a:p>
          <a:pPr rtl="0"/>
          <a:r>
            <a:rPr lang="en-US" sz="1400" b="1">
              <a:solidFill>
                <a:schemeClr val="bg1"/>
              </a:solidFill>
              <a:latin typeface="Calibri"/>
              <a:ea typeface="Calibri"/>
              <a:cs typeface="Calibri"/>
            </a:rPr>
            <a:t>Reminders &amp; Resources (</a:t>
          </a:r>
          <a:r>
            <a:rPr lang="en-US" sz="1400" b="1" err="1">
              <a:solidFill>
                <a:schemeClr val="bg1"/>
              </a:solidFill>
              <a:latin typeface="Calibri"/>
              <a:ea typeface="Calibri"/>
              <a:cs typeface="Calibri"/>
            </a:rPr>
            <a:t>RnR</a:t>
          </a:r>
          <a:r>
            <a:rPr lang="en-US" sz="1400" b="1">
              <a:solidFill>
                <a:schemeClr val="bg1"/>
              </a:solidFill>
              <a:latin typeface="Calibri"/>
              <a:ea typeface="Calibri"/>
              <a:cs typeface="Calibri"/>
            </a:rPr>
            <a:t>) – Veronica D.</a:t>
          </a:r>
        </a:p>
      </dgm:t>
    </dgm:pt>
    <dgm:pt modelId="{E232B32D-AF2D-4A6B-9635-46412A5A7DE0}" type="parTrans" cxnId="{D906C1CD-824F-4B8F-BF70-D198554BD799}">
      <dgm:prSet/>
      <dgm:spPr/>
      <dgm:t>
        <a:bodyPr/>
        <a:lstStyle/>
        <a:p>
          <a:endParaRPr lang="en-US" sz="3600" b="1">
            <a:latin typeface="Calibri" panose="020F0502020204030204" pitchFamily="34" charset="0"/>
            <a:cs typeface="Calibri" panose="020F0502020204030204" pitchFamily="34" charset="0"/>
          </a:endParaRPr>
        </a:p>
      </dgm:t>
    </dgm:pt>
    <dgm:pt modelId="{F5A99C39-6B3F-4AA5-AEB4-A99AF25291AE}" type="sibTrans" cxnId="{D906C1CD-824F-4B8F-BF70-D198554BD799}">
      <dgm:prSet/>
      <dgm:spPr/>
      <dgm:t>
        <a:bodyPr/>
        <a:lstStyle/>
        <a:p>
          <a:endParaRPr lang="en-US" sz="3200" b="1">
            <a:latin typeface="Calibri" panose="020F0502020204030204" pitchFamily="34" charset="0"/>
            <a:cs typeface="Calibri" panose="020F0502020204030204" pitchFamily="34" charset="0"/>
          </a:endParaRPr>
        </a:p>
      </dgm:t>
    </dgm:pt>
    <dgm:pt modelId="{164830B0-B0E6-A04E-BBB4-EE86738858A6}">
      <dgm:prSet custT="1"/>
      <dgm:spPr/>
      <dgm:t>
        <a:bodyPr/>
        <a:lstStyle/>
        <a:p>
          <a:pPr rtl="0"/>
          <a:r>
            <a:rPr lang="en-US" sz="1400" b="1">
              <a:solidFill>
                <a:schemeClr val="bg1"/>
              </a:solidFill>
              <a:latin typeface="Calibri"/>
              <a:ea typeface="Calibri"/>
              <a:cs typeface="Calibri"/>
            </a:rPr>
            <a:t>Training Opportunities – Layla B.</a:t>
          </a:r>
        </a:p>
      </dgm:t>
    </dgm:pt>
    <dgm:pt modelId="{BE87CA05-C44C-8242-9E72-0E4E866F3006}" type="parTrans" cxnId="{DABC5A9F-3D7C-6F49-B58A-E97093904C8A}">
      <dgm:prSet/>
      <dgm:spPr/>
      <dgm:t>
        <a:bodyPr/>
        <a:lstStyle/>
        <a:p>
          <a:endParaRPr lang="en-US" sz="3600" b="1">
            <a:latin typeface="Calibri" panose="020F0502020204030204" pitchFamily="34" charset="0"/>
            <a:cs typeface="Calibri" panose="020F0502020204030204" pitchFamily="34" charset="0"/>
          </a:endParaRPr>
        </a:p>
      </dgm:t>
    </dgm:pt>
    <dgm:pt modelId="{907E41C3-A8AC-194A-B64D-676351C70A86}" type="sibTrans" cxnId="{DABC5A9F-3D7C-6F49-B58A-E97093904C8A}">
      <dgm:prSet/>
      <dgm:spPr/>
      <dgm:t>
        <a:bodyPr/>
        <a:lstStyle/>
        <a:p>
          <a:endParaRPr lang="en-US" sz="3200" b="1">
            <a:latin typeface="Calibri" panose="020F0502020204030204" pitchFamily="34" charset="0"/>
            <a:cs typeface="Calibri" panose="020F0502020204030204" pitchFamily="34" charset="0"/>
          </a:endParaRPr>
        </a:p>
      </dgm:t>
    </dgm:pt>
    <dgm:pt modelId="{659D2C00-087B-4013-8F8C-35B573CD6BC9}">
      <dgm:prSet custT="1"/>
      <dgm:spPr/>
      <dgm:t>
        <a:bodyPr/>
        <a:lstStyle/>
        <a:p>
          <a:pPr rtl="0"/>
          <a:r>
            <a:rPr lang="en-US" sz="1400" b="1">
              <a:solidFill>
                <a:schemeClr val="bg1"/>
              </a:solidFill>
              <a:latin typeface="Calibri"/>
              <a:ea typeface="Calibri"/>
              <a:cs typeface="Calibri"/>
            </a:rPr>
            <a:t>Quarterly Reporting – </a:t>
          </a:r>
          <a:r>
            <a:rPr lang="en-US" sz="1400" b="1">
              <a:solidFill>
                <a:schemeClr val="bg1"/>
              </a:solidFill>
              <a:latin typeface="Calibri"/>
              <a:cs typeface="Calibri"/>
            </a:rPr>
            <a:t>Sarah</a:t>
          </a:r>
          <a:r>
            <a:rPr lang="en-US" sz="1400" b="1">
              <a:solidFill>
                <a:schemeClr val="bg1"/>
              </a:solidFill>
              <a:latin typeface="Calibri"/>
              <a:ea typeface="Calibri"/>
              <a:cs typeface="Calibri"/>
            </a:rPr>
            <a:t> H.</a:t>
          </a:r>
          <a:endParaRPr lang="en-US" sz="1400" b="1">
            <a:solidFill>
              <a:schemeClr val="bg1"/>
            </a:solidFill>
          </a:endParaRPr>
        </a:p>
      </dgm:t>
    </dgm:pt>
    <dgm:pt modelId="{93CA461C-01AF-4891-90C8-B33285DB5B3A}" type="parTrans" cxnId="{A308DCDC-580B-4955-949F-94D07C834D12}">
      <dgm:prSet/>
      <dgm:spPr/>
      <dgm:t>
        <a:bodyPr/>
        <a:lstStyle/>
        <a:p>
          <a:endParaRPr lang="en-US" sz="3200"/>
        </a:p>
      </dgm:t>
    </dgm:pt>
    <dgm:pt modelId="{51736FC5-6D26-4EE6-9BE0-E2689F3FA6DE}" type="sibTrans" cxnId="{A308DCDC-580B-4955-949F-94D07C834D12}">
      <dgm:prSet/>
      <dgm:spPr/>
      <dgm:t>
        <a:bodyPr/>
        <a:lstStyle/>
        <a:p>
          <a:endParaRPr lang="en-US" sz="3200"/>
        </a:p>
      </dgm:t>
    </dgm:pt>
    <dgm:pt modelId="{29865AD4-9927-4716-9BC4-76E765E1D992}">
      <dgm:prSet custT="1"/>
      <dgm:spPr/>
      <dgm:t>
        <a:bodyPr/>
        <a:lstStyle/>
        <a:p>
          <a:pPr rtl="0"/>
          <a:r>
            <a:rPr lang="en-US" sz="1400" b="1">
              <a:solidFill>
                <a:schemeClr val="bg1"/>
              </a:solidFill>
              <a:latin typeface="Calibri"/>
              <a:cs typeface="Calibri"/>
            </a:rPr>
            <a:t>Relias Update – Joe C</a:t>
          </a:r>
          <a:r>
            <a:rPr lang="en-US" sz="1400" b="1">
              <a:solidFill>
                <a:schemeClr val="bg1"/>
              </a:solidFill>
              <a:latin typeface="Calibri"/>
              <a:ea typeface="Calibri"/>
              <a:cs typeface="Calibri"/>
            </a:rPr>
            <a:t>.</a:t>
          </a:r>
        </a:p>
      </dgm:t>
    </dgm:pt>
    <dgm:pt modelId="{81EA37B7-FE39-47CF-A48F-2F4923BBE28E}" type="parTrans" cxnId="{6D6A81FB-C45F-49ED-A7D7-D28C27414724}">
      <dgm:prSet/>
      <dgm:spPr/>
      <dgm:t>
        <a:bodyPr/>
        <a:lstStyle/>
        <a:p>
          <a:endParaRPr lang="en-US" sz="3200"/>
        </a:p>
      </dgm:t>
    </dgm:pt>
    <dgm:pt modelId="{3F79AED3-CE92-4C96-9DE1-55C24E91F041}" type="sibTrans" cxnId="{6D6A81FB-C45F-49ED-A7D7-D28C27414724}">
      <dgm:prSet/>
      <dgm:spPr/>
      <dgm:t>
        <a:bodyPr/>
        <a:lstStyle/>
        <a:p>
          <a:endParaRPr lang="en-US" sz="3200"/>
        </a:p>
      </dgm:t>
    </dgm:pt>
    <dgm:pt modelId="{F6FCC8B9-BC30-4AB3-93AE-5E6D1F05A379}">
      <dgm:prSet custT="1"/>
      <dgm:spPr/>
      <dgm:t>
        <a:bodyPr/>
        <a:lstStyle/>
        <a:p>
          <a:pPr rtl="0"/>
          <a:r>
            <a:rPr lang="en-US" sz="1400" b="1">
              <a:solidFill>
                <a:schemeClr val="bg1"/>
              </a:solidFill>
              <a:latin typeface="Calibri"/>
              <a:cs typeface="Calibri"/>
            </a:rPr>
            <a:t>Heritage, History &amp; Health Observances – Alejandra P., </a:t>
          </a:r>
          <a:r>
            <a:rPr lang="en-US" sz="1400" b="1"/>
            <a:t>The Guidance Center</a:t>
          </a:r>
        </a:p>
      </dgm:t>
    </dgm:pt>
    <dgm:pt modelId="{E7BEFB96-5C62-4DDF-9A4C-A4BF5B31A1E2}" type="parTrans" cxnId="{B8732568-A409-4370-BDC0-A2FACB5C15E8}">
      <dgm:prSet/>
      <dgm:spPr/>
      <dgm:t>
        <a:bodyPr/>
        <a:lstStyle/>
        <a:p>
          <a:endParaRPr lang="en-US" sz="3200"/>
        </a:p>
      </dgm:t>
    </dgm:pt>
    <dgm:pt modelId="{605916A8-B0CB-4210-B2AB-6707484A3AF4}" type="sibTrans" cxnId="{B8732568-A409-4370-BDC0-A2FACB5C15E8}">
      <dgm:prSet/>
      <dgm:spPr/>
      <dgm:t>
        <a:bodyPr/>
        <a:lstStyle/>
        <a:p>
          <a:endParaRPr lang="en-US" sz="3200"/>
        </a:p>
      </dgm:t>
    </dgm:pt>
    <dgm:pt modelId="{423D594A-40AD-4745-B26A-AC050317F13F}">
      <dgm:prSet custT="1"/>
      <dgm:spPr/>
      <dgm:t>
        <a:bodyPr/>
        <a:lstStyle/>
        <a:p>
          <a:pPr rtl="0"/>
          <a:r>
            <a:rPr lang="en-US" sz="1400" b="1">
              <a:solidFill>
                <a:schemeClr val="bg1"/>
              </a:solidFill>
              <a:latin typeface="Calibri"/>
              <a:cs typeface="Calibri"/>
            </a:rPr>
            <a:t>CALOCUS – Layla B.</a:t>
          </a:r>
        </a:p>
      </dgm:t>
    </dgm:pt>
    <dgm:pt modelId="{8BF3E29B-F4FD-4FCF-BCD7-4CF608E48ADB}" type="parTrans" cxnId="{41E83945-F2E0-499B-855B-DD1DCB65F9AD}">
      <dgm:prSet/>
      <dgm:spPr/>
      <dgm:t>
        <a:bodyPr/>
        <a:lstStyle/>
        <a:p>
          <a:endParaRPr lang="en-US" sz="3200"/>
        </a:p>
      </dgm:t>
    </dgm:pt>
    <dgm:pt modelId="{DBD835E1-88D6-4335-8D27-D79D584F77EF}" type="sibTrans" cxnId="{41E83945-F2E0-499B-855B-DD1DCB65F9AD}">
      <dgm:prSet/>
      <dgm:spPr/>
      <dgm:t>
        <a:bodyPr/>
        <a:lstStyle/>
        <a:p>
          <a:endParaRPr lang="en-US" sz="3200"/>
        </a:p>
      </dgm:t>
    </dgm:pt>
    <dgm:pt modelId="{00A77796-4634-438F-A626-B836A2224039}">
      <dgm:prSet custT="1"/>
      <dgm:spPr/>
      <dgm:t>
        <a:bodyPr/>
        <a:lstStyle/>
        <a:p>
          <a:pPr rtl="0"/>
          <a:r>
            <a:rPr lang="en-US" sz="1400" b="1">
              <a:solidFill>
                <a:schemeClr val="bg1"/>
              </a:solidFill>
              <a:latin typeface="Calibri"/>
              <a:cs typeface="Calibri"/>
            </a:rPr>
            <a:t>CFT Updates– Layla B.</a:t>
          </a:r>
        </a:p>
      </dgm:t>
    </dgm:pt>
    <dgm:pt modelId="{5CF163C8-59FD-4583-9709-79FA8D4B7C8F}" type="parTrans" cxnId="{94440BE9-DA7E-4FA7-A5E6-4C0C53C9070D}">
      <dgm:prSet/>
      <dgm:spPr/>
      <dgm:t>
        <a:bodyPr/>
        <a:lstStyle/>
        <a:p>
          <a:endParaRPr lang="en-US" sz="3200"/>
        </a:p>
      </dgm:t>
    </dgm:pt>
    <dgm:pt modelId="{952131A3-726B-4C59-A5EF-2B34C6D59ED9}" type="sibTrans" cxnId="{94440BE9-DA7E-4FA7-A5E6-4C0C53C9070D}">
      <dgm:prSet/>
      <dgm:spPr/>
      <dgm:t>
        <a:bodyPr/>
        <a:lstStyle/>
        <a:p>
          <a:endParaRPr lang="en-US" sz="3200"/>
        </a:p>
      </dgm:t>
    </dgm:pt>
    <dgm:pt modelId="{DD392474-2AA4-4E11-A6C4-351A9FE9D677}">
      <dgm:prSet phldr="0" custT="1"/>
      <dgm:spPr/>
      <dgm:t>
        <a:bodyPr/>
        <a:lstStyle/>
        <a:p>
          <a:pPr rtl="0"/>
          <a:r>
            <a:rPr lang="en-US" sz="1400" b="1">
              <a:solidFill>
                <a:schemeClr val="bg1"/>
              </a:solidFill>
              <a:latin typeface="Calibri"/>
              <a:cs typeface="Calibri"/>
            </a:rPr>
            <a:t>Housing 101 Resources and Referral Guide - Erin L., United</a:t>
          </a:r>
        </a:p>
      </dgm:t>
    </dgm:pt>
    <dgm:pt modelId="{CD7D8B0F-2DD3-4569-B44F-0A0C43FD5B2C}" type="parTrans" cxnId="{D8885802-7571-4931-8A18-546401432067}">
      <dgm:prSet/>
      <dgm:spPr/>
      <dgm:t>
        <a:bodyPr/>
        <a:lstStyle/>
        <a:p>
          <a:endParaRPr lang="en-US" sz="3200"/>
        </a:p>
      </dgm:t>
    </dgm:pt>
    <dgm:pt modelId="{D7A2A287-9F25-4E12-944B-937616A4829D}" type="sibTrans" cxnId="{D8885802-7571-4931-8A18-546401432067}">
      <dgm:prSet/>
      <dgm:spPr/>
      <dgm:t>
        <a:bodyPr/>
        <a:lstStyle/>
        <a:p>
          <a:endParaRPr lang="en-US" sz="3200"/>
        </a:p>
      </dgm:t>
    </dgm:pt>
    <dgm:pt modelId="{65AFD0C1-9ECE-4A62-BFE3-8E91A65020FE}">
      <dgm:prSet phldr="0" custT="1"/>
      <dgm:spPr/>
      <dgm:t>
        <a:bodyPr/>
        <a:lstStyle/>
        <a:p>
          <a:pPr rtl="0"/>
          <a:r>
            <a:rPr lang="en-US" sz="1400" b="1">
              <a:solidFill>
                <a:schemeClr val="bg1"/>
              </a:solidFill>
              <a:latin typeface="Calibri"/>
              <a:cs typeface="Calibri"/>
            </a:rPr>
            <a:t>P-WFDP Reminder &amp; Workshops –  Sarah H.</a:t>
          </a:r>
        </a:p>
      </dgm:t>
    </dgm:pt>
    <dgm:pt modelId="{6672AD52-44C5-4FC3-A5CD-F12C220BEB93}" type="parTrans" cxnId="{BBF1F7E6-95E8-4502-BBC1-1A632380897E}">
      <dgm:prSet/>
      <dgm:spPr/>
      <dgm:t>
        <a:bodyPr/>
        <a:lstStyle/>
        <a:p>
          <a:endParaRPr lang="en-US" sz="3200"/>
        </a:p>
      </dgm:t>
    </dgm:pt>
    <dgm:pt modelId="{655A9E45-9459-48DF-AD8E-C7BE7BC7A13B}" type="sibTrans" cxnId="{BBF1F7E6-95E8-4502-BBC1-1A632380897E}">
      <dgm:prSet/>
      <dgm:spPr/>
      <dgm:t>
        <a:bodyPr/>
        <a:lstStyle/>
        <a:p>
          <a:endParaRPr lang="en-US" sz="3200"/>
        </a:p>
      </dgm:t>
    </dgm:pt>
    <dgm:pt modelId="{E49A3951-6E8C-4810-A6E4-F3DF86E75215}">
      <dgm:prSet phldr="0" custT="1"/>
      <dgm:spPr/>
      <dgm:t>
        <a:bodyPr/>
        <a:lstStyle/>
        <a:p>
          <a:pPr rtl="0"/>
          <a:r>
            <a:rPr lang="en-US" sz="1400" b="1">
              <a:solidFill>
                <a:schemeClr val="bg1"/>
              </a:solidFill>
              <a:latin typeface="Calibri"/>
              <a:cs typeface="Calibri"/>
            </a:rPr>
            <a:t>Collaborative Conversations – Roberto V., South Mountain Community College</a:t>
          </a:r>
        </a:p>
      </dgm:t>
    </dgm:pt>
    <dgm:pt modelId="{28FDF144-4111-4EA2-9316-2B43BF7D8602}" type="parTrans" cxnId="{DC73CBD8-9F5E-4471-B20C-1D26B9227B09}">
      <dgm:prSet/>
      <dgm:spPr/>
      <dgm:t>
        <a:bodyPr/>
        <a:lstStyle/>
        <a:p>
          <a:endParaRPr lang="en-US" sz="3200"/>
        </a:p>
      </dgm:t>
    </dgm:pt>
    <dgm:pt modelId="{3A01C8B4-EEC7-45F0-926F-B1D445E95185}" type="sibTrans" cxnId="{DC73CBD8-9F5E-4471-B20C-1D26B9227B09}">
      <dgm:prSet/>
      <dgm:spPr/>
      <dgm:t>
        <a:bodyPr/>
        <a:lstStyle/>
        <a:p>
          <a:endParaRPr lang="en-US" sz="3200"/>
        </a:p>
      </dgm:t>
    </dgm:pt>
    <dgm:pt modelId="{D7E6716E-FDB2-4BA7-A740-25B4411C2948}">
      <dgm:prSet phldr="0" custT="1"/>
      <dgm:spPr/>
      <dgm:t>
        <a:bodyPr/>
        <a:lstStyle/>
        <a:p>
          <a:pPr rtl="0"/>
          <a:r>
            <a:rPr lang="en-US" sz="1400" b="1">
              <a:solidFill>
                <a:schemeClr val="bg1"/>
              </a:solidFill>
              <a:latin typeface="Calibri"/>
              <a:ea typeface="Calibri"/>
              <a:cs typeface="Calibri"/>
            </a:rPr>
            <a:t>DD Spotlight – </a:t>
          </a:r>
          <a:r>
            <a:rPr lang="en-US" sz="1400" b="1">
              <a:solidFill>
                <a:schemeClr val="bg1"/>
              </a:solidFill>
              <a:latin typeface="Arial"/>
              <a:ea typeface="Calibri"/>
              <a:cs typeface="Arial"/>
            </a:rPr>
            <a:t>Nia </a:t>
          </a:r>
          <a:r>
            <a:rPr lang="en-US" sz="1400" b="1">
              <a:solidFill>
                <a:schemeClr val="bg1"/>
              </a:solidFill>
              <a:latin typeface="Calibri"/>
              <a:ea typeface="Calibri"/>
              <a:cs typeface="Calibri"/>
            </a:rPr>
            <a:t>U., Arizona Autism United </a:t>
          </a:r>
        </a:p>
      </dgm:t>
    </dgm:pt>
    <dgm:pt modelId="{91EA9FAC-4D68-4B67-92F1-E0BC5D315AAB}" type="parTrans" cxnId="{FFE5EA12-947B-469B-95C5-2774732E5C28}">
      <dgm:prSet/>
      <dgm:spPr/>
      <dgm:t>
        <a:bodyPr/>
        <a:lstStyle/>
        <a:p>
          <a:endParaRPr lang="en-US" sz="3200"/>
        </a:p>
      </dgm:t>
    </dgm:pt>
    <dgm:pt modelId="{86EBACC7-60D3-4066-8EF2-A25E77F13440}" type="sibTrans" cxnId="{FFE5EA12-947B-469B-95C5-2774732E5C28}">
      <dgm:prSet/>
      <dgm:spPr/>
      <dgm:t>
        <a:bodyPr/>
        <a:lstStyle/>
        <a:p>
          <a:endParaRPr lang="en-US" sz="3200"/>
        </a:p>
      </dgm:t>
    </dgm:pt>
    <dgm:pt modelId="{4E0887CA-F541-476B-84C6-855E0D180497}">
      <dgm:prSet phldr="0" custT="1"/>
      <dgm:spPr/>
      <dgm:t>
        <a:bodyPr/>
        <a:lstStyle/>
        <a:p>
          <a:pPr rtl="0"/>
          <a:r>
            <a:rPr lang="en-US" sz="1400" b="1">
              <a:solidFill>
                <a:schemeClr val="bg1"/>
              </a:solidFill>
              <a:latin typeface="Calibri"/>
              <a:ea typeface="Calibri"/>
              <a:cs typeface="Calibri"/>
            </a:rPr>
            <a:t>Brain Bites – Staff Development &amp; Recognition – Pamela W., Horizon Health and Wellness</a:t>
          </a:r>
        </a:p>
      </dgm:t>
    </dgm:pt>
    <dgm:pt modelId="{2A446B24-DD7B-4B0A-BA4A-3D5A4E38E695}" type="parTrans" cxnId="{A91C3C45-FAB5-4363-BCF5-3576F9872350}">
      <dgm:prSet/>
      <dgm:spPr/>
      <dgm:t>
        <a:bodyPr/>
        <a:lstStyle/>
        <a:p>
          <a:endParaRPr lang="en-US" sz="3200"/>
        </a:p>
      </dgm:t>
    </dgm:pt>
    <dgm:pt modelId="{7AC51C13-43A0-4187-BD04-449167843B8D}" type="sibTrans" cxnId="{A91C3C45-FAB5-4363-BCF5-3576F9872350}">
      <dgm:prSet/>
      <dgm:spPr/>
      <dgm:t>
        <a:bodyPr/>
        <a:lstStyle/>
        <a:p>
          <a:endParaRPr lang="en-US" sz="3200"/>
        </a:p>
      </dgm:t>
    </dgm:pt>
    <dgm:pt modelId="{FCB32861-EC09-4AF8-A4CD-365E3B2D3F7D}">
      <dgm:prSet phldr="0" custT="1"/>
      <dgm:spPr/>
      <dgm:t>
        <a:bodyPr/>
        <a:lstStyle/>
        <a:p>
          <a:pPr rtl="0"/>
          <a:r>
            <a:rPr lang="en-US" sz="1400" b="1">
              <a:solidFill>
                <a:schemeClr val="bg1"/>
              </a:solidFill>
              <a:latin typeface="Calibri"/>
              <a:ea typeface="Calibri"/>
              <a:cs typeface="Calibri"/>
            </a:rPr>
            <a:t>Best Practices in Workforce Development ARP Funded Initiative – Cori M.</a:t>
          </a:r>
        </a:p>
      </dgm:t>
    </dgm:pt>
    <dgm:pt modelId="{50A3B426-77AB-4E74-8DD1-8E7E179EC5A5}" type="parTrans" cxnId="{D5485E5E-B02E-4F33-969F-58F62DA00C9E}">
      <dgm:prSet/>
      <dgm:spPr/>
      <dgm:t>
        <a:bodyPr/>
        <a:lstStyle/>
        <a:p>
          <a:endParaRPr lang="en-US" sz="3200"/>
        </a:p>
      </dgm:t>
    </dgm:pt>
    <dgm:pt modelId="{11F980B8-9765-4F4F-B985-9CE325D0C0A8}" type="sibTrans" cxnId="{D5485E5E-B02E-4F33-969F-58F62DA00C9E}">
      <dgm:prSet/>
      <dgm:spPr/>
      <dgm:t>
        <a:bodyPr/>
        <a:lstStyle/>
        <a:p>
          <a:endParaRPr lang="en-US" sz="3200"/>
        </a:p>
      </dgm:t>
    </dgm:pt>
    <dgm:pt modelId="{0D51DDD1-66AB-4A51-8650-C0EC1079ACCC}">
      <dgm:prSet phldr="0" custT="1"/>
      <dgm:spPr/>
      <dgm:t>
        <a:bodyPr/>
        <a:lstStyle/>
        <a:p>
          <a:pPr rtl="0"/>
          <a:r>
            <a:rPr lang="en-US" sz="1400" b="1">
              <a:solidFill>
                <a:schemeClr val="bg1"/>
              </a:solidFill>
              <a:latin typeface="Calibri"/>
              <a:ea typeface="Calibri"/>
              <a:cs typeface="Calibri"/>
            </a:rPr>
            <a:t>Legacy Agency Spotlight: Winners &amp; Honorable Mentions – Laura S., COPE Community Services</a:t>
          </a:r>
        </a:p>
      </dgm:t>
    </dgm:pt>
    <dgm:pt modelId="{1A2831D8-59D8-4464-B8B7-F31E3686456E}" type="parTrans" cxnId="{E16F2403-531C-4901-AB6E-03979B25BBEE}">
      <dgm:prSet/>
      <dgm:spPr/>
      <dgm:t>
        <a:bodyPr/>
        <a:lstStyle/>
        <a:p>
          <a:endParaRPr lang="en-US" sz="3200"/>
        </a:p>
      </dgm:t>
    </dgm:pt>
    <dgm:pt modelId="{E968F18B-FF43-45DF-9D8F-DDE9777AD776}" type="sibTrans" cxnId="{E16F2403-531C-4901-AB6E-03979B25BBEE}">
      <dgm:prSet/>
      <dgm:spPr/>
      <dgm:t>
        <a:bodyPr/>
        <a:lstStyle/>
        <a:p>
          <a:endParaRPr lang="en-US" sz="3200"/>
        </a:p>
      </dgm:t>
    </dgm:pt>
    <dgm:pt modelId="{22928AC3-519D-4B31-B59A-C6D4DCA6EB0A}">
      <dgm:prSet custT="1"/>
      <dgm:spPr/>
      <dgm:t>
        <a:bodyPr/>
        <a:lstStyle/>
        <a:p>
          <a:pPr rtl="0"/>
          <a:r>
            <a:rPr lang="en-US" sz="1400" b="1">
              <a:solidFill>
                <a:schemeClr val="bg1"/>
              </a:solidFill>
              <a:latin typeface="Calibri"/>
              <a:cs typeface="Calibri"/>
            </a:rPr>
            <a:t>DDD ARP Initiative Update- Layla B.</a:t>
          </a:r>
        </a:p>
      </dgm:t>
    </dgm:pt>
    <dgm:pt modelId="{18900CD4-BD26-4384-820B-388E7F9F7577}" type="parTrans" cxnId="{25C08915-6349-490D-AF54-9610B576FB46}">
      <dgm:prSet/>
      <dgm:spPr/>
      <dgm:t>
        <a:bodyPr/>
        <a:lstStyle/>
        <a:p>
          <a:endParaRPr lang="en-US"/>
        </a:p>
      </dgm:t>
    </dgm:pt>
    <dgm:pt modelId="{6FCFC233-31CA-4A34-A345-185FC2B6A8AD}" type="sibTrans" cxnId="{25C08915-6349-490D-AF54-9610B576FB46}">
      <dgm:prSet/>
      <dgm:spPr/>
      <dgm:t>
        <a:bodyPr/>
        <a:lstStyle/>
        <a:p>
          <a:endParaRPr lang="en-US"/>
        </a:p>
      </dgm:t>
    </dgm:pt>
    <dgm:pt modelId="{731B552B-FDA4-4E1D-95C0-1CB4EAB96312}" type="pres">
      <dgm:prSet presAssocID="{639086B1-8A08-4908-A0B2-87B8590C6FEE}" presName="linear" presStyleCnt="0">
        <dgm:presLayoutVars>
          <dgm:animLvl val="lvl"/>
          <dgm:resizeHandles val="exact"/>
        </dgm:presLayoutVars>
      </dgm:prSet>
      <dgm:spPr/>
    </dgm:pt>
    <dgm:pt modelId="{979D8F44-15A4-48ED-8695-1AC2C59CE7BC}" type="pres">
      <dgm:prSet presAssocID="{F6FCC8B9-BC30-4AB3-93AE-5E6D1F05A379}" presName="parentText" presStyleLbl="node1" presStyleIdx="0" presStyleCnt="15" custLinFactY="-58610" custLinFactNeighborY="-100000">
        <dgm:presLayoutVars>
          <dgm:chMax val="0"/>
          <dgm:bulletEnabled val="1"/>
        </dgm:presLayoutVars>
      </dgm:prSet>
      <dgm:spPr/>
    </dgm:pt>
    <dgm:pt modelId="{8AD1CCE4-6BF7-4112-8E64-4FC7A192BCCD}" type="pres">
      <dgm:prSet presAssocID="{605916A8-B0CB-4210-B2AB-6707484A3AF4}" presName="spacer" presStyleCnt="0"/>
      <dgm:spPr/>
    </dgm:pt>
    <dgm:pt modelId="{4E6670F0-CB5E-4AB6-B0B2-972CB5A6AAB1}" type="pres">
      <dgm:prSet presAssocID="{29865AD4-9927-4716-9BC4-76E765E1D992}" presName="parentText" presStyleLbl="node1" presStyleIdx="1" presStyleCnt="15" custLinFactY="-50502" custLinFactNeighborX="476" custLinFactNeighborY="-100000">
        <dgm:presLayoutVars>
          <dgm:chMax val="0"/>
          <dgm:bulletEnabled val="1"/>
        </dgm:presLayoutVars>
      </dgm:prSet>
      <dgm:spPr/>
    </dgm:pt>
    <dgm:pt modelId="{0FC2F25B-A2D0-459D-9849-4BAB7C5CB9EC}" type="pres">
      <dgm:prSet presAssocID="{3F79AED3-CE92-4C96-9DE1-55C24E91F041}" presName="spacer" presStyleCnt="0"/>
      <dgm:spPr/>
    </dgm:pt>
    <dgm:pt modelId="{D3CAE8CA-50B7-453B-99BA-09AFF6A3AAEB}" type="pres">
      <dgm:prSet presAssocID="{DD392474-2AA4-4E11-A6C4-351A9FE9D677}" presName="parentText" presStyleLbl="node1" presStyleIdx="2" presStyleCnt="15" custLinFactY="-54617" custLinFactNeighborX="2285" custLinFactNeighborY="-100000">
        <dgm:presLayoutVars>
          <dgm:chMax val="0"/>
          <dgm:bulletEnabled val="1"/>
        </dgm:presLayoutVars>
      </dgm:prSet>
      <dgm:spPr/>
    </dgm:pt>
    <dgm:pt modelId="{1243AFAF-858D-4941-B21E-D82CE51EEDC8}" type="pres">
      <dgm:prSet presAssocID="{D7A2A287-9F25-4E12-944B-937616A4829D}" presName="spacer" presStyleCnt="0"/>
      <dgm:spPr/>
    </dgm:pt>
    <dgm:pt modelId="{247215EB-5F78-4A2A-8D11-12BB22813763}" type="pres">
      <dgm:prSet presAssocID="{65AFD0C1-9ECE-4A62-BFE3-8E91A65020FE}" presName="parentText" presStyleLbl="node1" presStyleIdx="3" presStyleCnt="15" custLinFactY="-50542" custLinFactNeighborX="476" custLinFactNeighborY="-100000">
        <dgm:presLayoutVars>
          <dgm:chMax val="0"/>
          <dgm:bulletEnabled val="1"/>
        </dgm:presLayoutVars>
      </dgm:prSet>
      <dgm:spPr/>
    </dgm:pt>
    <dgm:pt modelId="{B51158E7-5811-4C74-ADC6-87DB60CFA3E9}" type="pres">
      <dgm:prSet presAssocID="{655A9E45-9459-48DF-AD8E-C7BE7BC7A13B}" presName="spacer" presStyleCnt="0"/>
      <dgm:spPr/>
    </dgm:pt>
    <dgm:pt modelId="{CA57C41A-7136-4EF8-ACFC-B6E374C10016}" type="pres">
      <dgm:prSet presAssocID="{E49A3951-6E8C-4810-A6E4-F3DF86E75215}" presName="parentText" presStyleLbl="node1" presStyleIdx="4" presStyleCnt="15" custLinFactY="-64697" custLinFactNeighborX="-1661" custLinFactNeighborY="-100000">
        <dgm:presLayoutVars>
          <dgm:chMax val="0"/>
          <dgm:bulletEnabled val="1"/>
        </dgm:presLayoutVars>
      </dgm:prSet>
      <dgm:spPr/>
    </dgm:pt>
    <dgm:pt modelId="{019F3AF7-E891-4C09-B252-6BE3D9695507}" type="pres">
      <dgm:prSet presAssocID="{3A01C8B4-EEC7-45F0-926F-B1D445E95185}" presName="spacer" presStyleCnt="0"/>
      <dgm:spPr/>
    </dgm:pt>
    <dgm:pt modelId="{06FA3F9F-C3CA-4871-B159-62D1B3310997}" type="pres">
      <dgm:prSet presAssocID="{423D594A-40AD-4745-B26A-AC050317F13F}" presName="parentText" presStyleLbl="node1" presStyleIdx="5" presStyleCnt="15" custLinFactY="-72273" custLinFactNeighborX="238" custLinFactNeighborY="-100000">
        <dgm:presLayoutVars>
          <dgm:chMax val="0"/>
          <dgm:bulletEnabled val="1"/>
        </dgm:presLayoutVars>
      </dgm:prSet>
      <dgm:spPr/>
    </dgm:pt>
    <dgm:pt modelId="{B2EBDCEB-737C-481B-B0DE-FE6165603471}" type="pres">
      <dgm:prSet presAssocID="{DBD835E1-88D6-4335-8D27-D79D584F77EF}" presName="spacer" presStyleCnt="0"/>
      <dgm:spPr/>
    </dgm:pt>
    <dgm:pt modelId="{6C267FF0-E16D-4656-BB44-BCD17C138DEA}" type="pres">
      <dgm:prSet presAssocID="{00A77796-4634-438F-A626-B836A2224039}" presName="parentText" presStyleLbl="node1" presStyleIdx="6" presStyleCnt="15" custLinFactY="-70492" custLinFactNeighborX="238" custLinFactNeighborY="-100000">
        <dgm:presLayoutVars>
          <dgm:chMax val="0"/>
          <dgm:bulletEnabled val="1"/>
        </dgm:presLayoutVars>
      </dgm:prSet>
      <dgm:spPr/>
    </dgm:pt>
    <dgm:pt modelId="{1E2F2488-1551-4A66-9B19-067E5D4F62CF}" type="pres">
      <dgm:prSet presAssocID="{952131A3-726B-4C59-A5EF-2B34C6D59ED9}" presName="spacer" presStyleCnt="0"/>
      <dgm:spPr/>
    </dgm:pt>
    <dgm:pt modelId="{7F8C5F9B-E6FA-4941-B7F1-42F4E35B32D4}" type="pres">
      <dgm:prSet presAssocID="{22928AC3-519D-4B31-B59A-C6D4DCA6EB0A}" presName="parentText" presStyleLbl="node1" presStyleIdx="7" presStyleCnt="15" custScaleY="97445" custLinFactY="-65436" custLinFactNeighborX="238" custLinFactNeighborY="-100000">
        <dgm:presLayoutVars>
          <dgm:chMax val="0"/>
          <dgm:bulletEnabled val="1"/>
        </dgm:presLayoutVars>
      </dgm:prSet>
      <dgm:spPr/>
    </dgm:pt>
    <dgm:pt modelId="{492F3E81-A683-4B0F-9FB9-1A53C81D0A1C}" type="pres">
      <dgm:prSet presAssocID="{6FCFC233-31CA-4A34-A345-185FC2B6A8AD}" presName="spacer" presStyleCnt="0"/>
      <dgm:spPr/>
    </dgm:pt>
    <dgm:pt modelId="{24BEF4D4-F4CA-4E36-8BFB-8A9C011C2534}" type="pres">
      <dgm:prSet presAssocID="{D7E6716E-FDB2-4BA7-A740-25B4411C2948}" presName="parentText" presStyleLbl="node1" presStyleIdx="8" presStyleCnt="15" custLinFactY="-75225" custLinFactNeighborX="-1661" custLinFactNeighborY="-100000">
        <dgm:presLayoutVars>
          <dgm:chMax val="0"/>
          <dgm:bulletEnabled val="1"/>
        </dgm:presLayoutVars>
      </dgm:prSet>
      <dgm:spPr/>
    </dgm:pt>
    <dgm:pt modelId="{A80FCD01-C2D3-42C6-9BD1-D90E5C82FB9C}" type="pres">
      <dgm:prSet presAssocID="{86EBACC7-60D3-4066-8EF2-A25E77F13440}" presName="spacer" presStyleCnt="0"/>
      <dgm:spPr/>
    </dgm:pt>
    <dgm:pt modelId="{B7324B9D-D59F-42EA-994C-21953BA10DE9}" type="pres">
      <dgm:prSet presAssocID="{4E0887CA-F541-476B-84C6-855E0D180497}" presName="parentText" presStyleLbl="node1" presStyleIdx="9" presStyleCnt="15" custScaleY="149100" custLinFactY="-83361" custLinFactNeighborX="476" custLinFactNeighborY="-100000">
        <dgm:presLayoutVars>
          <dgm:chMax val="0"/>
          <dgm:bulletEnabled val="1"/>
        </dgm:presLayoutVars>
      </dgm:prSet>
      <dgm:spPr/>
    </dgm:pt>
    <dgm:pt modelId="{C40A6127-0F1F-4CD2-B02C-4B2BB5352624}" type="pres">
      <dgm:prSet presAssocID="{7AC51C13-43A0-4187-BD04-449167843B8D}" presName="spacer" presStyleCnt="0"/>
      <dgm:spPr/>
    </dgm:pt>
    <dgm:pt modelId="{095F51B5-77EC-44B7-8E02-30086EDDFA1A}" type="pres">
      <dgm:prSet presAssocID="{659D2C00-087B-4013-8F8C-35B573CD6BC9}" presName="parentText" presStyleLbl="node1" presStyleIdx="10" presStyleCnt="15" custLinFactY="-84198" custLinFactNeighborX="476" custLinFactNeighborY="-100000">
        <dgm:presLayoutVars>
          <dgm:chMax val="0"/>
          <dgm:bulletEnabled val="1"/>
        </dgm:presLayoutVars>
      </dgm:prSet>
      <dgm:spPr/>
    </dgm:pt>
    <dgm:pt modelId="{6957B25C-5C63-4C08-876F-7FF29F544478}" type="pres">
      <dgm:prSet presAssocID="{51736FC5-6D26-4EE6-9BE0-E2689F3FA6DE}" presName="spacer" presStyleCnt="0"/>
      <dgm:spPr/>
    </dgm:pt>
    <dgm:pt modelId="{F7B55CA1-7736-4272-9DAB-D03DBD98DE71}" type="pres">
      <dgm:prSet presAssocID="{FCB32861-EC09-4AF8-A4CD-365E3B2D3F7D}" presName="parentText" presStyleLbl="node1" presStyleIdx="11" presStyleCnt="15" custLinFactY="-100000" custLinFactNeighborY="-176048">
        <dgm:presLayoutVars>
          <dgm:chMax val="0"/>
          <dgm:bulletEnabled val="1"/>
        </dgm:presLayoutVars>
      </dgm:prSet>
      <dgm:spPr/>
    </dgm:pt>
    <dgm:pt modelId="{A5D69E1C-2054-4A7C-8CEA-7607F8BA1F56}" type="pres">
      <dgm:prSet presAssocID="{11F980B8-9765-4F4F-B985-9CE325D0C0A8}" presName="spacer" presStyleCnt="0"/>
      <dgm:spPr/>
    </dgm:pt>
    <dgm:pt modelId="{8CFDF621-BC15-4F35-8839-7FCFA0BADF68}" type="pres">
      <dgm:prSet presAssocID="{164830B0-B0E6-A04E-BBB4-EE86738858A6}" presName="parentText" presStyleLbl="node1" presStyleIdx="12" presStyleCnt="15" custLinFactY="31674" custLinFactNeighborY="100000">
        <dgm:presLayoutVars>
          <dgm:chMax val="0"/>
          <dgm:bulletEnabled val="1"/>
        </dgm:presLayoutVars>
      </dgm:prSet>
      <dgm:spPr/>
    </dgm:pt>
    <dgm:pt modelId="{2D315F7C-F2C4-464C-8C44-C32788E7BB18}" type="pres">
      <dgm:prSet presAssocID="{907E41C3-A8AC-194A-B64D-676351C70A86}" presName="spacer" presStyleCnt="0"/>
      <dgm:spPr/>
    </dgm:pt>
    <dgm:pt modelId="{D7282E06-E3B8-4AE6-9AAA-F80C133B197F}" type="pres">
      <dgm:prSet presAssocID="{0D51DDD1-66AB-4A51-8650-C0EC1079ACCC}" presName="parentText" presStyleLbl="node1" presStyleIdx="13" presStyleCnt="15" custScaleY="140008" custLinFactY="-200000" custLinFactNeighborY="-283661">
        <dgm:presLayoutVars>
          <dgm:chMax val="0"/>
          <dgm:bulletEnabled val="1"/>
        </dgm:presLayoutVars>
      </dgm:prSet>
      <dgm:spPr/>
    </dgm:pt>
    <dgm:pt modelId="{F65249F0-16C3-4AC8-8A6A-8746DF56AC86}" type="pres">
      <dgm:prSet presAssocID="{E968F18B-FF43-45DF-9D8F-DDE9777AD776}" presName="spacer" presStyleCnt="0"/>
      <dgm:spPr/>
    </dgm:pt>
    <dgm:pt modelId="{FF4AC297-6DE6-4742-9971-80D106EA0CFA}" type="pres">
      <dgm:prSet presAssocID="{2A9DD7BB-E1B4-4731-A066-1308F21D5B19}" presName="parentText" presStyleLbl="node1" presStyleIdx="14" presStyleCnt="15" custLinFactY="-100000" custLinFactNeighborY="-149105">
        <dgm:presLayoutVars>
          <dgm:chMax val="0"/>
          <dgm:bulletEnabled val="1"/>
        </dgm:presLayoutVars>
      </dgm:prSet>
      <dgm:spPr/>
    </dgm:pt>
  </dgm:ptLst>
  <dgm:cxnLst>
    <dgm:cxn modelId="{D8885802-7571-4931-8A18-546401432067}" srcId="{639086B1-8A08-4908-A0B2-87B8590C6FEE}" destId="{DD392474-2AA4-4E11-A6C4-351A9FE9D677}" srcOrd="2" destOrd="0" parTransId="{CD7D8B0F-2DD3-4569-B44F-0A0C43FD5B2C}" sibTransId="{D7A2A287-9F25-4E12-944B-937616A4829D}"/>
    <dgm:cxn modelId="{E16F2403-531C-4901-AB6E-03979B25BBEE}" srcId="{639086B1-8A08-4908-A0B2-87B8590C6FEE}" destId="{0D51DDD1-66AB-4A51-8650-C0EC1079ACCC}" srcOrd="13" destOrd="0" parTransId="{1A2831D8-59D8-4464-B8B7-F31E3686456E}" sibTransId="{E968F18B-FF43-45DF-9D8F-DDE9777AD776}"/>
    <dgm:cxn modelId="{FFE5EA12-947B-469B-95C5-2774732E5C28}" srcId="{639086B1-8A08-4908-A0B2-87B8590C6FEE}" destId="{D7E6716E-FDB2-4BA7-A740-25B4411C2948}" srcOrd="8" destOrd="0" parTransId="{91EA9FAC-4D68-4B67-92F1-E0BC5D315AAB}" sibTransId="{86EBACC7-60D3-4066-8EF2-A25E77F13440}"/>
    <dgm:cxn modelId="{25C08915-6349-490D-AF54-9610B576FB46}" srcId="{639086B1-8A08-4908-A0B2-87B8590C6FEE}" destId="{22928AC3-519D-4B31-B59A-C6D4DCA6EB0A}" srcOrd="7" destOrd="0" parTransId="{18900CD4-BD26-4384-820B-388E7F9F7577}" sibTransId="{6FCFC233-31CA-4A34-A345-185FC2B6A8AD}"/>
    <dgm:cxn modelId="{5A38B715-F5AB-490B-BA03-55F9CBB5043D}" type="presOf" srcId="{423D594A-40AD-4745-B26A-AC050317F13F}" destId="{06FA3F9F-C3CA-4871-B159-62D1B3310997}" srcOrd="0" destOrd="0" presId="urn:microsoft.com/office/officeart/2005/8/layout/vList2"/>
    <dgm:cxn modelId="{11469725-468E-45B0-8A98-00A122035396}" type="presOf" srcId="{22928AC3-519D-4B31-B59A-C6D4DCA6EB0A}" destId="{7F8C5F9B-E6FA-4941-B7F1-42F4E35B32D4}" srcOrd="0" destOrd="0" presId="urn:microsoft.com/office/officeart/2005/8/layout/vList2"/>
    <dgm:cxn modelId="{C1767A2A-CC13-4475-A84E-666B3FF3805E}" type="presOf" srcId="{DD392474-2AA4-4E11-A6C4-351A9FE9D677}" destId="{D3CAE8CA-50B7-453B-99BA-09AFF6A3AAEB}" srcOrd="0" destOrd="0" presId="urn:microsoft.com/office/officeart/2005/8/layout/vList2"/>
    <dgm:cxn modelId="{4BB12336-6435-49F9-ACFD-21271FCF65C0}" type="presOf" srcId="{E49A3951-6E8C-4810-A6E4-F3DF86E75215}" destId="{CA57C41A-7136-4EF8-ACFC-B6E374C10016}" srcOrd="0" destOrd="0" presId="urn:microsoft.com/office/officeart/2005/8/layout/vList2"/>
    <dgm:cxn modelId="{AEB3FE3B-3B97-4DBA-8BA5-AEAC8F7F5F98}" type="presOf" srcId="{659D2C00-087B-4013-8F8C-35B573CD6BC9}" destId="{095F51B5-77EC-44B7-8E02-30086EDDFA1A}" srcOrd="0" destOrd="0" presId="urn:microsoft.com/office/officeart/2005/8/layout/vList2"/>
    <dgm:cxn modelId="{D5485E5E-B02E-4F33-969F-58F62DA00C9E}" srcId="{639086B1-8A08-4908-A0B2-87B8590C6FEE}" destId="{FCB32861-EC09-4AF8-A4CD-365E3B2D3F7D}" srcOrd="11" destOrd="0" parTransId="{50A3B426-77AB-4E74-8DD1-8E7E179EC5A5}" sibTransId="{11F980B8-9765-4F4F-B985-9CE325D0C0A8}"/>
    <dgm:cxn modelId="{41E83945-F2E0-499B-855B-DD1DCB65F9AD}" srcId="{639086B1-8A08-4908-A0B2-87B8590C6FEE}" destId="{423D594A-40AD-4745-B26A-AC050317F13F}" srcOrd="5" destOrd="0" parTransId="{8BF3E29B-F4FD-4FCF-BCD7-4CF608E48ADB}" sibTransId="{DBD835E1-88D6-4335-8D27-D79D584F77EF}"/>
    <dgm:cxn modelId="{A91C3C45-FAB5-4363-BCF5-3576F9872350}" srcId="{639086B1-8A08-4908-A0B2-87B8590C6FEE}" destId="{4E0887CA-F541-476B-84C6-855E0D180497}" srcOrd="9" destOrd="0" parTransId="{2A446B24-DD7B-4B0A-BA4A-3D5A4E38E695}" sibTransId="{7AC51C13-43A0-4187-BD04-449167843B8D}"/>
    <dgm:cxn modelId="{B331D647-833B-4DF9-8345-EA8605F760DE}" type="presOf" srcId="{65AFD0C1-9ECE-4A62-BFE3-8E91A65020FE}" destId="{247215EB-5F78-4A2A-8D11-12BB22813763}" srcOrd="0" destOrd="0" presId="urn:microsoft.com/office/officeart/2005/8/layout/vList2"/>
    <dgm:cxn modelId="{B8732568-A409-4370-BDC0-A2FACB5C15E8}" srcId="{639086B1-8A08-4908-A0B2-87B8590C6FEE}" destId="{F6FCC8B9-BC30-4AB3-93AE-5E6D1F05A379}" srcOrd="0" destOrd="0" parTransId="{E7BEFB96-5C62-4DDF-9A4C-A4BF5B31A1E2}" sibTransId="{605916A8-B0CB-4210-B2AB-6707484A3AF4}"/>
    <dgm:cxn modelId="{54928D4A-2D67-4A0B-9FEA-B5BB0C88B3B5}" type="presOf" srcId="{2A9DD7BB-E1B4-4731-A066-1308F21D5B19}" destId="{FF4AC297-6DE6-4742-9971-80D106EA0CFA}" srcOrd="0" destOrd="0" presId="urn:microsoft.com/office/officeart/2005/8/layout/vList2"/>
    <dgm:cxn modelId="{3EA6FA94-B795-43FE-830B-A50B0D7D2B4C}" type="presOf" srcId="{00A77796-4634-438F-A626-B836A2224039}" destId="{6C267FF0-E16D-4656-BB44-BCD17C138DEA}" srcOrd="0" destOrd="0" presId="urn:microsoft.com/office/officeart/2005/8/layout/vList2"/>
    <dgm:cxn modelId="{DABC5A9F-3D7C-6F49-B58A-E97093904C8A}" srcId="{639086B1-8A08-4908-A0B2-87B8590C6FEE}" destId="{164830B0-B0E6-A04E-BBB4-EE86738858A6}" srcOrd="12" destOrd="0" parTransId="{BE87CA05-C44C-8242-9E72-0E4E866F3006}" sibTransId="{907E41C3-A8AC-194A-B64D-676351C70A86}"/>
    <dgm:cxn modelId="{F2A00EAB-44FD-4A57-B23E-A9BE0023A98D}" type="presOf" srcId="{0D51DDD1-66AB-4A51-8650-C0EC1079ACCC}" destId="{D7282E06-E3B8-4AE6-9AAA-F80C133B197F}" srcOrd="0" destOrd="0" presId="urn:microsoft.com/office/officeart/2005/8/layout/vList2"/>
    <dgm:cxn modelId="{604C34BF-8A55-44B7-8913-2FD79355DE36}" type="presOf" srcId="{FCB32861-EC09-4AF8-A4CD-365E3B2D3F7D}" destId="{F7B55CA1-7736-4272-9DAB-D03DBD98DE71}" srcOrd="0" destOrd="0" presId="urn:microsoft.com/office/officeart/2005/8/layout/vList2"/>
    <dgm:cxn modelId="{2A4D81BF-112B-4EE2-BB32-13DAE135291F}" type="presOf" srcId="{D7E6716E-FDB2-4BA7-A740-25B4411C2948}" destId="{24BEF4D4-F4CA-4E36-8BFB-8A9C011C2534}" srcOrd="0" destOrd="0" presId="urn:microsoft.com/office/officeart/2005/8/layout/vList2"/>
    <dgm:cxn modelId="{358B38C9-1A76-4DA2-9258-3AB65AF4F6FA}" type="presOf" srcId="{F6FCC8B9-BC30-4AB3-93AE-5E6D1F05A379}" destId="{979D8F44-15A4-48ED-8695-1AC2C59CE7BC}" srcOrd="0" destOrd="0" presId="urn:microsoft.com/office/officeart/2005/8/layout/vList2"/>
    <dgm:cxn modelId="{D906C1CD-824F-4B8F-BF70-D198554BD799}" srcId="{639086B1-8A08-4908-A0B2-87B8590C6FEE}" destId="{2A9DD7BB-E1B4-4731-A066-1308F21D5B19}" srcOrd="14" destOrd="0" parTransId="{E232B32D-AF2D-4A6B-9635-46412A5A7DE0}" sibTransId="{F5A99C39-6B3F-4AA5-AEB4-A99AF25291AE}"/>
    <dgm:cxn modelId="{6D6496D2-1CD9-4913-8773-492D94AFF5D9}" type="presOf" srcId="{4E0887CA-F541-476B-84C6-855E0D180497}" destId="{B7324B9D-D59F-42EA-994C-21953BA10DE9}" srcOrd="0" destOrd="0" presId="urn:microsoft.com/office/officeart/2005/8/layout/vList2"/>
    <dgm:cxn modelId="{DC73CBD8-9F5E-4471-B20C-1D26B9227B09}" srcId="{639086B1-8A08-4908-A0B2-87B8590C6FEE}" destId="{E49A3951-6E8C-4810-A6E4-F3DF86E75215}" srcOrd="4" destOrd="0" parTransId="{28FDF144-4111-4EA2-9316-2B43BF7D8602}" sibTransId="{3A01C8B4-EEC7-45F0-926F-B1D445E95185}"/>
    <dgm:cxn modelId="{A308DCDC-580B-4955-949F-94D07C834D12}" srcId="{639086B1-8A08-4908-A0B2-87B8590C6FEE}" destId="{659D2C00-087B-4013-8F8C-35B573CD6BC9}" srcOrd="10" destOrd="0" parTransId="{93CA461C-01AF-4891-90C8-B33285DB5B3A}" sibTransId="{51736FC5-6D26-4EE6-9BE0-E2689F3FA6DE}"/>
    <dgm:cxn modelId="{BBF1F7E6-95E8-4502-BBC1-1A632380897E}" srcId="{639086B1-8A08-4908-A0B2-87B8590C6FEE}" destId="{65AFD0C1-9ECE-4A62-BFE3-8E91A65020FE}" srcOrd="3" destOrd="0" parTransId="{6672AD52-44C5-4FC3-A5CD-F12C220BEB93}" sibTransId="{655A9E45-9459-48DF-AD8E-C7BE7BC7A13B}"/>
    <dgm:cxn modelId="{94440BE9-DA7E-4FA7-A5E6-4C0C53C9070D}" srcId="{639086B1-8A08-4908-A0B2-87B8590C6FEE}" destId="{00A77796-4634-438F-A626-B836A2224039}" srcOrd="6" destOrd="0" parTransId="{5CF163C8-59FD-4583-9709-79FA8D4B7C8F}" sibTransId="{952131A3-726B-4C59-A5EF-2B34C6D59ED9}"/>
    <dgm:cxn modelId="{F552A6F4-68B0-4789-BDF9-3BE0FF227737}" type="presOf" srcId="{164830B0-B0E6-A04E-BBB4-EE86738858A6}" destId="{8CFDF621-BC15-4F35-8839-7FCFA0BADF68}" srcOrd="0" destOrd="0" presId="urn:microsoft.com/office/officeart/2005/8/layout/vList2"/>
    <dgm:cxn modelId="{6D6A81FB-C45F-49ED-A7D7-D28C27414724}" srcId="{639086B1-8A08-4908-A0B2-87B8590C6FEE}" destId="{29865AD4-9927-4716-9BC4-76E765E1D992}" srcOrd="1" destOrd="0" parTransId="{81EA37B7-FE39-47CF-A48F-2F4923BBE28E}" sibTransId="{3F79AED3-CE92-4C96-9DE1-55C24E91F041}"/>
    <dgm:cxn modelId="{C0881AFC-447B-4AE0-839D-BB63C2F6BB29}" type="presOf" srcId="{639086B1-8A08-4908-A0B2-87B8590C6FEE}" destId="{731B552B-FDA4-4E1D-95C0-1CB4EAB96312}" srcOrd="0" destOrd="0" presId="urn:microsoft.com/office/officeart/2005/8/layout/vList2"/>
    <dgm:cxn modelId="{083E0CFD-4C2D-4D68-ADE7-416F290B319E}" type="presOf" srcId="{29865AD4-9927-4716-9BC4-76E765E1D992}" destId="{4E6670F0-CB5E-4AB6-B0B2-972CB5A6AAB1}" srcOrd="0" destOrd="0" presId="urn:microsoft.com/office/officeart/2005/8/layout/vList2"/>
    <dgm:cxn modelId="{E3BD12F8-0B8D-483A-8FFC-679F124DF13A}" type="presParOf" srcId="{731B552B-FDA4-4E1D-95C0-1CB4EAB96312}" destId="{979D8F44-15A4-48ED-8695-1AC2C59CE7BC}" srcOrd="0" destOrd="0" presId="urn:microsoft.com/office/officeart/2005/8/layout/vList2"/>
    <dgm:cxn modelId="{7AB00879-3D22-4B08-A291-F4197B1AFD57}" type="presParOf" srcId="{731B552B-FDA4-4E1D-95C0-1CB4EAB96312}" destId="{8AD1CCE4-6BF7-4112-8E64-4FC7A192BCCD}" srcOrd="1" destOrd="0" presId="urn:microsoft.com/office/officeart/2005/8/layout/vList2"/>
    <dgm:cxn modelId="{F3D82B51-65AE-433A-91FF-726A72DD12AF}" type="presParOf" srcId="{731B552B-FDA4-4E1D-95C0-1CB4EAB96312}" destId="{4E6670F0-CB5E-4AB6-B0B2-972CB5A6AAB1}" srcOrd="2" destOrd="0" presId="urn:microsoft.com/office/officeart/2005/8/layout/vList2"/>
    <dgm:cxn modelId="{08577EF9-F798-4387-B820-3BC3A5639DC7}" type="presParOf" srcId="{731B552B-FDA4-4E1D-95C0-1CB4EAB96312}" destId="{0FC2F25B-A2D0-459D-9849-4BAB7C5CB9EC}" srcOrd="3" destOrd="0" presId="urn:microsoft.com/office/officeart/2005/8/layout/vList2"/>
    <dgm:cxn modelId="{71F31998-1526-4B19-A363-9794CF216DDC}" type="presParOf" srcId="{731B552B-FDA4-4E1D-95C0-1CB4EAB96312}" destId="{D3CAE8CA-50B7-453B-99BA-09AFF6A3AAEB}" srcOrd="4" destOrd="0" presId="urn:microsoft.com/office/officeart/2005/8/layout/vList2"/>
    <dgm:cxn modelId="{C8D0EA3F-47DD-4C62-9072-E0D211C768F2}" type="presParOf" srcId="{731B552B-FDA4-4E1D-95C0-1CB4EAB96312}" destId="{1243AFAF-858D-4941-B21E-D82CE51EEDC8}" srcOrd="5" destOrd="0" presId="urn:microsoft.com/office/officeart/2005/8/layout/vList2"/>
    <dgm:cxn modelId="{40D96A56-4DCE-47DE-B91F-F5F80DA20AD1}" type="presParOf" srcId="{731B552B-FDA4-4E1D-95C0-1CB4EAB96312}" destId="{247215EB-5F78-4A2A-8D11-12BB22813763}" srcOrd="6" destOrd="0" presId="urn:microsoft.com/office/officeart/2005/8/layout/vList2"/>
    <dgm:cxn modelId="{9C2CC2BD-70E0-4FE2-996D-2BB5C7929F81}" type="presParOf" srcId="{731B552B-FDA4-4E1D-95C0-1CB4EAB96312}" destId="{B51158E7-5811-4C74-ADC6-87DB60CFA3E9}" srcOrd="7" destOrd="0" presId="urn:microsoft.com/office/officeart/2005/8/layout/vList2"/>
    <dgm:cxn modelId="{EA4B8F4A-C87E-46CC-8688-EE71B94B0189}" type="presParOf" srcId="{731B552B-FDA4-4E1D-95C0-1CB4EAB96312}" destId="{CA57C41A-7136-4EF8-ACFC-B6E374C10016}" srcOrd="8" destOrd="0" presId="urn:microsoft.com/office/officeart/2005/8/layout/vList2"/>
    <dgm:cxn modelId="{AAA4F941-AD22-426E-8186-5BE274E1BD79}" type="presParOf" srcId="{731B552B-FDA4-4E1D-95C0-1CB4EAB96312}" destId="{019F3AF7-E891-4C09-B252-6BE3D9695507}" srcOrd="9" destOrd="0" presId="urn:microsoft.com/office/officeart/2005/8/layout/vList2"/>
    <dgm:cxn modelId="{D46F3128-23C5-4FA6-9DF1-D028B922990B}" type="presParOf" srcId="{731B552B-FDA4-4E1D-95C0-1CB4EAB96312}" destId="{06FA3F9F-C3CA-4871-B159-62D1B3310997}" srcOrd="10" destOrd="0" presId="urn:microsoft.com/office/officeart/2005/8/layout/vList2"/>
    <dgm:cxn modelId="{AEB65FC9-C590-4CA1-8D72-9EE627205D48}" type="presParOf" srcId="{731B552B-FDA4-4E1D-95C0-1CB4EAB96312}" destId="{B2EBDCEB-737C-481B-B0DE-FE6165603471}" srcOrd="11" destOrd="0" presId="urn:microsoft.com/office/officeart/2005/8/layout/vList2"/>
    <dgm:cxn modelId="{1764B91F-FD6C-4367-B4E4-A0C9A9B764B1}" type="presParOf" srcId="{731B552B-FDA4-4E1D-95C0-1CB4EAB96312}" destId="{6C267FF0-E16D-4656-BB44-BCD17C138DEA}" srcOrd="12" destOrd="0" presId="urn:microsoft.com/office/officeart/2005/8/layout/vList2"/>
    <dgm:cxn modelId="{2BAD6637-7007-43AE-A619-D1751562092E}" type="presParOf" srcId="{731B552B-FDA4-4E1D-95C0-1CB4EAB96312}" destId="{1E2F2488-1551-4A66-9B19-067E5D4F62CF}" srcOrd="13" destOrd="0" presId="urn:microsoft.com/office/officeart/2005/8/layout/vList2"/>
    <dgm:cxn modelId="{3DB9DE61-1E58-4C19-9772-61525F155577}" type="presParOf" srcId="{731B552B-FDA4-4E1D-95C0-1CB4EAB96312}" destId="{7F8C5F9B-E6FA-4941-B7F1-42F4E35B32D4}" srcOrd="14" destOrd="0" presId="urn:microsoft.com/office/officeart/2005/8/layout/vList2"/>
    <dgm:cxn modelId="{79EB25F9-15FE-4D14-B75C-F1F843A0F2B1}" type="presParOf" srcId="{731B552B-FDA4-4E1D-95C0-1CB4EAB96312}" destId="{492F3E81-A683-4B0F-9FB9-1A53C81D0A1C}" srcOrd="15" destOrd="0" presId="urn:microsoft.com/office/officeart/2005/8/layout/vList2"/>
    <dgm:cxn modelId="{5DBA1A91-A07E-4F67-A0C7-C7A433BD8B05}" type="presParOf" srcId="{731B552B-FDA4-4E1D-95C0-1CB4EAB96312}" destId="{24BEF4D4-F4CA-4E36-8BFB-8A9C011C2534}" srcOrd="16" destOrd="0" presId="urn:microsoft.com/office/officeart/2005/8/layout/vList2"/>
    <dgm:cxn modelId="{F3A4F0AA-A439-43F1-A0A9-E333BE725B5C}" type="presParOf" srcId="{731B552B-FDA4-4E1D-95C0-1CB4EAB96312}" destId="{A80FCD01-C2D3-42C6-9BD1-D90E5C82FB9C}" srcOrd="17" destOrd="0" presId="urn:microsoft.com/office/officeart/2005/8/layout/vList2"/>
    <dgm:cxn modelId="{654BD4DE-B74F-4491-878B-32D78C03032D}" type="presParOf" srcId="{731B552B-FDA4-4E1D-95C0-1CB4EAB96312}" destId="{B7324B9D-D59F-42EA-994C-21953BA10DE9}" srcOrd="18" destOrd="0" presId="urn:microsoft.com/office/officeart/2005/8/layout/vList2"/>
    <dgm:cxn modelId="{F5124E89-C15F-481D-A5D5-8E7706D4E17A}" type="presParOf" srcId="{731B552B-FDA4-4E1D-95C0-1CB4EAB96312}" destId="{C40A6127-0F1F-4CD2-B02C-4B2BB5352624}" srcOrd="19" destOrd="0" presId="urn:microsoft.com/office/officeart/2005/8/layout/vList2"/>
    <dgm:cxn modelId="{46E8638E-C0CF-4250-B174-E103D539903C}" type="presParOf" srcId="{731B552B-FDA4-4E1D-95C0-1CB4EAB96312}" destId="{095F51B5-77EC-44B7-8E02-30086EDDFA1A}" srcOrd="20" destOrd="0" presId="urn:microsoft.com/office/officeart/2005/8/layout/vList2"/>
    <dgm:cxn modelId="{277B93FF-D3E4-48C0-9A3E-5EE19E755263}" type="presParOf" srcId="{731B552B-FDA4-4E1D-95C0-1CB4EAB96312}" destId="{6957B25C-5C63-4C08-876F-7FF29F544478}" srcOrd="21" destOrd="0" presId="urn:microsoft.com/office/officeart/2005/8/layout/vList2"/>
    <dgm:cxn modelId="{63FECFA0-916E-476A-9615-FF03FD2C9337}" type="presParOf" srcId="{731B552B-FDA4-4E1D-95C0-1CB4EAB96312}" destId="{F7B55CA1-7736-4272-9DAB-D03DBD98DE71}" srcOrd="22" destOrd="0" presId="urn:microsoft.com/office/officeart/2005/8/layout/vList2"/>
    <dgm:cxn modelId="{CDA567EE-C5D3-44C4-9BE9-8C61651FBDFA}" type="presParOf" srcId="{731B552B-FDA4-4E1D-95C0-1CB4EAB96312}" destId="{A5D69E1C-2054-4A7C-8CEA-7607F8BA1F56}" srcOrd="23" destOrd="0" presId="urn:microsoft.com/office/officeart/2005/8/layout/vList2"/>
    <dgm:cxn modelId="{BF2FAE4A-08DF-439D-849E-2EA19AAC8D83}" type="presParOf" srcId="{731B552B-FDA4-4E1D-95C0-1CB4EAB96312}" destId="{8CFDF621-BC15-4F35-8839-7FCFA0BADF68}" srcOrd="24" destOrd="0" presId="urn:microsoft.com/office/officeart/2005/8/layout/vList2"/>
    <dgm:cxn modelId="{2F953F8B-F647-4A9C-8B90-9157F1A4BEFE}" type="presParOf" srcId="{731B552B-FDA4-4E1D-95C0-1CB4EAB96312}" destId="{2D315F7C-F2C4-464C-8C44-C32788E7BB18}" srcOrd="25" destOrd="0" presId="urn:microsoft.com/office/officeart/2005/8/layout/vList2"/>
    <dgm:cxn modelId="{AD93B4F3-2A4F-462E-9E1A-88CC85B58D27}" type="presParOf" srcId="{731B552B-FDA4-4E1D-95C0-1CB4EAB96312}" destId="{D7282E06-E3B8-4AE6-9AAA-F80C133B197F}" srcOrd="26" destOrd="0" presId="urn:microsoft.com/office/officeart/2005/8/layout/vList2"/>
    <dgm:cxn modelId="{22D26B95-A19C-48B6-941C-888FDDF05AD7}" type="presParOf" srcId="{731B552B-FDA4-4E1D-95C0-1CB4EAB96312}" destId="{F65249F0-16C3-4AC8-8A6A-8746DF56AC86}" srcOrd="27" destOrd="0" presId="urn:microsoft.com/office/officeart/2005/8/layout/vList2"/>
    <dgm:cxn modelId="{7CEF0482-F742-452B-BB42-7B32CACD2FBD}" type="presParOf" srcId="{731B552B-FDA4-4E1D-95C0-1CB4EAB96312}" destId="{FF4AC297-6DE6-4742-9971-80D106EA0CFA}" srcOrd="2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4607C-2D3C-429C-91C1-6702752CBFA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F372F19-DA54-4FB1-B051-002D7829158B}">
      <dgm:prSet/>
      <dgm:spPr/>
      <dgm:t>
        <a:bodyPr/>
        <a:lstStyle/>
        <a:p>
          <a:r>
            <a:rPr lang="en-US" b="1"/>
            <a:t>Q3 2023</a:t>
          </a:r>
          <a:r>
            <a:rPr lang="en-US" b="1" baseline="0"/>
            <a:t> Results</a:t>
          </a:r>
          <a:endParaRPr lang="en-US"/>
        </a:p>
      </dgm:t>
    </dgm:pt>
    <dgm:pt modelId="{CD19C7A7-CBEF-4247-B3AC-CF2F34A526A3}" type="parTrans" cxnId="{FD1AE67D-49B2-408A-914B-18086B0D5B60}">
      <dgm:prSet/>
      <dgm:spPr/>
      <dgm:t>
        <a:bodyPr/>
        <a:lstStyle/>
        <a:p>
          <a:endParaRPr lang="en-US"/>
        </a:p>
      </dgm:t>
    </dgm:pt>
    <dgm:pt modelId="{4A43ECF3-89C6-4149-BA55-9E860B18D7A7}" type="sibTrans" cxnId="{FD1AE67D-49B2-408A-914B-18086B0D5B60}">
      <dgm:prSet/>
      <dgm:spPr/>
      <dgm:t>
        <a:bodyPr/>
        <a:lstStyle/>
        <a:p>
          <a:endParaRPr lang="en-US"/>
        </a:p>
      </dgm:t>
    </dgm:pt>
    <dgm:pt modelId="{1FDA4585-2BC7-4BBF-BDD3-93E1607C4F4F}">
      <dgm:prSet/>
      <dgm:spPr/>
      <dgm:t>
        <a:bodyPr/>
        <a:lstStyle/>
        <a:p>
          <a:r>
            <a:rPr lang="en-US" b="1"/>
            <a:t>  </a:t>
          </a:r>
          <a:r>
            <a:rPr lang="en-US" b="1">
              <a:solidFill>
                <a:srgbClr val="00B050"/>
              </a:solidFill>
            </a:rPr>
            <a:t>90.39%  </a:t>
          </a:r>
          <a:r>
            <a:rPr lang="en-US"/>
            <a:t>across all agencies</a:t>
          </a:r>
        </a:p>
      </dgm:t>
    </dgm:pt>
    <dgm:pt modelId="{17AF8187-C061-41D0-B1DE-7A7619F8A991}" type="parTrans" cxnId="{F7A6093F-5612-473C-AA92-189DFB98FFAB}">
      <dgm:prSet/>
      <dgm:spPr/>
      <dgm:t>
        <a:bodyPr/>
        <a:lstStyle/>
        <a:p>
          <a:endParaRPr lang="en-US"/>
        </a:p>
      </dgm:t>
    </dgm:pt>
    <dgm:pt modelId="{211ED161-DA02-47D2-82E2-6306D179F9B2}" type="sibTrans" cxnId="{F7A6093F-5612-473C-AA92-189DFB98FFAB}">
      <dgm:prSet/>
      <dgm:spPr/>
      <dgm:t>
        <a:bodyPr/>
        <a:lstStyle/>
        <a:p>
          <a:endParaRPr lang="en-US"/>
        </a:p>
      </dgm:t>
    </dgm:pt>
    <dgm:pt modelId="{78529FCC-01B5-4096-9FA7-12E41733EAC4}">
      <dgm:prSet/>
      <dgm:spPr/>
      <dgm:t>
        <a:bodyPr/>
        <a:lstStyle/>
        <a:p>
          <a:r>
            <a:rPr lang="en-US" b="1"/>
            <a:t>   ⭐</a:t>
          </a:r>
          <a:r>
            <a:rPr lang="en-US" b="1">
              <a:solidFill>
                <a:srgbClr val="00B050"/>
              </a:solidFill>
            </a:rPr>
            <a:t>100%</a:t>
          </a:r>
          <a:r>
            <a:rPr lang="en-US">
              <a:solidFill>
                <a:srgbClr val="00B050"/>
              </a:solidFill>
            </a:rPr>
            <a:t>: </a:t>
          </a:r>
          <a:r>
            <a:rPr lang="en-US"/>
            <a:t>127 (31%)</a:t>
          </a:r>
        </a:p>
      </dgm:t>
    </dgm:pt>
    <dgm:pt modelId="{B2B3EFDA-13BE-472E-88FA-B13A0D592CB0}" type="parTrans" cxnId="{CD317F72-AC3E-41D1-BD4B-3B97E5E1E838}">
      <dgm:prSet/>
      <dgm:spPr/>
      <dgm:t>
        <a:bodyPr/>
        <a:lstStyle/>
        <a:p>
          <a:endParaRPr lang="en-US"/>
        </a:p>
      </dgm:t>
    </dgm:pt>
    <dgm:pt modelId="{E341ED16-FF24-4EDE-9B45-AA5559D17216}" type="sibTrans" cxnId="{CD317F72-AC3E-41D1-BD4B-3B97E5E1E838}">
      <dgm:prSet/>
      <dgm:spPr/>
      <dgm:t>
        <a:bodyPr/>
        <a:lstStyle/>
        <a:p>
          <a:endParaRPr lang="en-US"/>
        </a:p>
      </dgm:t>
    </dgm:pt>
    <dgm:pt modelId="{D5C05B6D-CB7E-478F-8AFF-ECDCB6A26483}">
      <dgm:prSet/>
      <dgm:spPr/>
      <dgm:t>
        <a:bodyPr/>
        <a:lstStyle/>
        <a:p>
          <a:r>
            <a:rPr lang="en-US" b="1"/>
            <a:t>   🏅</a:t>
          </a:r>
          <a:r>
            <a:rPr lang="en-US" b="1">
              <a:solidFill>
                <a:srgbClr val="00B050"/>
              </a:solidFill>
            </a:rPr>
            <a:t>90-99%</a:t>
          </a:r>
          <a:r>
            <a:rPr lang="en-US">
              <a:solidFill>
                <a:srgbClr val="00B050"/>
              </a:solidFill>
            </a:rPr>
            <a:t>: </a:t>
          </a:r>
          <a:r>
            <a:rPr lang="en-US"/>
            <a:t>107 (26%)</a:t>
          </a:r>
        </a:p>
      </dgm:t>
    </dgm:pt>
    <dgm:pt modelId="{F5A4EDB1-1E51-4C6E-8C85-5D55C5E88356}" type="parTrans" cxnId="{075BB7E6-13F0-4FCE-BC6A-DEA0AB9161E5}">
      <dgm:prSet/>
      <dgm:spPr/>
      <dgm:t>
        <a:bodyPr/>
        <a:lstStyle/>
        <a:p>
          <a:endParaRPr lang="en-US"/>
        </a:p>
      </dgm:t>
    </dgm:pt>
    <dgm:pt modelId="{108B2238-4CE6-4841-ABE4-6B89B0C4781E}" type="sibTrans" cxnId="{075BB7E6-13F0-4FCE-BC6A-DEA0AB9161E5}">
      <dgm:prSet/>
      <dgm:spPr/>
      <dgm:t>
        <a:bodyPr/>
        <a:lstStyle/>
        <a:p>
          <a:endParaRPr lang="en-US"/>
        </a:p>
      </dgm:t>
    </dgm:pt>
    <dgm:pt modelId="{3C726F35-7064-4ADC-9C41-CD4EE6565C38}">
      <dgm:prSet/>
      <dgm:spPr/>
      <dgm:t>
        <a:bodyPr/>
        <a:lstStyle/>
        <a:p>
          <a:r>
            <a:rPr lang="en-US" b="1"/>
            <a:t>         80-89%</a:t>
          </a:r>
          <a:r>
            <a:rPr lang="en-US"/>
            <a:t>: 44 (11%)</a:t>
          </a:r>
        </a:p>
      </dgm:t>
    </dgm:pt>
    <dgm:pt modelId="{D222C83F-B8FD-435C-BA62-4E5188DB4C55}" type="parTrans" cxnId="{50B53815-875E-4B1D-9D4C-88D03027DEE8}">
      <dgm:prSet/>
      <dgm:spPr/>
      <dgm:t>
        <a:bodyPr/>
        <a:lstStyle/>
        <a:p>
          <a:endParaRPr lang="en-US"/>
        </a:p>
      </dgm:t>
    </dgm:pt>
    <dgm:pt modelId="{76B934FB-8E86-4A40-8358-B63B0922E583}" type="sibTrans" cxnId="{50B53815-875E-4B1D-9D4C-88D03027DEE8}">
      <dgm:prSet/>
      <dgm:spPr/>
      <dgm:t>
        <a:bodyPr/>
        <a:lstStyle/>
        <a:p>
          <a:endParaRPr lang="en-US"/>
        </a:p>
      </dgm:t>
    </dgm:pt>
    <dgm:pt modelId="{2BE404E7-2FF1-4ED8-A145-DD5DDCB834C8}">
      <dgm:prSet/>
      <dgm:spPr/>
      <dgm:t>
        <a:bodyPr/>
        <a:lstStyle/>
        <a:p>
          <a:r>
            <a:rPr lang="en-US" b="1"/>
            <a:t>         70-79%</a:t>
          </a:r>
          <a:r>
            <a:rPr lang="en-US"/>
            <a:t>: 30 (7%)</a:t>
          </a:r>
        </a:p>
      </dgm:t>
    </dgm:pt>
    <dgm:pt modelId="{D94FE415-64A3-42B6-ACF3-F28CB7731C36}" type="parTrans" cxnId="{86993C81-F166-4974-895E-5B597805CE12}">
      <dgm:prSet/>
      <dgm:spPr/>
      <dgm:t>
        <a:bodyPr/>
        <a:lstStyle/>
        <a:p>
          <a:endParaRPr lang="en-US"/>
        </a:p>
      </dgm:t>
    </dgm:pt>
    <dgm:pt modelId="{D2067B79-6322-477A-95B4-761B935583CE}" type="sibTrans" cxnId="{86993C81-F166-4974-895E-5B597805CE12}">
      <dgm:prSet/>
      <dgm:spPr/>
      <dgm:t>
        <a:bodyPr/>
        <a:lstStyle/>
        <a:p>
          <a:endParaRPr lang="en-US"/>
        </a:p>
      </dgm:t>
    </dgm:pt>
    <dgm:pt modelId="{40C994E4-BA4E-40F4-B9F1-3B23EDD60292}">
      <dgm:prSet/>
      <dgm:spPr/>
      <dgm:t>
        <a:bodyPr/>
        <a:lstStyle/>
        <a:p>
          <a:r>
            <a:rPr lang="en-US" b="1"/>
            <a:t>         60-69%</a:t>
          </a:r>
          <a:r>
            <a:rPr lang="en-US"/>
            <a:t>: 20 (5%)</a:t>
          </a:r>
        </a:p>
      </dgm:t>
    </dgm:pt>
    <dgm:pt modelId="{63499E72-E8AE-40E6-8056-47841BDC2844}" type="parTrans" cxnId="{D51AE00D-75E2-4994-A560-8109FB042D48}">
      <dgm:prSet/>
      <dgm:spPr/>
      <dgm:t>
        <a:bodyPr/>
        <a:lstStyle/>
        <a:p>
          <a:endParaRPr lang="en-US"/>
        </a:p>
      </dgm:t>
    </dgm:pt>
    <dgm:pt modelId="{8C096300-BD6F-4F35-8548-AF69530FF367}" type="sibTrans" cxnId="{D51AE00D-75E2-4994-A560-8109FB042D48}">
      <dgm:prSet/>
      <dgm:spPr/>
      <dgm:t>
        <a:bodyPr/>
        <a:lstStyle/>
        <a:p>
          <a:endParaRPr lang="en-US"/>
        </a:p>
      </dgm:t>
    </dgm:pt>
    <dgm:pt modelId="{83593FBF-3670-4300-9AC1-EF6CB79EB703}">
      <dgm:prSet/>
      <dgm:spPr/>
      <dgm:t>
        <a:bodyPr/>
        <a:lstStyle/>
        <a:p>
          <a:r>
            <a:rPr lang="en-US" b="1"/>
            <a:t>         50-59%</a:t>
          </a:r>
          <a:r>
            <a:rPr lang="en-US"/>
            <a:t>: 15 (4%)</a:t>
          </a:r>
        </a:p>
      </dgm:t>
    </dgm:pt>
    <dgm:pt modelId="{D7B61CF7-C973-41AA-BD33-1E8F9D064DAF}" type="parTrans" cxnId="{770D69C4-FF78-4D45-A3E6-B2A3EB57522B}">
      <dgm:prSet/>
      <dgm:spPr/>
      <dgm:t>
        <a:bodyPr/>
        <a:lstStyle/>
        <a:p>
          <a:endParaRPr lang="en-US"/>
        </a:p>
      </dgm:t>
    </dgm:pt>
    <dgm:pt modelId="{F42B349A-245D-4DCA-AC82-98513A22BFF0}" type="sibTrans" cxnId="{770D69C4-FF78-4D45-A3E6-B2A3EB57522B}">
      <dgm:prSet/>
      <dgm:spPr/>
      <dgm:t>
        <a:bodyPr/>
        <a:lstStyle/>
        <a:p>
          <a:endParaRPr lang="en-US"/>
        </a:p>
      </dgm:t>
    </dgm:pt>
    <dgm:pt modelId="{044F7DA8-27A8-42F7-8887-0FC96594FF8E}">
      <dgm:prSet/>
      <dgm:spPr/>
      <dgm:t>
        <a:bodyPr/>
        <a:lstStyle/>
        <a:p>
          <a:r>
            <a:rPr lang="en-US" b="1"/>
            <a:t>         Below 50%</a:t>
          </a:r>
          <a:r>
            <a:rPr lang="en-US"/>
            <a:t>: 66 (16%)</a:t>
          </a:r>
        </a:p>
      </dgm:t>
    </dgm:pt>
    <dgm:pt modelId="{73A935F0-EF19-4189-9850-6D3D05373B4A}" type="parTrans" cxnId="{94DDED78-1190-4B39-800B-C6DE5367E084}">
      <dgm:prSet/>
      <dgm:spPr/>
      <dgm:t>
        <a:bodyPr/>
        <a:lstStyle/>
        <a:p>
          <a:endParaRPr lang="en-US"/>
        </a:p>
      </dgm:t>
    </dgm:pt>
    <dgm:pt modelId="{D8FCC5E6-2B3B-4FAE-9C02-5988B78C0675}" type="sibTrans" cxnId="{94DDED78-1190-4B39-800B-C6DE5367E084}">
      <dgm:prSet/>
      <dgm:spPr/>
      <dgm:t>
        <a:bodyPr/>
        <a:lstStyle/>
        <a:p>
          <a:endParaRPr lang="en-US"/>
        </a:p>
      </dgm:t>
    </dgm:pt>
    <dgm:pt modelId="{0B102486-FA1D-40FE-85E9-4B63492094FF}">
      <dgm:prSet/>
      <dgm:spPr/>
      <dgm:t>
        <a:bodyPr/>
        <a:lstStyle/>
        <a:p>
          <a:r>
            <a:rPr lang="en-US"/>
            <a:t>409 Provider Agencies</a:t>
          </a:r>
        </a:p>
      </dgm:t>
    </dgm:pt>
    <dgm:pt modelId="{58F3BCD5-8B8A-4DB4-A636-54E37927E114}" type="parTrans" cxnId="{3D938797-6FC6-4003-96F2-C33FC1FAC789}">
      <dgm:prSet/>
      <dgm:spPr/>
      <dgm:t>
        <a:bodyPr/>
        <a:lstStyle/>
        <a:p>
          <a:endParaRPr lang="en-US"/>
        </a:p>
      </dgm:t>
    </dgm:pt>
    <dgm:pt modelId="{677B5F2A-A567-497F-8BF1-8743B3D0AED0}" type="sibTrans" cxnId="{3D938797-6FC6-4003-96F2-C33FC1FAC789}">
      <dgm:prSet/>
      <dgm:spPr/>
      <dgm:t>
        <a:bodyPr/>
        <a:lstStyle/>
        <a:p>
          <a:endParaRPr lang="en-US"/>
        </a:p>
      </dgm:t>
    </dgm:pt>
    <dgm:pt modelId="{F7C69525-2B7E-43CF-B0F8-2C3F87D67156}" type="pres">
      <dgm:prSet presAssocID="{F624607C-2D3C-429C-91C1-6702752CBFAA}" presName="vert0" presStyleCnt="0">
        <dgm:presLayoutVars>
          <dgm:dir/>
          <dgm:animOne val="branch"/>
          <dgm:animLvl val="lvl"/>
        </dgm:presLayoutVars>
      </dgm:prSet>
      <dgm:spPr/>
    </dgm:pt>
    <dgm:pt modelId="{B8B1BF33-04AD-479B-914C-9ECC6FA1F8E4}" type="pres">
      <dgm:prSet presAssocID="{5F372F19-DA54-4FB1-B051-002D7829158B}" presName="thickLine" presStyleLbl="alignNode1" presStyleIdx="0" presStyleCnt="10"/>
      <dgm:spPr/>
    </dgm:pt>
    <dgm:pt modelId="{A1720029-C2EB-4E80-98B7-6DE59D30F308}" type="pres">
      <dgm:prSet presAssocID="{5F372F19-DA54-4FB1-B051-002D7829158B}" presName="horz1" presStyleCnt="0"/>
      <dgm:spPr/>
    </dgm:pt>
    <dgm:pt modelId="{F05AC573-3845-44B1-9EFF-80F789818DC2}" type="pres">
      <dgm:prSet presAssocID="{5F372F19-DA54-4FB1-B051-002D7829158B}" presName="tx1" presStyleLbl="revTx" presStyleIdx="0" presStyleCnt="10"/>
      <dgm:spPr/>
    </dgm:pt>
    <dgm:pt modelId="{D1D04C38-CFE6-4E39-8FB6-140AB32C2711}" type="pres">
      <dgm:prSet presAssocID="{5F372F19-DA54-4FB1-B051-002D7829158B}" presName="vert1" presStyleCnt="0"/>
      <dgm:spPr/>
    </dgm:pt>
    <dgm:pt modelId="{D35281D4-09D7-4F6F-9375-95F8500DC2E9}" type="pres">
      <dgm:prSet presAssocID="{1FDA4585-2BC7-4BBF-BDD3-93E1607C4F4F}" presName="thickLine" presStyleLbl="alignNode1" presStyleIdx="1" presStyleCnt="10"/>
      <dgm:spPr/>
    </dgm:pt>
    <dgm:pt modelId="{BD31D37E-59D1-4B03-8E58-19D02283B68B}" type="pres">
      <dgm:prSet presAssocID="{1FDA4585-2BC7-4BBF-BDD3-93E1607C4F4F}" presName="horz1" presStyleCnt="0"/>
      <dgm:spPr/>
    </dgm:pt>
    <dgm:pt modelId="{7FAB1DF4-B872-4FA5-8725-A416BE0A9ACF}" type="pres">
      <dgm:prSet presAssocID="{1FDA4585-2BC7-4BBF-BDD3-93E1607C4F4F}" presName="tx1" presStyleLbl="revTx" presStyleIdx="1" presStyleCnt="10"/>
      <dgm:spPr/>
    </dgm:pt>
    <dgm:pt modelId="{18673642-4966-4C4A-994F-A517838DFBD3}" type="pres">
      <dgm:prSet presAssocID="{1FDA4585-2BC7-4BBF-BDD3-93E1607C4F4F}" presName="vert1" presStyleCnt="0"/>
      <dgm:spPr/>
    </dgm:pt>
    <dgm:pt modelId="{74CFCF1E-CE3E-45B2-B95F-CFDB02F5D041}" type="pres">
      <dgm:prSet presAssocID="{78529FCC-01B5-4096-9FA7-12E41733EAC4}" presName="thickLine" presStyleLbl="alignNode1" presStyleIdx="2" presStyleCnt="10"/>
      <dgm:spPr/>
    </dgm:pt>
    <dgm:pt modelId="{C3039B00-0F97-4884-9A9A-DF2B280FF45C}" type="pres">
      <dgm:prSet presAssocID="{78529FCC-01B5-4096-9FA7-12E41733EAC4}" presName="horz1" presStyleCnt="0"/>
      <dgm:spPr/>
    </dgm:pt>
    <dgm:pt modelId="{9506D0A8-FE6C-444E-AF33-72B36C1565D7}" type="pres">
      <dgm:prSet presAssocID="{78529FCC-01B5-4096-9FA7-12E41733EAC4}" presName="tx1" presStyleLbl="revTx" presStyleIdx="2" presStyleCnt="10"/>
      <dgm:spPr/>
    </dgm:pt>
    <dgm:pt modelId="{FE6741AB-3443-498E-B230-75A188D6133F}" type="pres">
      <dgm:prSet presAssocID="{78529FCC-01B5-4096-9FA7-12E41733EAC4}" presName="vert1" presStyleCnt="0"/>
      <dgm:spPr/>
    </dgm:pt>
    <dgm:pt modelId="{D64D94A4-7FA6-4664-9DB6-83CEB1CEC1E8}" type="pres">
      <dgm:prSet presAssocID="{D5C05B6D-CB7E-478F-8AFF-ECDCB6A26483}" presName="thickLine" presStyleLbl="alignNode1" presStyleIdx="3" presStyleCnt="10"/>
      <dgm:spPr/>
    </dgm:pt>
    <dgm:pt modelId="{5A848342-C172-4409-9383-631C0BC54F69}" type="pres">
      <dgm:prSet presAssocID="{D5C05B6D-CB7E-478F-8AFF-ECDCB6A26483}" presName="horz1" presStyleCnt="0"/>
      <dgm:spPr/>
    </dgm:pt>
    <dgm:pt modelId="{B18ED3DE-6FBE-45F5-A068-189C7C3034CC}" type="pres">
      <dgm:prSet presAssocID="{D5C05B6D-CB7E-478F-8AFF-ECDCB6A26483}" presName="tx1" presStyleLbl="revTx" presStyleIdx="3" presStyleCnt="10"/>
      <dgm:spPr/>
    </dgm:pt>
    <dgm:pt modelId="{9EEF6B4F-9125-40B6-9BD1-6C6948EDB27F}" type="pres">
      <dgm:prSet presAssocID="{D5C05B6D-CB7E-478F-8AFF-ECDCB6A26483}" presName="vert1" presStyleCnt="0"/>
      <dgm:spPr/>
    </dgm:pt>
    <dgm:pt modelId="{13D8C285-366F-40BC-999E-D9C43F43F379}" type="pres">
      <dgm:prSet presAssocID="{3C726F35-7064-4ADC-9C41-CD4EE6565C38}" presName="thickLine" presStyleLbl="alignNode1" presStyleIdx="4" presStyleCnt="10"/>
      <dgm:spPr/>
    </dgm:pt>
    <dgm:pt modelId="{5D3EA615-2A0A-4086-9363-0F5F7B684161}" type="pres">
      <dgm:prSet presAssocID="{3C726F35-7064-4ADC-9C41-CD4EE6565C38}" presName="horz1" presStyleCnt="0"/>
      <dgm:spPr/>
    </dgm:pt>
    <dgm:pt modelId="{0D6BD412-0244-476B-B9B5-BCBAC992BA62}" type="pres">
      <dgm:prSet presAssocID="{3C726F35-7064-4ADC-9C41-CD4EE6565C38}" presName="tx1" presStyleLbl="revTx" presStyleIdx="4" presStyleCnt="10"/>
      <dgm:spPr/>
    </dgm:pt>
    <dgm:pt modelId="{3252C3C2-40E2-4FEB-B8AD-005E42011820}" type="pres">
      <dgm:prSet presAssocID="{3C726F35-7064-4ADC-9C41-CD4EE6565C38}" presName="vert1" presStyleCnt="0"/>
      <dgm:spPr/>
    </dgm:pt>
    <dgm:pt modelId="{F2C0D33F-0B11-4EC2-933C-7034DA9B7BE0}" type="pres">
      <dgm:prSet presAssocID="{2BE404E7-2FF1-4ED8-A145-DD5DDCB834C8}" presName="thickLine" presStyleLbl="alignNode1" presStyleIdx="5" presStyleCnt="10"/>
      <dgm:spPr/>
    </dgm:pt>
    <dgm:pt modelId="{D83ED7E0-B80C-417B-94B0-7031E22EADF5}" type="pres">
      <dgm:prSet presAssocID="{2BE404E7-2FF1-4ED8-A145-DD5DDCB834C8}" presName="horz1" presStyleCnt="0"/>
      <dgm:spPr/>
    </dgm:pt>
    <dgm:pt modelId="{EFA9EA48-F4A9-4FB1-80EE-8BDCF88C4466}" type="pres">
      <dgm:prSet presAssocID="{2BE404E7-2FF1-4ED8-A145-DD5DDCB834C8}" presName="tx1" presStyleLbl="revTx" presStyleIdx="5" presStyleCnt="10"/>
      <dgm:spPr/>
    </dgm:pt>
    <dgm:pt modelId="{E6148A31-E236-4B35-9460-B15229D5EDD1}" type="pres">
      <dgm:prSet presAssocID="{2BE404E7-2FF1-4ED8-A145-DD5DDCB834C8}" presName="vert1" presStyleCnt="0"/>
      <dgm:spPr/>
    </dgm:pt>
    <dgm:pt modelId="{B7C03BB1-B8B1-414A-A77B-929CC6AF4665}" type="pres">
      <dgm:prSet presAssocID="{40C994E4-BA4E-40F4-B9F1-3B23EDD60292}" presName="thickLine" presStyleLbl="alignNode1" presStyleIdx="6" presStyleCnt="10"/>
      <dgm:spPr/>
    </dgm:pt>
    <dgm:pt modelId="{6599C943-478D-4D33-844D-7EE62CB68CCD}" type="pres">
      <dgm:prSet presAssocID="{40C994E4-BA4E-40F4-B9F1-3B23EDD60292}" presName="horz1" presStyleCnt="0"/>
      <dgm:spPr/>
    </dgm:pt>
    <dgm:pt modelId="{2EC5FB4D-D40F-4154-A94E-C1D74E5BDF26}" type="pres">
      <dgm:prSet presAssocID="{40C994E4-BA4E-40F4-B9F1-3B23EDD60292}" presName="tx1" presStyleLbl="revTx" presStyleIdx="6" presStyleCnt="10"/>
      <dgm:spPr/>
    </dgm:pt>
    <dgm:pt modelId="{A3700D85-6CA0-44B1-916E-75CC88446BF8}" type="pres">
      <dgm:prSet presAssocID="{40C994E4-BA4E-40F4-B9F1-3B23EDD60292}" presName="vert1" presStyleCnt="0"/>
      <dgm:spPr/>
    </dgm:pt>
    <dgm:pt modelId="{60E3471B-6AA0-45DD-B253-064001F26BAF}" type="pres">
      <dgm:prSet presAssocID="{83593FBF-3670-4300-9AC1-EF6CB79EB703}" presName="thickLine" presStyleLbl="alignNode1" presStyleIdx="7" presStyleCnt="10"/>
      <dgm:spPr/>
    </dgm:pt>
    <dgm:pt modelId="{408956C1-7509-46B9-848F-2AA9FF44560E}" type="pres">
      <dgm:prSet presAssocID="{83593FBF-3670-4300-9AC1-EF6CB79EB703}" presName="horz1" presStyleCnt="0"/>
      <dgm:spPr/>
    </dgm:pt>
    <dgm:pt modelId="{C07ADDEB-A870-4CDD-B660-66AFAE426BFF}" type="pres">
      <dgm:prSet presAssocID="{83593FBF-3670-4300-9AC1-EF6CB79EB703}" presName="tx1" presStyleLbl="revTx" presStyleIdx="7" presStyleCnt="10"/>
      <dgm:spPr/>
    </dgm:pt>
    <dgm:pt modelId="{E5BDB173-F621-4787-9235-897E69E88DA9}" type="pres">
      <dgm:prSet presAssocID="{83593FBF-3670-4300-9AC1-EF6CB79EB703}" presName="vert1" presStyleCnt="0"/>
      <dgm:spPr/>
    </dgm:pt>
    <dgm:pt modelId="{16C73A3B-481E-497C-BC2D-3D7CA12DCF4E}" type="pres">
      <dgm:prSet presAssocID="{044F7DA8-27A8-42F7-8887-0FC96594FF8E}" presName="thickLine" presStyleLbl="alignNode1" presStyleIdx="8" presStyleCnt="10"/>
      <dgm:spPr/>
    </dgm:pt>
    <dgm:pt modelId="{2D9E095D-4B86-420E-87A4-7133D0798F73}" type="pres">
      <dgm:prSet presAssocID="{044F7DA8-27A8-42F7-8887-0FC96594FF8E}" presName="horz1" presStyleCnt="0"/>
      <dgm:spPr/>
    </dgm:pt>
    <dgm:pt modelId="{1907C1BA-AD17-4F91-AFCA-EFEBFFB16C98}" type="pres">
      <dgm:prSet presAssocID="{044F7DA8-27A8-42F7-8887-0FC96594FF8E}" presName="tx1" presStyleLbl="revTx" presStyleIdx="8" presStyleCnt="10"/>
      <dgm:spPr/>
    </dgm:pt>
    <dgm:pt modelId="{EAE86255-404F-4C46-9706-8BCC80CE8A2B}" type="pres">
      <dgm:prSet presAssocID="{044F7DA8-27A8-42F7-8887-0FC96594FF8E}" presName="vert1" presStyleCnt="0"/>
      <dgm:spPr/>
    </dgm:pt>
    <dgm:pt modelId="{556ADD32-0936-4891-92DA-F53153B8AAC5}" type="pres">
      <dgm:prSet presAssocID="{0B102486-FA1D-40FE-85E9-4B63492094FF}" presName="thickLine" presStyleLbl="alignNode1" presStyleIdx="9" presStyleCnt="10"/>
      <dgm:spPr/>
    </dgm:pt>
    <dgm:pt modelId="{B3163027-028F-4AFA-A3AE-03970B8C5C13}" type="pres">
      <dgm:prSet presAssocID="{0B102486-FA1D-40FE-85E9-4B63492094FF}" presName="horz1" presStyleCnt="0"/>
      <dgm:spPr/>
    </dgm:pt>
    <dgm:pt modelId="{76DAB2AC-54C0-4154-850F-B0E6DD2DC293}" type="pres">
      <dgm:prSet presAssocID="{0B102486-FA1D-40FE-85E9-4B63492094FF}" presName="tx1" presStyleLbl="revTx" presStyleIdx="9" presStyleCnt="10"/>
      <dgm:spPr/>
    </dgm:pt>
    <dgm:pt modelId="{A8501383-77A9-46D9-81AE-245F17FF53CC}" type="pres">
      <dgm:prSet presAssocID="{0B102486-FA1D-40FE-85E9-4B63492094FF}" presName="vert1" presStyleCnt="0"/>
      <dgm:spPr/>
    </dgm:pt>
  </dgm:ptLst>
  <dgm:cxnLst>
    <dgm:cxn modelId="{281A8502-277D-4206-9906-FFE8A6C71DA2}" type="presOf" srcId="{78529FCC-01B5-4096-9FA7-12E41733EAC4}" destId="{9506D0A8-FE6C-444E-AF33-72B36C1565D7}" srcOrd="0" destOrd="0" presId="urn:microsoft.com/office/officeart/2008/layout/LinedList"/>
    <dgm:cxn modelId="{D51AE00D-75E2-4994-A560-8109FB042D48}" srcId="{F624607C-2D3C-429C-91C1-6702752CBFAA}" destId="{40C994E4-BA4E-40F4-B9F1-3B23EDD60292}" srcOrd="6" destOrd="0" parTransId="{63499E72-E8AE-40E6-8056-47841BDC2844}" sibTransId="{8C096300-BD6F-4F35-8548-AF69530FF367}"/>
    <dgm:cxn modelId="{50B53815-875E-4B1D-9D4C-88D03027DEE8}" srcId="{F624607C-2D3C-429C-91C1-6702752CBFAA}" destId="{3C726F35-7064-4ADC-9C41-CD4EE6565C38}" srcOrd="4" destOrd="0" parTransId="{D222C83F-B8FD-435C-BA62-4E5188DB4C55}" sibTransId="{76B934FB-8E86-4A40-8358-B63B0922E583}"/>
    <dgm:cxn modelId="{1138882A-41EC-43A6-AC2F-762F87C4501F}" type="presOf" srcId="{044F7DA8-27A8-42F7-8887-0FC96594FF8E}" destId="{1907C1BA-AD17-4F91-AFCA-EFEBFFB16C98}" srcOrd="0" destOrd="0" presId="urn:microsoft.com/office/officeart/2008/layout/LinedList"/>
    <dgm:cxn modelId="{F7A6093F-5612-473C-AA92-189DFB98FFAB}" srcId="{F624607C-2D3C-429C-91C1-6702752CBFAA}" destId="{1FDA4585-2BC7-4BBF-BDD3-93E1607C4F4F}" srcOrd="1" destOrd="0" parTransId="{17AF8187-C061-41D0-B1DE-7A7619F8A991}" sibTransId="{211ED161-DA02-47D2-82E2-6306D179F9B2}"/>
    <dgm:cxn modelId="{CD317F72-AC3E-41D1-BD4B-3B97E5E1E838}" srcId="{F624607C-2D3C-429C-91C1-6702752CBFAA}" destId="{78529FCC-01B5-4096-9FA7-12E41733EAC4}" srcOrd="2" destOrd="0" parTransId="{B2B3EFDA-13BE-472E-88FA-B13A0D592CB0}" sibTransId="{E341ED16-FF24-4EDE-9B45-AA5559D17216}"/>
    <dgm:cxn modelId="{7D534B76-CE57-4C80-A662-168BCAC8A984}" type="presOf" srcId="{1FDA4585-2BC7-4BBF-BDD3-93E1607C4F4F}" destId="{7FAB1DF4-B872-4FA5-8725-A416BE0A9ACF}" srcOrd="0" destOrd="0" presId="urn:microsoft.com/office/officeart/2008/layout/LinedList"/>
    <dgm:cxn modelId="{94DDED78-1190-4B39-800B-C6DE5367E084}" srcId="{F624607C-2D3C-429C-91C1-6702752CBFAA}" destId="{044F7DA8-27A8-42F7-8887-0FC96594FF8E}" srcOrd="8" destOrd="0" parTransId="{73A935F0-EF19-4189-9850-6D3D05373B4A}" sibTransId="{D8FCC5E6-2B3B-4FAE-9C02-5988B78C0675}"/>
    <dgm:cxn modelId="{D2A93959-08A5-4317-B392-04622DD88F20}" type="presOf" srcId="{83593FBF-3670-4300-9AC1-EF6CB79EB703}" destId="{C07ADDEB-A870-4CDD-B660-66AFAE426BFF}" srcOrd="0" destOrd="0" presId="urn:microsoft.com/office/officeart/2008/layout/LinedList"/>
    <dgm:cxn modelId="{FD1AE67D-49B2-408A-914B-18086B0D5B60}" srcId="{F624607C-2D3C-429C-91C1-6702752CBFAA}" destId="{5F372F19-DA54-4FB1-B051-002D7829158B}" srcOrd="0" destOrd="0" parTransId="{CD19C7A7-CBEF-4247-B3AC-CF2F34A526A3}" sibTransId="{4A43ECF3-89C6-4149-BA55-9E860B18D7A7}"/>
    <dgm:cxn modelId="{86993C81-F166-4974-895E-5B597805CE12}" srcId="{F624607C-2D3C-429C-91C1-6702752CBFAA}" destId="{2BE404E7-2FF1-4ED8-A145-DD5DDCB834C8}" srcOrd="5" destOrd="0" parTransId="{D94FE415-64A3-42B6-ACF3-F28CB7731C36}" sibTransId="{D2067B79-6322-477A-95B4-761B935583CE}"/>
    <dgm:cxn modelId="{3D938797-6FC6-4003-96F2-C33FC1FAC789}" srcId="{F624607C-2D3C-429C-91C1-6702752CBFAA}" destId="{0B102486-FA1D-40FE-85E9-4B63492094FF}" srcOrd="9" destOrd="0" parTransId="{58F3BCD5-8B8A-4DB4-A636-54E37927E114}" sibTransId="{677B5F2A-A567-497F-8BF1-8743B3D0AED0}"/>
    <dgm:cxn modelId="{D5DDBE9F-71CD-4C50-8E2F-826653B677AC}" type="presOf" srcId="{40C994E4-BA4E-40F4-B9F1-3B23EDD60292}" destId="{2EC5FB4D-D40F-4154-A94E-C1D74E5BDF26}" srcOrd="0" destOrd="0" presId="urn:microsoft.com/office/officeart/2008/layout/LinedList"/>
    <dgm:cxn modelId="{A16C95C0-51C0-4206-AB71-5A6E11BA0531}" type="presOf" srcId="{5F372F19-DA54-4FB1-B051-002D7829158B}" destId="{F05AC573-3845-44B1-9EFF-80F789818DC2}" srcOrd="0" destOrd="0" presId="urn:microsoft.com/office/officeart/2008/layout/LinedList"/>
    <dgm:cxn modelId="{770D69C4-FF78-4D45-A3E6-B2A3EB57522B}" srcId="{F624607C-2D3C-429C-91C1-6702752CBFAA}" destId="{83593FBF-3670-4300-9AC1-EF6CB79EB703}" srcOrd="7" destOrd="0" parTransId="{D7B61CF7-C973-41AA-BD33-1E8F9D064DAF}" sibTransId="{F42B349A-245D-4DCA-AC82-98513A22BFF0}"/>
    <dgm:cxn modelId="{EC3F03C8-CB91-42DA-B855-AE402897BF5D}" type="presOf" srcId="{D5C05B6D-CB7E-478F-8AFF-ECDCB6A26483}" destId="{B18ED3DE-6FBE-45F5-A068-189C7C3034CC}" srcOrd="0" destOrd="0" presId="urn:microsoft.com/office/officeart/2008/layout/LinedList"/>
    <dgm:cxn modelId="{BF10C7D9-F749-4F09-AF73-CC4F5F19D6C8}" type="presOf" srcId="{F624607C-2D3C-429C-91C1-6702752CBFAA}" destId="{F7C69525-2B7E-43CF-B0F8-2C3F87D67156}" srcOrd="0" destOrd="0" presId="urn:microsoft.com/office/officeart/2008/layout/LinedList"/>
    <dgm:cxn modelId="{06045AE1-307E-47AC-A915-A3B2D63F2B70}" type="presOf" srcId="{0B102486-FA1D-40FE-85E9-4B63492094FF}" destId="{76DAB2AC-54C0-4154-850F-B0E6DD2DC293}" srcOrd="0" destOrd="0" presId="urn:microsoft.com/office/officeart/2008/layout/LinedList"/>
    <dgm:cxn modelId="{21D0F0E4-2FEA-4945-AC1C-DC8747ED23F4}" type="presOf" srcId="{3C726F35-7064-4ADC-9C41-CD4EE6565C38}" destId="{0D6BD412-0244-476B-B9B5-BCBAC992BA62}" srcOrd="0" destOrd="0" presId="urn:microsoft.com/office/officeart/2008/layout/LinedList"/>
    <dgm:cxn modelId="{075BB7E6-13F0-4FCE-BC6A-DEA0AB9161E5}" srcId="{F624607C-2D3C-429C-91C1-6702752CBFAA}" destId="{D5C05B6D-CB7E-478F-8AFF-ECDCB6A26483}" srcOrd="3" destOrd="0" parTransId="{F5A4EDB1-1E51-4C6E-8C85-5D55C5E88356}" sibTransId="{108B2238-4CE6-4841-ABE4-6B89B0C4781E}"/>
    <dgm:cxn modelId="{ED2B57F6-F0D9-4B7E-9F27-11F987B2AAD6}" type="presOf" srcId="{2BE404E7-2FF1-4ED8-A145-DD5DDCB834C8}" destId="{EFA9EA48-F4A9-4FB1-80EE-8BDCF88C4466}" srcOrd="0" destOrd="0" presId="urn:microsoft.com/office/officeart/2008/layout/LinedList"/>
    <dgm:cxn modelId="{12B8DBF2-1875-4EF6-AF73-D3441CD65B5A}" type="presParOf" srcId="{F7C69525-2B7E-43CF-B0F8-2C3F87D67156}" destId="{B8B1BF33-04AD-479B-914C-9ECC6FA1F8E4}" srcOrd="0" destOrd="0" presId="urn:microsoft.com/office/officeart/2008/layout/LinedList"/>
    <dgm:cxn modelId="{FF5233E0-7104-41FB-A84A-B560476AC91A}" type="presParOf" srcId="{F7C69525-2B7E-43CF-B0F8-2C3F87D67156}" destId="{A1720029-C2EB-4E80-98B7-6DE59D30F308}" srcOrd="1" destOrd="0" presId="urn:microsoft.com/office/officeart/2008/layout/LinedList"/>
    <dgm:cxn modelId="{4FDDFB57-9FE2-49A4-85E0-0337D2C62EC0}" type="presParOf" srcId="{A1720029-C2EB-4E80-98B7-6DE59D30F308}" destId="{F05AC573-3845-44B1-9EFF-80F789818DC2}" srcOrd="0" destOrd="0" presId="urn:microsoft.com/office/officeart/2008/layout/LinedList"/>
    <dgm:cxn modelId="{837402FF-914F-4CDD-A8DB-D83C3306ACB1}" type="presParOf" srcId="{A1720029-C2EB-4E80-98B7-6DE59D30F308}" destId="{D1D04C38-CFE6-4E39-8FB6-140AB32C2711}" srcOrd="1" destOrd="0" presId="urn:microsoft.com/office/officeart/2008/layout/LinedList"/>
    <dgm:cxn modelId="{09175136-9647-40A0-93DB-EBEFF1A3EA1C}" type="presParOf" srcId="{F7C69525-2B7E-43CF-B0F8-2C3F87D67156}" destId="{D35281D4-09D7-4F6F-9375-95F8500DC2E9}" srcOrd="2" destOrd="0" presId="urn:microsoft.com/office/officeart/2008/layout/LinedList"/>
    <dgm:cxn modelId="{558D6564-0F54-4FD7-82FE-3A607F980627}" type="presParOf" srcId="{F7C69525-2B7E-43CF-B0F8-2C3F87D67156}" destId="{BD31D37E-59D1-4B03-8E58-19D02283B68B}" srcOrd="3" destOrd="0" presId="urn:microsoft.com/office/officeart/2008/layout/LinedList"/>
    <dgm:cxn modelId="{F61B70CF-5AF0-4CCC-8249-40D3CCF094BB}" type="presParOf" srcId="{BD31D37E-59D1-4B03-8E58-19D02283B68B}" destId="{7FAB1DF4-B872-4FA5-8725-A416BE0A9ACF}" srcOrd="0" destOrd="0" presId="urn:microsoft.com/office/officeart/2008/layout/LinedList"/>
    <dgm:cxn modelId="{D27ABB70-5A47-4BF9-982E-4522BD6DFB79}" type="presParOf" srcId="{BD31D37E-59D1-4B03-8E58-19D02283B68B}" destId="{18673642-4966-4C4A-994F-A517838DFBD3}" srcOrd="1" destOrd="0" presId="urn:microsoft.com/office/officeart/2008/layout/LinedList"/>
    <dgm:cxn modelId="{3FDF880D-0870-4C2D-B215-12347EE96B72}" type="presParOf" srcId="{F7C69525-2B7E-43CF-B0F8-2C3F87D67156}" destId="{74CFCF1E-CE3E-45B2-B95F-CFDB02F5D041}" srcOrd="4" destOrd="0" presId="urn:microsoft.com/office/officeart/2008/layout/LinedList"/>
    <dgm:cxn modelId="{6C7B1CC3-7773-4415-A63F-29B0742AC851}" type="presParOf" srcId="{F7C69525-2B7E-43CF-B0F8-2C3F87D67156}" destId="{C3039B00-0F97-4884-9A9A-DF2B280FF45C}" srcOrd="5" destOrd="0" presId="urn:microsoft.com/office/officeart/2008/layout/LinedList"/>
    <dgm:cxn modelId="{3C76E654-4E3A-4E4C-AE02-2D36CFFFFB33}" type="presParOf" srcId="{C3039B00-0F97-4884-9A9A-DF2B280FF45C}" destId="{9506D0A8-FE6C-444E-AF33-72B36C1565D7}" srcOrd="0" destOrd="0" presId="urn:microsoft.com/office/officeart/2008/layout/LinedList"/>
    <dgm:cxn modelId="{F00A1B0C-8588-4D62-B951-BF62768E6AC9}" type="presParOf" srcId="{C3039B00-0F97-4884-9A9A-DF2B280FF45C}" destId="{FE6741AB-3443-498E-B230-75A188D6133F}" srcOrd="1" destOrd="0" presId="urn:microsoft.com/office/officeart/2008/layout/LinedList"/>
    <dgm:cxn modelId="{B91598FF-058C-4592-9107-B5635819F1E8}" type="presParOf" srcId="{F7C69525-2B7E-43CF-B0F8-2C3F87D67156}" destId="{D64D94A4-7FA6-4664-9DB6-83CEB1CEC1E8}" srcOrd="6" destOrd="0" presId="urn:microsoft.com/office/officeart/2008/layout/LinedList"/>
    <dgm:cxn modelId="{211EB7B0-72EE-4A8E-BEB1-A2CFACF4517A}" type="presParOf" srcId="{F7C69525-2B7E-43CF-B0F8-2C3F87D67156}" destId="{5A848342-C172-4409-9383-631C0BC54F69}" srcOrd="7" destOrd="0" presId="urn:microsoft.com/office/officeart/2008/layout/LinedList"/>
    <dgm:cxn modelId="{F67FCC00-9DFD-4535-BB99-9CEE6250A679}" type="presParOf" srcId="{5A848342-C172-4409-9383-631C0BC54F69}" destId="{B18ED3DE-6FBE-45F5-A068-189C7C3034CC}" srcOrd="0" destOrd="0" presId="urn:microsoft.com/office/officeart/2008/layout/LinedList"/>
    <dgm:cxn modelId="{62F5E7D4-B96C-42C6-A3DE-909B4649116E}" type="presParOf" srcId="{5A848342-C172-4409-9383-631C0BC54F69}" destId="{9EEF6B4F-9125-40B6-9BD1-6C6948EDB27F}" srcOrd="1" destOrd="0" presId="urn:microsoft.com/office/officeart/2008/layout/LinedList"/>
    <dgm:cxn modelId="{EEC6D516-8734-4AD1-B5FD-88D888EC5B55}" type="presParOf" srcId="{F7C69525-2B7E-43CF-B0F8-2C3F87D67156}" destId="{13D8C285-366F-40BC-999E-D9C43F43F379}" srcOrd="8" destOrd="0" presId="urn:microsoft.com/office/officeart/2008/layout/LinedList"/>
    <dgm:cxn modelId="{E2907F4D-6671-4024-B435-A1D1BD4CF508}" type="presParOf" srcId="{F7C69525-2B7E-43CF-B0F8-2C3F87D67156}" destId="{5D3EA615-2A0A-4086-9363-0F5F7B684161}" srcOrd="9" destOrd="0" presId="urn:microsoft.com/office/officeart/2008/layout/LinedList"/>
    <dgm:cxn modelId="{26999A0C-5B62-4BD1-A5D2-1F0AED922DA3}" type="presParOf" srcId="{5D3EA615-2A0A-4086-9363-0F5F7B684161}" destId="{0D6BD412-0244-476B-B9B5-BCBAC992BA62}" srcOrd="0" destOrd="0" presId="urn:microsoft.com/office/officeart/2008/layout/LinedList"/>
    <dgm:cxn modelId="{56634D0D-A493-4A1C-928A-61AE4FAD2B67}" type="presParOf" srcId="{5D3EA615-2A0A-4086-9363-0F5F7B684161}" destId="{3252C3C2-40E2-4FEB-B8AD-005E42011820}" srcOrd="1" destOrd="0" presId="urn:microsoft.com/office/officeart/2008/layout/LinedList"/>
    <dgm:cxn modelId="{DC6DB866-91E5-4202-9C36-114FAC254DB9}" type="presParOf" srcId="{F7C69525-2B7E-43CF-B0F8-2C3F87D67156}" destId="{F2C0D33F-0B11-4EC2-933C-7034DA9B7BE0}" srcOrd="10" destOrd="0" presId="urn:microsoft.com/office/officeart/2008/layout/LinedList"/>
    <dgm:cxn modelId="{8F2BFC4A-16CF-4367-BDA6-1D1F8007E1C5}" type="presParOf" srcId="{F7C69525-2B7E-43CF-B0F8-2C3F87D67156}" destId="{D83ED7E0-B80C-417B-94B0-7031E22EADF5}" srcOrd="11" destOrd="0" presId="urn:microsoft.com/office/officeart/2008/layout/LinedList"/>
    <dgm:cxn modelId="{1F64AE8C-6BAE-4846-B76F-724C13EC7067}" type="presParOf" srcId="{D83ED7E0-B80C-417B-94B0-7031E22EADF5}" destId="{EFA9EA48-F4A9-4FB1-80EE-8BDCF88C4466}" srcOrd="0" destOrd="0" presId="urn:microsoft.com/office/officeart/2008/layout/LinedList"/>
    <dgm:cxn modelId="{224D71C5-3B8D-41EF-BD74-78267A800D4A}" type="presParOf" srcId="{D83ED7E0-B80C-417B-94B0-7031E22EADF5}" destId="{E6148A31-E236-4B35-9460-B15229D5EDD1}" srcOrd="1" destOrd="0" presId="urn:microsoft.com/office/officeart/2008/layout/LinedList"/>
    <dgm:cxn modelId="{17ECF72B-31DC-40C0-B774-7102638C3D9D}" type="presParOf" srcId="{F7C69525-2B7E-43CF-B0F8-2C3F87D67156}" destId="{B7C03BB1-B8B1-414A-A77B-929CC6AF4665}" srcOrd="12" destOrd="0" presId="urn:microsoft.com/office/officeart/2008/layout/LinedList"/>
    <dgm:cxn modelId="{EE41305E-5CBA-42BC-B28D-6BC3CF0A718B}" type="presParOf" srcId="{F7C69525-2B7E-43CF-B0F8-2C3F87D67156}" destId="{6599C943-478D-4D33-844D-7EE62CB68CCD}" srcOrd="13" destOrd="0" presId="urn:microsoft.com/office/officeart/2008/layout/LinedList"/>
    <dgm:cxn modelId="{D95C0D8F-ADC0-4A98-AA55-379141308E37}" type="presParOf" srcId="{6599C943-478D-4D33-844D-7EE62CB68CCD}" destId="{2EC5FB4D-D40F-4154-A94E-C1D74E5BDF26}" srcOrd="0" destOrd="0" presId="urn:microsoft.com/office/officeart/2008/layout/LinedList"/>
    <dgm:cxn modelId="{C753C720-11FA-49CA-8A30-DEECEF23A63D}" type="presParOf" srcId="{6599C943-478D-4D33-844D-7EE62CB68CCD}" destId="{A3700D85-6CA0-44B1-916E-75CC88446BF8}" srcOrd="1" destOrd="0" presId="urn:microsoft.com/office/officeart/2008/layout/LinedList"/>
    <dgm:cxn modelId="{41A19C7C-CB8D-4036-A1F7-F2265F40B611}" type="presParOf" srcId="{F7C69525-2B7E-43CF-B0F8-2C3F87D67156}" destId="{60E3471B-6AA0-45DD-B253-064001F26BAF}" srcOrd="14" destOrd="0" presId="urn:microsoft.com/office/officeart/2008/layout/LinedList"/>
    <dgm:cxn modelId="{36E5E427-DF10-4FAB-A0A7-B730052E59AC}" type="presParOf" srcId="{F7C69525-2B7E-43CF-B0F8-2C3F87D67156}" destId="{408956C1-7509-46B9-848F-2AA9FF44560E}" srcOrd="15" destOrd="0" presId="urn:microsoft.com/office/officeart/2008/layout/LinedList"/>
    <dgm:cxn modelId="{0A61E97A-6167-4D08-9E57-047E411FCAFC}" type="presParOf" srcId="{408956C1-7509-46B9-848F-2AA9FF44560E}" destId="{C07ADDEB-A870-4CDD-B660-66AFAE426BFF}" srcOrd="0" destOrd="0" presId="urn:microsoft.com/office/officeart/2008/layout/LinedList"/>
    <dgm:cxn modelId="{AF8E42CB-71A8-48E0-BD76-0D3928F15134}" type="presParOf" srcId="{408956C1-7509-46B9-848F-2AA9FF44560E}" destId="{E5BDB173-F621-4787-9235-897E69E88DA9}" srcOrd="1" destOrd="0" presId="urn:microsoft.com/office/officeart/2008/layout/LinedList"/>
    <dgm:cxn modelId="{F3523236-95A3-4717-B520-857472CBEC76}" type="presParOf" srcId="{F7C69525-2B7E-43CF-B0F8-2C3F87D67156}" destId="{16C73A3B-481E-497C-BC2D-3D7CA12DCF4E}" srcOrd="16" destOrd="0" presId="urn:microsoft.com/office/officeart/2008/layout/LinedList"/>
    <dgm:cxn modelId="{18D4695D-A36F-4619-BFD0-BBE08C4DE079}" type="presParOf" srcId="{F7C69525-2B7E-43CF-B0F8-2C3F87D67156}" destId="{2D9E095D-4B86-420E-87A4-7133D0798F73}" srcOrd="17" destOrd="0" presId="urn:microsoft.com/office/officeart/2008/layout/LinedList"/>
    <dgm:cxn modelId="{D1705A4C-7FA2-4834-9F6E-235AE3625419}" type="presParOf" srcId="{2D9E095D-4B86-420E-87A4-7133D0798F73}" destId="{1907C1BA-AD17-4F91-AFCA-EFEBFFB16C98}" srcOrd="0" destOrd="0" presId="urn:microsoft.com/office/officeart/2008/layout/LinedList"/>
    <dgm:cxn modelId="{27F5530B-68C4-4D66-B65C-CF95691CD943}" type="presParOf" srcId="{2D9E095D-4B86-420E-87A4-7133D0798F73}" destId="{EAE86255-404F-4C46-9706-8BCC80CE8A2B}" srcOrd="1" destOrd="0" presId="urn:microsoft.com/office/officeart/2008/layout/LinedList"/>
    <dgm:cxn modelId="{A693D6F5-257D-412D-B83D-C774E4325B49}" type="presParOf" srcId="{F7C69525-2B7E-43CF-B0F8-2C3F87D67156}" destId="{556ADD32-0936-4891-92DA-F53153B8AAC5}" srcOrd="18" destOrd="0" presId="urn:microsoft.com/office/officeart/2008/layout/LinedList"/>
    <dgm:cxn modelId="{B7B56F53-C766-4FAB-A385-384A6BEFED57}" type="presParOf" srcId="{F7C69525-2B7E-43CF-B0F8-2C3F87D67156}" destId="{B3163027-028F-4AFA-A3AE-03970B8C5C13}" srcOrd="19" destOrd="0" presId="urn:microsoft.com/office/officeart/2008/layout/LinedList"/>
    <dgm:cxn modelId="{7D0D65D2-F97D-4971-BF70-B1A2ABAA1800}" type="presParOf" srcId="{B3163027-028F-4AFA-A3AE-03970B8C5C13}" destId="{76DAB2AC-54C0-4154-850F-B0E6DD2DC293}" srcOrd="0" destOrd="0" presId="urn:microsoft.com/office/officeart/2008/layout/LinedList"/>
    <dgm:cxn modelId="{CED1FE8C-798E-49C2-A412-95563FEDB7AF}" type="presParOf" srcId="{B3163027-028F-4AFA-A3AE-03970B8C5C13}" destId="{A8501383-77A9-46D9-81AE-245F17FF53C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C88357-3D2B-41DD-856D-08ADFDDA93F8}"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596CEDE4-D088-40C3-BB7A-D6275C9389A7}">
      <dgm:prSet/>
      <dgm:spPr/>
      <dgm:t>
        <a:bodyPr/>
        <a:lstStyle/>
        <a:p>
          <a:pPr>
            <a:defRPr b="1"/>
          </a:pPr>
          <a:r>
            <a:rPr lang="en-US" b="1"/>
            <a:t>29 Feb.</a:t>
          </a:r>
          <a:r>
            <a:rPr lang="en-US" b="1">
              <a:latin typeface="Calibri Light" panose="020F0302020204030204"/>
            </a:rPr>
            <a:t> 9AM – 12:30PM</a:t>
          </a:r>
          <a:endParaRPr lang="en-US" b="1"/>
        </a:p>
      </dgm:t>
    </dgm:pt>
    <dgm:pt modelId="{31DE21D3-3CFD-414A-9DC9-BECF1C46BB16}" type="parTrans" cxnId="{DC454E5E-2774-4558-BE27-FC7941506B61}">
      <dgm:prSet/>
      <dgm:spPr/>
      <dgm:t>
        <a:bodyPr/>
        <a:lstStyle/>
        <a:p>
          <a:endParaRPr lang="en-US"/>
        </a:p>
      </dgm:t>
    </dgm:pt>
    <dgm:pt modelId="{538060C8-A165-4068-AD86-852312CD882C}" type="sibTrans" cxnId="{DC454E5E-2774-4558-BE27-FC7941506B61}">
      <dgm:prSet/>
      <dgm:spPr/>
      <dgm:t>
        <a:bodyPr/>
        <a:lstStyle/>
        <a:p>
          <a:endParaRPr lang="en-US"/>
        </a:p>
      </dgm:t>
    </dgm:pt>
    <dgm:pt modelId="{9539672C-FCAD-43D2-9DD1-CC19E5BA9189}">
      <dgm:prSet custT="1"/>
      <dgm:spPr/>
      <dgm:t>
        <a:bodyPr/>
        <a:lstStyle/>
        <a:p>
          <a:pPr algn="ctr"/>
          <a:r>
            <a:rPr lang="en-US" sz="1600" b="1"/>
            <a:t>Culture, Care and You Training</a:t>
          </a:r>
          <a:r>
            <a:rPr lang="en-US" sz="1600" b="1">
              <a:latin typeface="Calibri Light" panose="020F0302020204030204"/>
            </a:rPr>
            <a:t> </a:t>
          </a:r>
        </a:p>
      </dgm:t>
    </dgm:pt>
    <dgm:pt modelId="{A7EBDF1C-C20E-4418-A751-2229F836ADC8}" type="parTrans" cxnId="{B0382A17-C9FF-4AF9-817C-A8D61A96F025}">
      <dgm:prSet/>
      <dgm:spPr/>
      <dgm:t>
        <a:bodyPr/>
        <a:lstStyle/>
        <a:p>
          <a:endParaRPr lang="en-US"/>
        </a:p>
      </dgm:t>
    </dgm:pt>
    <dgm:pt modelId="{5B7A0627-0130-41AA-ACEB-D045917484C9}" type="sibTrans" cxnId="{B0382A17-C9FF-4AF9-817C-A8D61A96F025}">
      <dgm:prSet/>
      <dgm:spPr/>
      <dgm:t>
        <a:bodyPr/>
        <a:lstStyle/>
        <a:p>
          <a:endParaRPr lang="en-US"/>
        </a:p>
      </dgm:t>
    </dgm:pt>
    <dgm:pt modelId="{F1177A1B-A13A-411E-80D6-C3195AED3813}">
      <dgm:prSet/>
      <dgm:spPr/>
      <dgm:t>
        <a:bodyPr/>
        <a:lstStyle/>
        <a:p>
          <a:pPr>
            <a:defRPr b="1"/>
          </a:pPr>
          <a:r>
            <a:rPr lang="en-US"/>
            <a:t>4 Apr. and 5 Apr.</a:t>
          </a:r>
        </a:p>
      </dgm:t>
    </dgm:pt>
    <dgm:pt modelId="{9DF811FC-CB18-4E83-9E8C-9431D5B9F346}" type="parTrans" cxnId="{92E09FC5-F767-49F9-9173-79662333B60E}">
      <dgm:prSet/>
      <dgm:spPr/>
      <dgm:t>
        <a:bodyPr/>
        <a:lstStyle/>
        <a:p>
          <a:endParaRPr lang="en-US"/>
        </a:p>
      </dgm:t>
    </dgm:pt>
    <dgm:pt modelId="{39C51956-71AD-45F1-AF48-FEDE4AFB55D9}" type="sibTrans" cxnId="{92E09FC5-F767-49F9-9173-79662333B60E}">
      <dgm:prSet/>
      <dgm:spPr/>
      <dgm:t>
        <a:bodyPr/>
        <a:lstStyle/>
        <a:p>
          <a:endParaRPr lang="en-US"/>
        </a:p>
      </dgm:t>
    </dgm:pt>
    <dgm:pt modelId="{FE44247F-FB27-4B30-9494-603599C60BFA}">
      <dgm:prSet/>
      <dgm:spPr/>
      <dgm:t>
        <a:bodyPr/>
        <a:lstStyle/>
        <a:p>
          <a:pPr algn="ctr"/>
          <a:r>
            <a:rPr lang="en-US" b="1">
              <a:latin typeface="Calibri Light" panose="020F0302020204030204"/>
            </a:rPr>
            <a:t>Workforce Development Summit</a:t>
          </a:r>
          <a:endParaRPr lang="en-US" b="1"/>
        </a:p>
      </dgm:t>
    </dgm:pt>
    <dgm:pt modelId="{3E6ACB0D-2B62-4362-9FD3-A8F10F26FFEA}" type="parTrans" cxnId="{E5B7960F-DDAE-453A-BF98-9E8C61509221}">
      <dgm:prSet/>
      <dgm:spPr/>
      <dgm:t>
        <a:bodyPr/>
        <a:lstStyle/>
        <a:p>
          <a:endParaRPr lang="en-US"/>
        </a:p>
      </dgm:t>
    </dgm:pt>
    <dgm:pt modelId="{B35CA28B-B910-43CE-A3F1-4DF8CF41D3C2}" type="sibTrans" cxnId="{E5B7960F-DDAE-453A-BF98-9E8C61509221}">
      <dgm:prSet/>
      <dgm:spPr/>
      <dgm:t>
        <a:bodyPr/>
        <a:lstStyle/>
        <a:p>
          <a:endParaRPr lang="en-US"/>
        </a:p>
      </dgm:t>
    </dgm:pt>
    <dgm:pt modelId="{236ADFE5-7D23-4194-83C3-0F1B00F90228}">
      <dgm:prSet custT="1"/>
      <dgm:spPr/>
      <dgm:t>
        <a:bodyPr/>
        <a:lstStyle/>
        <a:p>
          <a:pPr algn="ctr"/>
          <a:r>
            <a:rPr lang="en-US" sz="1100" i="1">
              <a:latin typeface="Calibri Light" panose="020F0302020204030204"/>
            </a:rPr>
            <a:t>Arizona Complete Health Care First</a:t>
          </a:r>
          <a:endParaRPr lang="en-US" sz="1100" i="1"/>
        </a:p>
      </dgm:t>
    </dgm:pt>
    <dgm:pt modelId="{BB87BC20-ECC1-4163-896A-3A2AE8844970}" type="parTrans" cxnId="{1FC9D272-7EC5-4364-B552-DD6A9253FD76}">
      <dgm:prSet/>
      <dgm:spPr/>
      <dgm:t>
        <a:bodyPr/>
        <a:lstStyle/>
        <a:p>
          <a:endParaRPr lang="en-US"/>
        </a:p>
      </dgm:t>
    </dgm:pt>
    <dgm:pt modelId="{64D5A8D3-AF91-4FA6-A5B4-D1D2105DB033}" type="sibTrans" cxnId="{1FC9D272-7EC5-4364-B552-DD6A9253FD76}">
      <dgm:prSet/>
      <dgm:spPr/>
      <dgm:t>
        <a:bodyPr/>
        <a:lstStyle/>
        <a:p>
          <a:endParaRPr lang="en-US"/>
        </a:p>
      </dgm:t>
    </dgm:pt>
    <dgm:pt modelId="{1A850167-EBBF-41FB-ACBF-9E195EE92D99}">
      <dgm:prSet phldr="0"/>
      <dgm:spPr/>
      <dgm:t>
        <a:bodyPr/>
        <a:lstStyle/>
        <a:p>
          <a:pPr algn="ctr"/>
          <a:r>
            <a:rPr lang="en-US" i="1">
              <a:latin typeface="Calibri Light" panose="020F0302020204030204"/>
            </a:rPr>
            <a:t>AzAHP Workforce Development Alliance</a:t>
          </a:r>
        </a:p>
      </dgm:t>
    </dgm:pt>
    <dgm:pt modelId="{EC268D6B-9C62-472D-B3DD-1422CD8B54ED}" type="parTrans" cxnId="{EE81E17F-5F97-4CAB-B368-674E32056BCE}">
      <dgm:prSet/>
      <dgm:spPr/>
      <dgm:t>
        <a:bodyPr/>
        <a:lstStyle/>
        <a:p>
          <a:endParaRPr lang="en-US"/>
        </a:p>
      </dgm:t>
    </dgm:pt>
    <dgm:pt modelId="{CE4FFD4D-4F65-49C9-8ACC-27689F697096}" type="sibTrans" cxnId="{EE81E17F-5F97-4CAB-B368-674E32056BCE}">
      <dgm:prSet/>
      <dgm:spPr/>
      <dgm:t>
        <a:bodyPr/>
        <a:lstStyle/>
        <a:p>
          <a:endParaRPr lang="en-US"/>
        </a:p>
      </dgm:t>
    </dgm:pt>
    <dgm:pt modelId="{F1F8CD7C-7D09-4088-9D9C-0B982C7DFF52}">
      <dgm:prSet custT="1"/>
      <dgm:spPr/>
      <dgm:t>
        <a:bodyPr/>
        <a:lstStyle/>
        <a:p>
          <a:pPr algn="ctr"/>
          <a:r>
            <a:rPr lang="en-US" sz="1100" b="0" i="1">
              <a:latin typeface="Calibri Light" panose="020F0302020204030204"/>
            </a:rPr>
            <a:t>Questions? </a:t>
          </a:r>
          <a:r>
            <a:rPr lang="en-US" sz="1100" b="0" i="0">
              <a:hlinkClick xmlns:r="http://schemas.openxmlformats.org/officeDocument/2006/relationships" r:id="rId1"/>
            </a:rPr>
            <a:t>AzCHTrainingDepartment@azcompletehealth.com</a:t>
          </a:r>
          <a:r>
            <a:rPr lang="en-US" sz="1100" b="0" i="0">
              <a:latin typeface="Calibri Light" panose="020F0302020204030204"/>
            </a:rPr>
            <a:t> </a:t>
          </a:r>
          <a:endParaRPr lang="en-US" sz="1100" b="0" i="0"/>
        </a:p>
      </dgm:t>
    </dgm:pt>
    <dgm:pt modelId="{3B40CD3B-B78A-44E0-BC58-DC51741CE4B1}" type="parTrans" cxnId="{8DEDA205-1E07-447F-B2C5-8B6646FF03FC}">
      <dgm:prSet/>
      <dgm:spPr/>
      <dgm:t>
        <a:bodyPr/>
        <a:lstStyle/>
        <a:p>
          <a:endParaRPr lang="en-US"/>
        </a:p>
      </dgm:t>
    </dgm:pt>
    <dgm:pt modelId="{EE8468DB-1F51-4548-8805-3F154FED3EA8}" type="sibTrans" cxnId="{8DEDA205-1E07-447F-B2C5-8B6646FF03FC}">
      <dgm:prSet/>
      <dgm:spPr/>
      <dgm:t>
        <a:bodyPr/>
        <a:lstStyle/>
        <a:p>
          <a:endParaRPr lang="en-US"/>
        </a:p>
      </dgm:t>
    </dgm:pt>
    <dgm:pt modelId="{DAEB6E56-5065-410B-8B97-CF9AB1F7450C}">
      <dgm:prSet phldr="0"/>
      <dgm:spPr/>
      <dgm:t>
        <a:bodyPr/>
        <a:lstStyle/>
        <a:p>
          <a:pPr algn="ctr" rtl="0"/>
          <a:r>
            <a:rPr lang="en-US" i="1">
              <a:latin typeface="Calibri Light" panose="020F0302020204030204"/>
            </a:rPr>
            <a:t>Questions? </a:t>
          </a:r>
          <a:r>
            <a:rPr lang="en-US" i="1">
              <a:latin typeface="Calibri Light" panose="020F0302020204030204"/>
              <a:hlinkClick xmlns:r="http://schemas.openxmlformats.org/officeDocument/2006/relationships" r:id="rId2"/>
            </a:rPr>
            <a:t>Workforce@azahp.org</a:t>
          </a:r>
          <a:r>
            <a:rPr lang="en-US" i="1">
              <a:latin typeface="Calibri Light" panose="020F0302020204030204"/>
            </a:rPr>
            <a:t> </a:t>
          </a:r>
        </a:p>
      </dgm:t>
    </dgm:pt>
    <dgm:pt modelId="{85FF00E2-595C-4960-B5D9-F9CA4A5F929E}" type="parTrans" cxnId="{C662108E-1268-41AC-A2FD-0EB4DDA5E358}">
      <dgm:prSet/>
      <dgm:spPr/>
      <dgm:t>
        <a:bodyPr/>
        <a:lstStyle/>
        <a:p>
          <a:endParaRPr lang="en-US"/>
        </a:p>
      </dgm:t>
    </dgm:pt>
    <dgm:pt modelId="{C8B28A3F-3DAA-485A-830C-C3EAC28D6375}" type="sibTrans" cxnId="{C662108E-1268-41AC-A2FD-0EB4DDA5E358}">
      <dgm:prSet/>
      <dgm:spPr/>
      <dgm:t>
        <a:bodyPr/>
        <a:lstStyle/>
        <a:p>
          <a:endParaRPr lang="en-US"/>
        </a:p>
      </dgm:t>
    </dgm:pt>
    <dgm:pt modelId="{B1684E48-7216-45DC-A080-2BB8574C2F7A}" type="pres">
      <dgm:prSet presAssocID="{89C88357-3D2B-41DD-856D-08ADFDDA93F8}" presName="root" presStyleCnt="0">
        <dgm:presLayoutVars>
          <dgm:chMax/>
          <dgm:chPref/>
          <dgm:animLvl val="lvl"/>
        </dgm:presLayoutVars>
      </dgm:prSet>
      <dgm:spPr/>
    </dgm:pt>
    <dgm:pt modelId="{BE34BE36-356F-4FF0-8838-DD48B35FC44A}" type="pres">
      <dgm:prSet presAssocID="{89C88357-3D2B-41DD-856D-08ADFDDA93F8}" presName="divider" presStyleLbl="fgAcc1" presStyleIdx="0" presStyleCnt="1"/>
      <dgm:spPr/>
    </dgm:pt>
    <dgm:pt modelId="{BEE04BB6-EAE2-4A18-AF49-57A6275B69FA}" type="pres">
      <dgm:prSet presAssocID="{89C88357-3D2B-41DD-856D-08ADFDDA93F8}" presName="nodes" presStyleCnt="0">
        <dgm:presLayoutVars>
          <dgm:chMax/>
          <dgm:chPref/>
          <dgm:animLvl val="lvl"/>
        </dgm:presLayoutVars>
      </dgm:prSet>
      <dgm:spPr/>
    </dgm:pt>
    <dgm:pt modelId="{C8A19BB7-9AC0-426D-8FD1-B9B08E6B2675}" type="pres">
      <dgm:prSet presAssocID="{596CEDE4-D088-40C3-BB7A-D6275C9389A7}" presName="composite" presStyleCnt="0"/>
      <dgm:spPr/>
    </dgm:pt>
    <dgm:pt modelId="{304861A6-C158-4266-9CA0-DD1192FDD358}" type="pres">
      <dgm:prSet presAssocID="{596CEDE4-D088-40C3-BB7A-D6275C9389A7}" presName="L1TextContainer" presStyleLbl="alignNode1" presStyleIdx="0" presStyleCnt="2">
        <dgm:presLayoutVars>
          <dgm:chMax val="1"/>
          <dgm:chPref val="1"/>
          <dgm:bulletEnabled val="1"/>
        </dgm:presLayoutVars>
      </dgm:prSet>
      <dgm:spPr/>
    </dgm:pt>
    <dgm:pt modelId="{B92FF289-D52B-4030-A3C8-AD6007F56DD3}" type="pres">
      <dgm:prSet presAssocID="{596CEDE4-D088-40C3-BB7A-D6275C9389A7}" presName="L2TextContainerWrapper" presStyleCnt="0">
        <dgm:presLayoutVars>
          <dgm:bulletEnabled val="1"/>
        </dgm:presLayoutVars>
      </dgm:prSet>
      <dgm:spPr/>
    </dgm:pt>
    <dgm:pt modelId="{E192F3DF-D94F-4933-BF32-3BA3FCD1D473}" type="pres">
      <dgm:prSet presAssocID="{596CEDE4-D088-40C3-BB7A-D6275C9389A7}" presName="L2TextContainer" presStyleLbl="bgAccFollowNode1" presStyleIdx="0" presStyleCnt="2"/>
      <dgm:spPr/>
    </dgm:pt>
    <dgm:pt modelId="{BEC3D881-4228-452C-993A-DA17418163AE}" type="pres">
      <dgm:prSet presAssocID="{596CEDE4-D088-40C3-BB7A-D6275C9389A7}" presName="FlexibleEmptyPlaceHolder" presStyleCnt="0"/>
      <dgm:spPr/>
    </dgm:pt>
    <dgm:pt modelId="{C35AD22C-8BE2-4E93-B9A2-6E7F13012232}" type="pres">
      <dgm:prSet presAssocID="{596CEDE4-D088-40C3-BB7A-D6275C9389A7}" presName="ConnectLine" presStyleLbl="sibTrans1D1" presStyleIdx="0" presStyleCnt="2"/>
      <dgm:spPr/>
    </dgm:pt>
    <dgm:pt modelId="{7942EECF-D5A9-4FF2-B201-1DD4C563886D}" type="pres">
      <dgm:prSet presAssocID="{596CEDE4-D088-40C3-BB7A-D6275C9389A7}" presName="ConnectorPoint" presStyleLbl="node1" presStyleIdx="0" presStyleCnt="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951E5C45-40AF-4A96-9230-40EFDA8E4CFF}" type="pres">
      <dgm:prSet presAssocID="{596CEDE4-D088-40C3-BB7A-D6275C9389A7}" presName="EmptyPlaceHolder" presStyleCnt="0"/>
      <dgm:spPr/>
    </dgm:pt>
    <dgm:pt modelId="{EECC489A-CFF0-49D8-AE20-AA270C3D85F9}" type="pres">
      <dgm:prSet presAssocID="{538060C8-A165-4068-AD86-852312CD882C}" presName="spaceBetweenRectangles" presStyleCnt="0"/>
      <dgm:spPr/>
    </dgm:pt>
    <dgm:pt modelId="{51CB63CA-48DF-49D3-9990-D4AC507B37DD}" type="pres">
      <dgm:prSet presAssocID="{F1177A1B-A13A-411E-80D6-C3195AED3813}" presName="composite" presStyleCnt="0"/>
      <dgm:spPr/>
    </dgm:pt>
    <dgm:pt modelId="{E04C27E4-A52A-41CC-ACF5-23EEA950C9C6}" type="pres">
      <dgm:prSet presAssocID="{F1177A1B-A13A-411E-80D6-C3195AED3813}" presName="L1TextContainer" presStyleLbl="alignNode1" presStyleIdx="1" presStyleCnt="2">
        <dgm:presLayoutVars>
          <dgm:chMax val="1"/>
          <dgm:chPref val="1"/>
          <dgm:bulletEnabled val="1"/>
        </dgm:presLayoutVars>
      </dgm:prSet>
      <dgm:spPr/>
    </dgm:pt>
    <dgm:pt modelId="{B09D0E8F-F612-4E59-BC8F-AE1EF904E75D}" type="pres">
      <dgm:prSet presAssocID="{F1177A1B-A13A-411E-80D6-C3195AED3813}" presName="L2TextContainerWrapper" presStyleCnt="0">
        <dgm:presLayoutVars>
          <dgm:bulletEnabled val="1"/>
        </dgm:presLayoutVars>
      </dgm:prSet>
      <dgm:spPr/>
    </dgm:pt>
    <dgm:pt modelId="{A68B27BC-C6C1-4940-B79A-C4D12FEE4246}" type="pres">
      <dgm:prSet presAssocID="{F1177A1B-A13A-411E-80D6-C3195AED3813}" presName="L2TextContainer" presStyleLbl="bgAccFollowNode1" presStyleIdx="1" presStyleCnt="2"/>
      <dgm:spPr/>
    </dgm:pt>
    <dgm:pt modelId="{844A8941-0C6C-43E7-A33C-C172F42FE500}" type="pres">
      <dgm:prSet presAssocID="{F1177A1B-A13A-411E-80D6-C3195AED3813}" presName="FlexibleEmptyPlaceHolder" presStyleCnt="0"/>
      <dgm:spPr/>
    </dgm:pt>
    <dgm:pt modelId="{635442C1-32C7-4E2D-9EFE-C107121F19F8}" type="pres">
      <dgm:prSet presAssocID="{F1177A1B-A13A-411E-80D6-C3195AED3813}" presName="ConnectLine" presStyleLbl="sibTrans1D1" presStyleIdx="1" presStyleCnt="2"/>
      <dgm:spPr/>
    </dgm:pt>
    <dgm:pt modelId="{ADC8D186-BFFB-4F7C-82BA-75B1AA87129E}" type="pres">
      <dgm:prSet presAssocID="{F1177A1B-A13A-411E-80D6-C3195AED3813}" presName="ConnectorPoint" presStyleLbl="node1" presStyleIdx="1" presStyleCnt="2"/>
      <dgm:spPr>
        <a:solidFill>
          <a:schemeClr val="accent2">
            <a:hueOff val="-1323373"/>
            <a:satOff val="1492"/>
            <a:lumOff val="3530"/>
            <a:alphaOff val="0"/>
          </a:schemeClr>
        </a:solidFill>
        <a:ln w="6350" cap="flat" cmpd="sng" algn="ctr">
          <a:solidFill>
            <a:schemeClr val="lt1">
              <a:hueOff val="0"/>
              <a:satOff val="0"/>
              <a:lumOff val="0"/>
              <a:alphaOff val="0"/>
            </a:schemeClr>
          </a:solidFill>
          <a:prstDash val="solid"/>
        </a:ln>
        <a:effectLst/>
      </dgm:spPr>
    </dgm:pt>
    <dgm:pt modelId="{A3B4EE5E-4604-4E11-9ED1-73FEA25A803B}" type="pres">
      <dgm:prSet presAssocID="{F1177A1B-A13A-411E-80D6-C3195AED3813}" presName="EmptyPlaceHolder" presStyleCnt="0"/>
      <dgm:spPr/>
    </dgm:pt>
  </dgm:ptLst>
  <dgm:cxnLst>
    <dgm:cxn modelId="{8228CF01-B2A0-4744-BA01-AFF917C1D4B0}" type="presOf" srcId="{596CEDE4-D088-40C3-BB7A-D6275C9389A7}" destId="{304861A6-C158-4266-9CA0-DD1192FDD358}" srcOrd="0" destOrd="0" presId="urn:microsoft.com/office/officeart/2017/3/layout/HorizontalLabelsTimeline"/>
    <dgm:cxn modelId="{8DEDA205-1E07-447F-B2C5-8B6646FF03FC}" srcId="{9539672C-FCAD-43D2-9DD1-CC19E5BA9189}" destId="{F1F8CD7C-7D09-4088-9D9C-0B982C7DFF52}" srcOrd="1" destOrd="0" parTransId="{3B40CD3B-B78A-44E0-BC58-DC51741CE4B1}" sibTransId="{EE8468DB-1F51-4548-8805-3F154FED3EA8}"/>
    <dgm:cxn modelId="{E5B7960F-DDAE-453A-BF98-9E8C61509221}" srcId="{F1177A1B-A13A-411E-80D6-C3195AED3813}" destId="{FE44247F-FB27-4B30-9494-603599C60BFA}" srcOrd="0" destOrd="0" parTransId="{3E6ACB0D-2B62-4362-9FD3-A8F10F26FFEA}" sibTransId="{B35CA28B-B910-43CE-A3F1-4DF8CF41D3C2}"/>
    <dgm:cxn modelId="{B0382A17-C9FF-4AF9-817C-A8D61A96F025}" srcId="{596CEDE4-D088-40C3-BB7A-D6275C9389A7}" destId="{9539672C-FCAD-43D2-9DD1-CC19E5BA9189}" srcOrd="0" destOrd="0" parTransId="{A7EBDF1C-C20E-4418-A751-2229F836ADC8}" sibTransId="{5B7A0627-0130-41AA-ACEB-D045917484C9}"/>
    <dgm:cxn modelId="{D2AEBC3F-C451-4B8F-9AD7-6E219B0BAF3D}" type="presOf" srcId="{236ADFE5-7D23-4194-83C3-0F1B00F90228}" destId="{E192F3DF-D94F-4933-BF32-3BA3FCD1D473}" srcOrd="0" destOrd="1" presId="urn:microsoft.com/office/officeart/2017/3/layout/HorizontalLabelsTimeline"/>
    <dgm:cxn modelId="{DC454E5E-2774-4558-BE27-FC7941506B61}" srcId="{89C88357-3D2B-41DD-856D-08ADFDDA93F8}" destId="{596CEDE4-D088-40C3-BB7A-D6275C9389A7}" srcOrd="0" destOrd="0" parTransId="{31DE21D3-3CFD-414A-9DC9-BECF1C46BB16}" sibTransId="{538060C8-A165-4068-AD86-852312CD882C}"/>
    <dgm:cxn modelId="{2790856A-69D5-4644-9C4B-20D728FEA361}" type="presOf" srcId="{89C88357-3D2B-41DD-856D-08ADFDDA93F8}" destId="{B1684E48-7216-45DC-A080-2BB8574C2F7A}" srcOrd="0" destOrd="0" presId="urn:microsoft.com/office/officeart/2017/3/layout/HorizontalLabelsTimeline"/>
    <dgm:cxn modelId="{F5264B4C-E1F5-41D2-9407-00AE9213EFBE}" type="presOf" srcId="{F1F8CD7C-7D09-4088-9D9C-0B982C7DFF52}" destId="{E192F3DF-D94F-4933-BF32-3BA3FCD1D473}" srcOrd="0" destOrd="2" presId="urn:microsoft.com/office/officeart/2017/3/layout/HorizontalLabelsTimeline"/>
    <dgm:cxn modelId="{1FC9D272-7EC5-4364-B552-DD6A9253FD76}" srcId="{9539672C-FCAD-43D2-9DD1-CC19E5BA9189}" destId="{236ADFE5-7D23-4194-83C3-0F1B00F90228}" srcOrd="0" destOrd="0" parTransId="{BB87BC20-ECC1-4163-896A-3A2AE8844970}" sibTransId="{64D5A8D3-AF91-4FA6-A5B4-D1D2105DB033}"/>
    <dgm:cxn modelId="{A1972874-B0E2-4B46-A45B-415DE37DAB3C}" type="presOf" srcId="{DAEB6E56-5065-410B-8B97-CF9AB1F7450C}" destId="{A68B27BC-C6C1-4940-B79A-C4D12FEE4246}" srcOrd="0" destOrd="2" presId="urn:microsoft.com/office/officeart/2017/3/layout/HorizontalLabelsTimeline"/>
    <dgm:cxn modelId="{EE81E17F-5F97-4CAB-B368-674E32056BCE}" srcId="{FE44247F-FB27-4B30-9494-603599C60BFA}" destId="{1A850167-EBBF-41FB-ACBF-9E195EE92D99}" srcOrd="0" destOrd="0" parTransId="{EC268D6B-9C62-472D-B3DD-1422CD8B54ED}" sibTransId="{CE4FFD4D-4F65-49C9-8ACC-27689F697096}"/>
    <dgm:cxn modelId="{C662108E-1268-41AC-A2FD-0EB4DDA5E358}" srcId="{FE44247F-FB27-4B30-9494-603599C60BFA}" destId="{DAEB6E56-5065-410B-8B97-CF9AB1F7450C}" srcOrd="1" destOrd="0" parTransId="{85FF00E2-595C-4960-B5D9-F9CA4A5F929E}" sibTransId="{C8B28A3F-3DAA-485A-830C-C3EAC28D6375}"/>
    <dgm:cxn modelId="{2EC41796-EF56-4B78-9240-2C9CA7D132E2}" type="presOf" srcId="{1A850167-EBBF-41FB-ACBF-9E195EE92D99}" destId="{A68B27BC-C6C1-4940-B79A-C4D12FEE4246}" srcOrd="0" destOrd="1" presId="urn:microsoft.com/office/officeart/2017/3/layout/HorizontalLabelsTimeline"/>
    <dgm:cxn modelId="{547F54A6-E7B2-4222-B0D1-4C02D44EF10E}" type="presOf" srcId="{FE44247F-FB27-4B30-9494-603599C60BFA}" destId="{A68B27BC-C6C1-4940-B79A-C4D12FEE4246}" srcOrd="0" destOrd="0" presId="urn:microsoft.com/office/officeart/2017/3/layout/HorizontalLabelsTimeline"/>
    <dgm:cxn modelId="{92E09FC5-F767-49F9-9173-79662333B60E}" srcId="{89C88357-3D2B-41DD-856D-08ADFDDA93F8}" destId="{F1177A1B-A13A-411E-80D6-C3195AED3813}" srcOrd="1" destOrd="0" parTransId="{9DF811FC-CB18-4E83-9E8C-9431D5B9F346}" sibTransId="{39C51956-71AD-45F1-AF48-FEDE4AFB55D9}"/>
    <dgm:cxn modelId="{5344DFD0-C687-4436-8F6B-631A6E874A74}" type="presOf" srcId="{9539672C-FCAD-43D2-9DD1-CC19E5BA9189}" destId="{E192F3DF-D94F-4933-BF32-3BA3FCD1D473}" srcOrd="0" destOrd="0" presId="urn:microsoft.com/office/officeart/2017/3/layout/HorizontalLabelsTimeline"/>
    <dgm:cxn modelId="{989C76D7-3A90-4FE2-B802-664DFE20DA06}" type="presOf" srcId="{F1177A1B-A13A-411E-80D6-C3195AED3813}" destId="{E04C27E4-A52A-41CC-ACF5-23EEA950C9C6}" srcOrd="0" destOrd="0" presId="urn:microsoft.com/office/officeart/2017/3/layout/HorizontalLabelsTimeline"/>
    <dgm:cxn modelId="{37FF7D97-525B-441B-9213-F89DD1AA73FC}" type="presParOf" srcId="{B1684E48-7216-45DC-A080-2BB8574C2F7A}" destId="{BE34BE36-356F-4FF0-8838-DD48B35FC44A}" srcOrd="0" destOrd="0" presId="urn:microsoft.com/office/officeart/2017/3/layout/HorizontalLabelsTimeline"/>
    <dgm:cxn modelId="{3EF94FBC-9070-4839-BCF1-4141DF936B3E}" type="presParOf" srcId="{B1684E48-7216-45DC-A080-2BB8574C2F7A}" destId="{BEE04BB6-EAE2-4A18-AF49-57A6275B69FA}" srcOrd="1" destOrd="0" presId="urn:microsoft.com/office/officeart/2017/3/layout/HorizontalLabelsTimeline"/>
    <dgm:cxn modelId="{E085C887-5883-40B8-8601-94F9EA1C9941}" type="presParOf" srcId="{BEE04BB6-EAE2-4A18-AF49-57A6275B69FA}" destId="{C8A19BB7-9AC0-426D-8FD1-B9B08E6B2675}" srcOrd="0" destOrd="0" presId="urn:microsoft.com/office/officeart/2017/3/layout/HorizontalLabelsTimeline"/>
    <dgm:cxn modelId="{6980E1A8-C992-408F-BADA-132DE78A099E}" type="presParOf" srcId="{C8A19BB7-9AC0-426D-8FD1-B9B08E6B2675}" destId="{304861A6-C158-4266-9CA0-DD1192FDD358}" srcOrd="0" destOrd="0" presId="urn:microsoft.com/office/officeart/2017/3/layout/HorizontalLabelsTimeline"/>
    <dgm:cxn modelId="{FA94AE79-D342-44C4-A288-5878CB8CC658}" type="presParOf" srcId="{C8A19BB7-9AC0-426D-8FD1-B9B08E6B2675}" destId="{B92FF289-D52B-4030-A3C8-AD6007F56DD3}" srcOrd="1" destOrd="0" presId="urn:microsoft.com/office/officeart/2017/3/layout/HorizontalLabelsTimeline"/>
    <dgm:cxn modelId="{EE16DD16-6059-4C97-A3E6-AFFC647987C2}" type="presParOf" srcId="{B92FF289-D52B-4030-A3C8-AD6007F56DD3}" destId="{E192F3DF-D94F-4933-BF32-3BA3FCD1D473}" srcOrd="0" destOrd="0" presId="urn:microsoft.com/office/officeart/2017/3/layout/HorizontalLabelsTimeline"/>
    <dgm:cxn modelId="{E4054041-F47C-45B1-8948-63FA34FB9BEE}" type="presParOf" srcId="{B92FF289-D52B-4030-A3C8-AD6007F56DD3}" destId="{BEC3D881-4228-452C-993A-DA17418163AE}" srcOrd="1" destOrd="0" presId="urn:microsoft.com/office/officeart/2017/3/layout/HorizontalLabelsTimeline"/>
    <dgm:cxn modelId="{25B70700-8734-452E-98A4-80749FCB2530}" type="presParOf" srcId="{C8A19BB7-9AC0-426D-8FD1-B9B08E6B2675}" destId="{C35AD22C-8BE2-4E93-B9A2-6E7F13012232}" srcOrd="2" destOrd="0" presId="urn:microsoft.com/office/officeart/2017/3/layout/HorizontalLabelsTimeline"/>
    <dgm:cxn modelId="{BB3CF893-586F-44D9-BA82-1DFC29727B8A}" type="presParOf" srcId="{C8A19BB7-9AC0-426D-8FD1-B9B08E6B2675}" destId="{7942EECF-D5A9-4FF2-B201-1DD4C563886D}" srcOrd="3" destOrd="0" presId="urn:microsoft.com/office/officeart/2017/3/layout/HorizontalLabelsTimeline"/>
    <dgm:cxn modelId="{4B878F6B-0F8E-49E4-A545-F369C4037B69}" type="presParOf" srcId="{C8A19BB7-9AC0-426D-8FD1-B9B08E6B2675}" destId="{951E5C45-40AF-4A96-9230-40EFDA8E4CFF}" srcOrd="4" destOrd="0" presId="urn:microsoft.com/office/officeart/2017/3/layout/HorizontalLabelsTimeline"/>
    <dgm:cxn modelId="{DA53AC92-2494-4A42-96B4-F6F438B67593}" type="presParOf" srcId="{BEE04BB6-EAE2-4A18-AF49-57A6275B69FA}" destId="{EECC489A-CFF0-49D8-AE20-AA270C3D85F9}" srcOrd="1" destOrd="0" presId="urn:microsoft.com/office/officeart/2017/3/layout/HorizontalLabelsTimeline"/>
    <dgm:cxn modelId="{3462763B-BD35-4719-BA6A-903CCD0EA535}" type="presParOf" srcId="{BEE04BB6-EAE2-4A18-AF49-57A6275B69FA}" destId="{51CB63CA-48DF-49D3-9990-D4AC507B37DD}" srcOrd="2" destOrd="0" presId="urn:microsoft.com/office/officeart/2017/3/layout/HorizontalLabelsTimeline"/>
    <dgm:cxn modelId="{1C6C9204-3B4E-4877-9FE9-A579FFAA3E49}" type="presParOf" srcId="{51CB63CA-48DF-49D3-9990-D4AC507B37DD}" destId="{E04C27E4-A52A-41CC-ACF5-23EEA950C9C6}" srcOrd="0" destOrd="0" presId="urn:microsoft.com/office/officeart/2017/3/layout/HorizontalLabelsTimeline"/>
    <dgm:cxn modelId="{7AD5EE5D-C413-4068-A8A1-751F8EF41B9C}" type="presParOf" srcId="{51CB63CA-48DF-49D3-9990-D4AC507B37DD}" destId="{B09D0E8F-F612-4E59-BC8F-AE1EF904E75D}" srcOrd="1" destOrd="0" presId="urn:microsoft.com/office/officeart/2017/3/layout/HorizontalLabelsTimeline"/>
    <dgm:cxn modelId="{F21D0621-2233-443C-AF58-F3AE2F5C553B}" type="presParOf" srcId="{B09D0E8F-F612-4E59-BC8F-AE1EF904E75D}" destId="{A68B27BC-C6C1-4940-B79A-C4D12FEE4246}" srcOrd="0" destOrd="0" presId="urn:microsoft.com/office/officeart/2017/3/layout/HorizontalLabelsTimeline"/>
    <dgm:cxn modelId="{E205B31F-08A7-4271-AFF0-6A2ADB6A3D2D}" type="presParOf" srcId="{B09D0E8F-F612-4E59-BC8F-AE1EF904E75D}" destId="{844A8941-0C6C-43E7-A33C-C172F42FE500}" srcOrd="1" destOrd="0" presId="urn:microsoft.com/office/officeart/2017/3/layout/HorizontalLabelsTimeline"/>
    <dgm:cxn modelId="{57935651-16D3-4AAE-BB69-B9B83D07F579}" type="presParOf" srcId="{51CB63CA-48DF-49D3-9990-D4AC507B37DD}" destId="{635442C1-32C7-4E2D-9EFE-C107121F19F8}" srcOrd="2" destOrd="0" presId="urn:microsoft.com/office/officeart/2017/3/layout/HorizontalLabelsTimeline"/>
    <dgm:cxn modelId="{99D58F2B-3C41-4F85-8816-6D738CB25811}" type="presParOf" srcId="{51CB63CA-48DF-49D3-9990-D4AC507B37DD}" destId="{ADC8D186-BFFB-4F7C-82BA-75B1AA87129E}" srcOrd="3" destOrd="0" presId="urn:microsoft.com/office/officeart/2017/3/layout/HorizontalLabelsTimeline"/>
    <dgm:cxn modelId="{42AC785D-A4BB-407C-A09D-475718A9218C}" type="presParOf" srcId="{51CB63CA-48DF-49D3-9990-D4AC507B37DD}" destId="{A3B4EE5E-4604-4E11-9ED1-73FEA25A803B}"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D8F44-15A4-48ED-8695-1AC2C59CE7BC}">
      <dsp:nvSpPr>
        <dsp:cNvPr id="0" name=""/>
        <dsp:cNvSpPr/>
      </dsp:nvSpPr>
      <dsp:spPr>
        <a:xfrm>
          <a:off x="0" y="1550646"/>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Heritage, History &amp; Health Observances – Alejandra P., </a:t>
          </a:r>
          <a:r>
            <a:rPr lang="en-US" sz="1400" b="1" kern="1200"/>
            <a:t>The Guidance Center</a:t>
          </a:r>
        </a:p>
      </dsp:txBody>
      <dsp:txXfrm>
        <a:off x="9988" y="1560634"/>
        <a:ext cx="5889564" cy="184633"/>
      </dsp:txXfrm>
    </dsp:sp>
    <dsp:sp modelId="{4E6670F0-CB5E-4AB6-B0B2-972CB5A6AAB1}">
      <dsp:nvSpPr>
        <dsp:cNvPr id="0" name=""/>
        <dsp:cNvSpPr/>
      </dsp:nvSpPr>
      <dsp:spPr>
        <a:xfrm>
          <a:off x="0" y="1782716"/>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Relias Update – Joe C</a:t>
          </a:r>
          <a:r>
            <a:rPr lang="en-US" sz="1400" b="1" kern="1200">
              <a:solidFill>
                <a:schemeClr val="bg1"/>
              </a:solidFill>
              <a:latin typeface="Calibri"/>
              <a:ea typeface="Calibri"/>
              <a:cs typeface="Calibri"/>
            </a:rPr>
            <a:t>.</a:t>
          </a:r>
        </a:p>
      </dsp:txBody>
      <dsp:txXfrm>
        <a:off x="9988" y="1792704"/>
        <a:ext cx="5889564" cy="184633"/>
      </dsp:txXfrm>
    </dsp:sp>
    <dsp:sp modelId="{D3CAE8CA-50B7-453B-99BA-09AFF6A3AAEB}">
      <dsp:nvSpPr>
        <dsp:cNvPr id="0" name=""/>
        <dsp:cNvSpPr/>
      </dsp:nvSpPr>
      <dsp:spPr>
        <a:xfrm>
          <a:off x="0" y="1989777"/>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Housing 101 Resources and Referral Guide - Erin L., United</a:t>
          </a:r>
        </a:p>
      </dsp:txBody>
      <dsp:txXfrm>
        <a:off x="9988" y="1999765"/>
        <a:ext cx="5889564" cy="184633"/>
      </dsp:txXfrm>
    </dsp:sp>
    <dsp:sp modelId="{247215EB-5F78-4A2A-8D11-12BB22813763}">
      <dsp:nvSpPr>
        <dsp:cNvPr id="0" name=""/>
        <dsp:cNvSpPr/>
      </dsp:nvSpPr>
      <dsp:spPr>
        <a:xfrm>
          <a:off x="0" y="2213595"/>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P-WFDP Reminder &amp; Workshops –  Sarah H.</a:t>
          </a:r>
        </a:p>
      </dsp:txBody>
      <dsp:txXfrm>
        <a:off x="9988" y="2223583"/>
        <a:ext cx="5889564" cy="184633"/>
      </dsp:txXfrm>
    </dsp:sp>
    <dsp:sp modelId="{CA57C41A-7136-4EF8-ACFC-B6E374C10016}">
      <dsp:nvSpPr>
        <dsp:cNvPr id="0" name=""/>
        <dsp:cNvSpPr/>
      </dsp:nvSpPr>
      <dsp:spPr>
        <a:xfrm>
          <a:off x="0" y="2400112"/>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Collaborative Conversations – Roberto V., South Mountain Community College</a:t>
          </a:r>
        </a:p>
      </dsp:txBody>
      <dsp:txXfrm>
        <a:off x="9988" y="2410100"/>
        <a:ext cx="5889564" cy="184633"/>
      </dsp:txXfrm>
    </dsp:sp>
    <dsp:sp modelId="{06FA3F9F-C3CA-4871-B159-62D1B3310997}">
      <dsp:nvSpPr>
        <dsp:cNvPr id="0" name=""/>
        <dsp:cNvSpPr/>
      </dsp:nvSpPr>
      <dsp:spPr>
        <a:xfrm>
          <a:off x="0" y="2600091"/>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CALOCUS – Layla B.</a:t>
          </a:r>
        </a:p>
      </dsp:txBody>
      <dsp:txXfrm>
        <a:off x="9988" y="2610079"/>
        <a:ext cx="5889564" cy="184633"/>
      </dsp:txXfrm>
    </dsp:sp>
    <dsp:sp modelId="{6C267FF0-E16D-4656-BB44-BCD17C138DEA}">
      <dsp:nvSpPr>
        <dsp:cNvPr id="0" name=""/>
        <dsp:cNvSpPr/>
      </dsp:nvSpPr>
      <dsp:spPr>
        <a:xfrm>
          <a:off x="0" y="2819216"/>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CFT Updates– Layla B.</a:t>
          </a:r>
        </a:p>
      </dsp:txBody>
      <dsp:txXfrm>
        <a:off x="9988" y="2829204"/>
        <a:ext cx="5889564" cy="184633"/>
      </dsp:txXfrm>
    </dsp:sp>
    <dsp:sp modelId="{7F8C5F9B-E6FA-4941-B7F1-42F4E35B32D4}">
      <dsp:nvSpPr>
        <dsp:cNvPr id="0" name=""/>
        <dsp:cNvSpPr/>
      </dsp:nvSpPr>
      <dsp:spPr>
        <a:xfrm>
          <a:off x="0" y="3045041"/>
          <a:ext cx="5909540" cy="19938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cs typeface="Calibri"/>
            </a:rPr>
            <a:t>DDD ARP Initiative Update- Layla B.</a:t>
          </a:r>
        </a:p>
      </dsp:txBody>
      <dsp:txXfrm>
        <a:off x="9733" y="3054774"/>
        <a:ext cx="5890074" cy="179916"/>
      </dsp:txXfrm>
    </dsp:sp>
    <dsp:sp modelId="{24BEF4D4-F4CA-4E36-8BFB-8A9C011C2534}">
      <dsp:nvSpPr>
        <dsp:cNvPr id="0" name=""/>
        <dsp:cNvSpPr/>
      </dsp:nvSpPr>
      <dsp:spPr>
        <a:xfrm>
          <a:off x="0" y="3235264"/>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DD Spotlight – </a:t>
          </a:r>
          <a:r>
            <a:rPr lang="en-US" sz="1400" b="1" kern="1200">
              <a:solidFill>
                <a:schemeClr val="bg1"/>
              </a:solidFill>
              <a:latin typeface="Arial"/>
              <a:ea typeface="Calibri"/>
              <a:cs typeface="Arial"/>
            </a:rPr>
            <a:t>Nia </a:t>
          </a:r>
          <a:r>
            <a:rPr lang="en-US" sz="1400" b="1" kern="1200">
              <a:solidFill>
                <a:schemeClr val="bg1"/>
              </a:solidFill>
              <a:latin typeface="Calibri"/>
              <a:ea typeface="Calibri"/>
              <a:cs typeface="Calibri"/>
            </a:rPr>
            <a:t>U., Arizona Autism United </a:t>
          </a:r>
        </a:p>
      </dsp:txBody>
      <dsp:txXfrm>
        <a:off x="9988" y="3245252"/>
        <a:ext cx="5889564" cy="184633"/>
      </dsp:txXfrm>
    </dsp:sp>
    <dsp:sp modelId="{B7324B9D-D59F-42EA-994C-21953BA10DE9}">
      <dsp:nvSpPr>
        <dsp:cNvPr id="0" name=""/>
        <dsp:cNvSpPr/>
      </dsp:nvSpPr>
      <dsp:spPr>
        <a:xfrm>
          <a:off x="0" y="3434098"/>
          <a:ext cx="5909540" cy="30507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Brain Bites – Staff Development &amp; Recognition – Pamela W., Horizon Health and Wellness</a:t>
          </a:r>
        </a:p>
      </dsp:txBody>
      <dsp:txXfrm>
        <a:off x="14892" y="3448990"/>
        <a:ext cx="5879756" cy="275289"/>
      </dsp:txXfrm>
    </dsp:sp>
    <dsp:sp modelId="{095F51B5-77EC-44B7-8E02-30086EDDFA1A}">
      <dsp:nvSpPr>
        <dsp:cNvPr id="0" name=""/>
        <dsp:cNvSpPr/>
      </dsp:nvSpPr>
      <dsp:spPr>
        <a:xfrm>
          <a:off x="0" y="3748329"/>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Quarterly Reporting – </a:t>
          </a:r>
          <a:r>
            <a:rPr lang="en-US" sz="1400" b="1" kern="1200">
              <a:solidFill>
                <a:schemeClr val="bg1"/>
              </a:solidFill>
              <a:latin typeface="Calibri"/>
              <a:cs typeface="Calibri"/>
            </a:rPr>
            <a:t>Sarah</a:t>
          </a:r>
          <a:r>
            <a:rPr lang="en-US" sz="1400" b="1" kern="1200">
              <a:solidFill>
                <a:schemeClr val="bg1"/>
              </a:solidFill>
              <a:latin typeface="Calibri"/>
              <a:ea typeface="Calibri"/>
              <a:cs typeface="Calibri"/>
            </a:rPr>
            <a:t> H.</a:t>
          </a:r>
          <a:endParaRPr lang="en-US" sz="1400" b="1" kern="1200">
            <a:solidFill>
              <a:schemeClr val="bg1"/>
            </a:solidFill>
          </a:endParaRPr>
        </a:p>
      </dsp:txBody>
      <dsp:txXfrm>
        <a:off x="9988" y="3758317"/>
        <a:ext cx="5889564" cy="184633"/>
      </dsp:txXfrm>
    </dsp:sp>
    <dsp:sp modelId="{F7B55CA1-7736-4272-9DAB-D03DBD98DE71}">
      <dsp:nvSpPr>
        <dsp:cNvPr id="0" name=""/>
        <dsp:cNvSpPr/>
      </dsp:nvSpPr>
      <dsp:spPr>
        <a:xfrm>
          <a:off x="0" y="3923210"/>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Best Practices in Workforce Development ARP Funded Initiative – Cori M.</a:t>
          </a:r>
        </a:p>
      </dsp:txBody>
      <dsp:txXfrm>
        <a:off x="9988" y="3933198"/>
        <a:ext cx="5889564" cy="184633"/>
      </dsp:txXfrm>
    </dsp:sp>
    <dsp:sp modelId="{8CFDF621-BC15-4F35-8839-7FCFA0BADF68}">
      <dsp:nvSpPr>
        <dsp:cNvPr id="0" name=""/>
        <dsp:cNvSpPr/>
      </dsp:nvSpPr>
      <dsp:spPr>
        <a:xfrm>
          <a:off x="0" y="4438115"/>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Training Opportunities – Layla B.</a:t>
          </a:r>
        </a:p>
      </dsp:txBody>
      <dsp:txXfrm>
        <a:off x="9988" y="4448103"/>
        <a:ext cx="5889564" cy="184633"/>
      </dsp:txXfrm>
    </dsp:sp>
    <dsp:sp modelId="{D7282E06-E3B8-4AE6-9AAA-F80C133B197F}">
      <dsp:nvSpPr>
        <dsp:cNvPr id="0" name=""/>
        <dsp:cNvSpPr/>
      </dsp:nvSpPr>
      <dsp:spPr>
        <a:xfrm>
          <a:off x="0" y="4137862"/>
          <a:ext cx="5909540" cy="28647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Legacy Agency Spotlight: Winners &amp; Honorable Mentions – Laura S., COPE Community Services</a:t>
          </a:r>
        </a:p>
      </dsp:txBody>
      <dsp:txXfrm>
        <a:off x="13984" y="4151846"/>
        <a:ext cx="5881572" cy="258502"/>
      </dsp:txXfrm>
    </dsp:sp>
    <dsp:sp modelId="{FF4AC297-6DE6-4742-9971-80D106EA0CFA}">
      <dsp:nvSpPr>
        <dsp:cNvPr id="0" name=""/>
        <dsp:cNvSpPr/>
      </dsp:nvSpPr>
      <dsp:spPr>
        <a:xfrm>
          <a:off x="0" y="4654440"/>
          <a:ext cx="5909540" cy="204609"/>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kern="1200">
              <a:solidFill>
                <a:schemeClr val="bg1"/>
              </a:solidFill>
              <a:latin typeface="Calibri"/>
              <a:ea typeface="Calibri"/>
              <a:cs typeface="Calibri"/>
            </a:rPr>
            <a:t>Reminders &amp; Resources (</a:t>
          </a:r>
          <a:r>
            <a:rPr lang="en-US" sz="1400" b="1" kern="1200" err="1">
              <a:solidFill>
                <a:schemeClr val="bg1"/>
              </a:solidFill>
              <a:latin typeface="Calibri"/>
              <a:ea typeface="Calibri"/>
              <a:cs typeface="Calibri"/>
            </a:rPr>
            <a:t>RnR</a:t>
          </a:r>
          <a:r>
            <a:rPr lang="en-US" sz="1400" b="1" kern="1200">
              <a:solidFill>
                <a:schemeClr val="bg1"/>
              </a:solidFill>
              <a:latin typeface="Calibri"/>
              <a:ea typeface="Calibri"/>
              <a:cs typeface="Calibri"/>
            </a:rPr>
            <a:t>) – Veronica D.</a:t>
          </a:r>
        </a:p>
      </dsp:txBody>
      <dsp:txXfrm>
        <a:off x="9988" y="4664428"/>
        <a:ext cx="5889564" cy="1846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1BF33-04AD-479B-914C-9ECC6FA1F8E4}">
      <dsp:nvSpPr>
        <dsp:cNvPr id="0" name=""/>
        <dsp:cNvSpPr/>
      </dsp:nvSpPr>
      <dsp:spPr>
        <a:xfrm>
          <a:off x="0" y="689"/>
          <a:ext cx="6797675"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5AC573-3845-44B1-9EFF-80F789818DC2}">
      <dsp:nvSpPr>
        <dsp:cNvPr id="0" name=""/>
        <dsp:cNvSpPr/>
      </dsp:nvSpPr>
      <dsp:spPr>
        <a:xfrm>
          <a:off x="0" y="689"/>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Q3 2023</a:t>
          </a:r>
          <a:r>
            <a:rPr lang="en-US" sz="2400" b="1" kern="1200" baseline="0"/>
            <a:t> Results</a:t>
          </a:r>
          <a:endParaRPr lang="en-US" sz="2400" kern="1200"/>
        </a:p>
      </dsp:txBody>
      <dsp:txXfrm>
        <a:off x="0" y="689"/>
        <a:ext cx="6797675" cy="564853"/>
      </dsp:txXfrm>
    </dsp:sp>
    <dsp:sp modelId="{D35281D4-09D7-4F6F-9375-95F8500DC2E9}">
      <dsp:nvSpPr>
        <dsp:cNvPr id="0" name=""/>
        <dsp:cNvSpPr/>
      </dsp:nvSpPr>
      <dsp:spPr>
        <a:xfrm>
          <a:off x="0" y="565542"/>
          <a:ext cx="6797675" cy="0"/>
        </a:xfrm>
        <a:prstGeom prst="line">
          <a:avLst/>
        </a:prstGeom>
        <a:solidFill>
          <a:schemeClr val="accent2">
            <a:hueOff val="-147041"/>
            <a:satOff val="166"/>
            <a:lumOff val="392"/>
            <a:alphaOff val="0"/>
          </a:schemeClr>
        </a:solidFill>
        <a:ln w="15875" cap="flat" cmpd="sng" algn="ctr">
          <a:solidFill>
            <a:schemeClr val="accent2">
              <a:hueOff val="-147041"/>
              <a:satOff val="166"/>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AB1DF4-B872-4FA5-8725-A416BE0A9ACF}">
      <dsp:nvSpPr>
        <dsp:cNvPr id="0" name=""/>
        <dsp:cNvSpPr/>
      </dsp:nvSpPr>
      <dsp:spPr>
        <a:xfrm>
          <a:off x="0" y="565542"/>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a:t>
          </a:r>
          <a:r>
            <a:rPr lang="en-US" sz="2400" b="1" kern="1200">
              <a:solidFill>
                <a:srgbClr val="00B050"/>
              </a:solidFill>
            </a:rPr>
            <a:t>90.39%  </a:t>
          </a:r>
          <a:r>
            <a:rPr lang="en-US" sz="2400" kern="1200"/>
            <a:t>across all agencies</a:t>
          </a:r>
        </a:p>
      </dsp:txBody>
      <dsp:txXfrm>
        <a:off x="0" y="565542"/>
        <a:ext cx="6797675" cy="564853"/>
      </dsp:txXfrm>
    </dsp:sp>
    <dsp:sp modelId="{74CFCF1E-CE3E-45B2-B95F-CFDB02F5D041}">
      <dsp:nvSpPr>
        <dsp:cNvPr id="0" name=""/>
        <dsp:cNvSpPr/>
      </dsp:nvSpPr>
      <dsp:spPr>
        <a:xfrm>
          <a:off x="0" y="1130396"/>
          <a:ext cx="6797675" cy="0"/>
        </a:xfrm>
        <a:prstGeom prst="line">
          <a:avLst/>
        </a:prstGeom>
        <a:solidFill>
          <a:schemeClr val="accent2">
            <a:hueOff val="-294083"/>
            <a:satOff val="332"/>
            <a:lumOff val="784"/>
            <a:alphaOff val="0"/>
          </a:schemeClr>
        </a:solidFill>
        <a:ln w="15875" cap="flat" cmpd="sng" algn="ctr">
          <a:solidFill>
            <a:schemeClr val="accent2">
              <a:hueOff val="-294083"/>
              <a:satOff val="332"/>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06D0A8-FE6C-444E-AF33-72B36C1565D7}">
      <dsp:nvSpPr>
        <dsp:cNvPr id="0" name=""/>
        <dsp:cNvSpPr/>
      </dsp:nvSpPr>
      <dsp:spPr>
        <a:xfrm>
          <a:off x="0" y="1130396"/>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a:t>
          </a:r>
          <a:r>
            <a:rPr lang="en-US" sz="2400" b="1" kern="1200">
              <a:solidFill>
                <a:srgbClr val="00B050"/>
              </a:solidFill>
            </a:rPr>
            <a:t>100%</a:t>
          </a:r>
          <a:r>
            <a:rPr lang="en-US" sz="2400" kern="1200">
              <a:solidFill>
                <a:srgbClr val="00B050"/>
              </a:solidFill>
            </a:rPr>
            <a:t>: </a:t>
          </a:r>
          <a:r>
            <a:rPr lang="en-US" sz="2400" kern="1200"/>
            <a:t>127 (31%)</a:t>
          </a:r>
        </a:p>
      </dsp:txBody>
      <dsp:txXfrm>
        <a:off x="0" y="1130396"/>
        <a:ext cx="6797675" cy="564853"/>
      </dsp:txXfrm>
    </dsp:sp>
    <dsp:sp modelId="{D64D94A4-7FA6-4664-9DB6-83CEB1CEC1E8}">
      <dsp:nvSpPr>
        <dsp:cNvPr id="0" name=""/>
        <dsp:cNvSpPr/>
      </dsp:nvSpPr>
      <dsp:spPr>
        <a:xfrm>
          <a:off x="0" y="1695249"/>
          <a:ext cx="6797675"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8ED3DE-6FBE-45F5-A068-189C7C3034CC}">
      <dsp:nvSpPr>
        <dsp:cNvPr id="0" name=""/>
        <dsp:cNvSpPr/>
      </dsp:nvSpPr>
      <dsp:spPr>
        <a:xfrm>
          <a:off x="0" y="1695249"/>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a:t>
          </a:r>
          <a:r>
            <a:rPr lang="en-US" sz="2400" b="1" kern="1200">
              <a:solidFill>
                <a:srgbClr val="00B050"/>
              </a:solidFill>
            </a:rPr>
            <a:t>90-99%</a:t>
          </a:r>
          <a:r>
            <a:rPr lang="en-US" sz="2400" kern="1200">
              <a:solidFill>
                <a:srgbClr val="00B050"/>
              </a:solidFill>
            </a:rPr>
            <a:t>: </a:t>
          </a:r>
          <a:r>
            <a:rPr lang="en-US" sz="2400" kern="1200"/>
            <a:t>107 (26%)</a:t>
          </a:r>
        </a:p>
      </dsp:txBody>
      <dsp:txXfrm>
        <a:off x="0" y="1695249"/>
        <a:ext cx="6797675" cy="564853"/>
      </dsp:txXfrm>
    </dsp:sp>
    <dsp:sp modelId="{13D8C285-366F-40BC-999E-D9C43F43F379}">
      <dsp:nvSpPr>
        <dsp:cNvPr id="0" name=""/>
        <dsp:cNvSpPr/>
      </dsp:nvSpPr>
      <dsp:spPr>
        <a:xfrm>
          <a:off x="0" y="2260102"/>
          <a:ext cx="6797675" cy="0"/>
        </a:xfrm>
        <a:prstGeom prst="line">
          <a:avLst/>
        </a:prstGeom>
        <a:solidFill>
          <a:schemeClr val="accent2">
            <a:hueOff val="-588166"/>
            <a:satOff val="663"/>
            <a:lumOff val="1569"/>
            <a:alphaOff val="0"/>
          </a:schemeClr>
        </a:solidFill>
        <a:ln w="15875" cap="flat" cmpd="sng" algn="ctr">
          <a:solidFill>
            <a:schemeClr val="accent2">
              <a:hueOff val="-588166"/>
              <a:satOff val="663"/>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6BD412-0244-476B-B9B5-BCBAC992BA62}">
      <dsp:nvSpPr>
        <dsp:cNvPr id="0" name=""/>
        <dsp:cNvSpPr/>
      </dsp:nvSpPr>
      <dsp:spPr>
        <a:xfrm>
          <a:off x="0" y="2260102"/>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80-89%</a:t>
          </a:r>
          <a:r>
            <a:rPr lang="en-US" sz="2400" kern="1200"/>
            <a:t>: 44 (11%)</a:t>
          </a:r>
        </a:p>
      </dsp:txBody>
      <dsp:txXfrm>
        <a:off x="0" y="2260102"/>
        <a:ext cx="6797675" cy="564853"/>
      </dsp:txXfrm>
    </dsp:sp>
    <dsp:sp modelId="{F2C0D33F-0B11-4EC2-933C-7034DA9B7BE0}">
      <dsp:nvSpPr>
        <dsp:cNvPr id="0" name=""/>
        <dsp:cNvSpPr/>
      </dsp:nvSpPr>
      <dsp:spPr>
        <a:xfrm>
          <a:off x="0" y="2824956"/>
          <a:ext cx="6797675" cy="0"/>
        </a:xfrm>
        <a:prstGeom prst="line">
          <a:avLst/>
        </a:prstGeom>
        <a:solidFill>
          <a:schemeClr val="accent2">
            <a:hueOff val="-735207"/>
            <a:satOff val="829"/>
            <a:lumOff val="1961"/>
            <a:alphaOff val="0"/>
          </a:schemeClr>
        </a:solidFill>
        <a:ln w="15875" cap="flat" cmpd="sng" algn="ctr">
          <a:solidFill>
            <a:schemeClr val="accent2">
              <a:hueOff val="-735207"/>
              <a:satOff val="829"/>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A9EA48-F4A9-4FB1-80EE-8BDCF88C4466}">
      <dsp:nvSpPr>
        <dsp:cNvPr id="0" name=""/>
        <dsp:cNvSpPr/>
      </dsp:nvSpPr>
      <dsp:spPr>
        <a:xfrm>
          <a:off x="0" y="2824956"/>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70-79%</a:t>
          </a:r>
          <a:r>
            <a:rPr lang="en-US" sz="2400" kern="1200"/>
            <a:t>: 30 (7%)</a:t>
          </a:r>
        </a:p>
      </dsp:txBody>
      <dsp:txXfrm>
        <a:off x="0" y="2824956"/>
        <a:ext cx="6797675" cy="564853"/>
      </dsp:txXfrm>
    </dsp:sp>
    <dsp:sp modelId="{B7C03BB1-B8B1-414A-A77B-929CC6AF4665}">
      <dsp:nvSpPr>
        <dsp:cNvPr id="0" name=""/>
        <dsp:cNvSpPr/>
      </dsp:nvSpPr>
      <dsp:spPr>
        <a:xfrm>
          <a:off x="0" y="3389809"/>
          <a:ext cx="6797675"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C5FB4D-D40F-4154-A94E-C1D74E5BDF26}">
      <dsp:nvSpPr>
        <dsp:cNvPr id="0" name=""/>
        <dsp:cNvSpPr/>
      </dsp:nvSpPr>
      <dsp:spPr>
        <a:xfrm>
          <a:off x="0" y="3389809"/>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60-69%</a:t>
          </a:r>
          <a:r>
            <a:rPr lang="en-US" sz="2400" kern="1200"/>
            <a:t>: 20 (5%)</a:t>
          </a:r>
        </a:p>
      </dsp:txBody>
      <dsp:txXfrm>
        <a:off x="0" y="3389809"/>
        <a:ext cx="6797675" cy="564853"/>
      </dsp:txXfrm>
    </dsp:sp>
    <dsp:sp modelId="{60E3471B-6AA0-45DD-B253-064001F26BAF}">
      <dsp:nvSpPr>
        <dsp:cNvPr id="0" name=""/>
        <dsp:cNvSpPr/>
      </dsp:nvSpPr>
      <dsp:spPr>
        <a:xfrm>
          <a:off x="0" y="3954662"/>
          <a:ext cx="6797675" cy="0"/>
        </a:xfrm>
        <a:prstGeom prst="line">
          <a:avLst/>
        </a:prstGeom>
        <a:solidFill>
          <a:schemeClr val="accent2">
            <a:hueOff val="-1029290"/>
            <a:satOff val="1160"/>
            <a:lumOff val="2746"/>
            <a:alphaOff val="0"/>
          </a:schemeClr>
        </a:solidFill>
        <a:ln w="15875" cap="flat" cmpd="sng" algn="ctr">
          <a:solidFill>
            <a:schemeClr val="accent2">
              <a:hueOff val="-1029290"/>
              <a:satOff val="1160"/>
              <a:lumOff val="274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7ADDEB-A870-4CDD-B660-66AFAE426BFF}">
      <dsp:nvSpPr>
        <dsp:cNvPr id="0" name=""/>
        <dsp:cNvSpPr/>
      </dsp:nvSpPr>
      <dsp:spPr>
        <a:xfrm>
          <a:off x="0" y="3954662"/>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50-59%</a:t>
          </a:r>
          <a:r>
            <a:rPr lang="en-US" sz="2400" kern="1200"/>
            <a:t>: 15 (4%)</a:t>
          </a:r>
        </a:p>
      </dsp:txBody>
      <dsp:txXfrm>
        <a:off x="0" y="3954662"/>
        <a:ext cx="6797675" cy="564853"/>
      </dsp:txXfrm>
    </dsp:sp>
    <dsp:sp modelId="{16C73A3B-481E-497C-BC2D-3D7CA12DCF4E}">
      <dsp:nvSpPr>
        <dsp:cNvPr id="0" name=""/>
        <dsp:cNvSpPr/>
      </dsp:nvSpPr>
      <dsp:spPr>
        <a:xfrm>
          <a:off x="0" y="4519515"/>
          <a:ext cx="6797675" cy="0"/>
        </a:xfrm>
        <a:prstGeom prst="line">
          <a:avLst/>
        </a:prstGeom>
        <a:solidFill>
          <a:schemeClr val="accent2">
            <a:hueOff val="-1176331"/>
            <a:satOff val="1326"/>
            <a:lumOff val="3138"/>
            <a:alphaOff val="0"/>
          </a:schemeClr>
        </a:solidFill>
        <a:ln w="15875" cap="flat" cmpd="sng" algn="ctr">
          <a:solidFill>
            <a:schemeClr val="accent2">
              <a:hueOff val="-1176331"/>
              <a:satOff val="1326"/>
              <a:lumOff val="313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07C1BA-AD17-4F91-AFCA-EFEBFFB16C98}">
      <dsp:nvSpPr>
        <dsp:cNvPr id="0" name=""/>
        <dsp:cNvSpPr/>
      </dsp:nvSpPr>
      <dsp:spPr>
        <a:xfrm>
          <a:off x="0" y="4519515"/>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t>         Below 50%</a:t>
          </a:r>
          <a:r>
            <a:rPr lang="en-US" sz="2400" kern="1200"/>
            <a:t>: 66 (16%)</a:t>
          </a:r>
        </a:p>
      </dsp:txBody>
      <dsp:txXfrm>
        <a:off x="0" y="4519515"/>
        <a:ext cx="6797675" cy="564853"/>
      </dsp:txXfrm>
    </dsp:sp>
    <dsp:sp modelId="{556ADD32-0936-4891-92DA-F53153B8AAC5}">
      <dsp:nvSpPr>
        <dsp:cNvPr id="0" name=""/>
        <dsp:cNvSpPr/>
      </dsp:nvSpPr>
      <dsp:spPr>
        <a:xfrm>
          <a:off x="0" y="5084369"/>
          <a:ext cx="6797675"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DAB2AC-54C0-4154-850F-B0E6DD2DC293}">
      <dsp:nvSpPr>
        <dsp:cNvPr id="0" name=""/>
        <dsp:cNvSpPr/>
      </dsp:nvSpPr>
      <dsp:spPr>
        <a:xfrm>
          <a:off x="0" y="5084369"/>
          <a:ext cx="6797675" cy="5648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409 Provider Agencies</a:t>
          </a:r>
        </a:p>
      </dsp:txBody>
      <dsp:txXfrm>
        <a:off x="0" y="5084369"/>
        <a:ext cx="6797675" cy="5648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4BE36-356F-4FF0-8838-DD48B35FC44A}">
      <dsp:nvSpPr>
        <dsp:cNvPr id="0" name=""/>
        <dsp:cNvSpPr/>
      </dsp:nvSpPr>
      <dsp:spPr>
        <a:xfrm>
          <a:off x="0" y="2525712"/>
          <a:ext cx="6910387" cy="0"/>
        </a:xfrm>
        <a:prstGeom prst="line">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4861A6-C158-4266-9CA0-DD1192FDD358}">
      <dsp:nvSpPr>
        <dsp:cNvPr id="0" name=""/>
        <dsp:cNvSpPr/>
      </dsp:nvSpPr>
      <dsp:spPr>
        <a:xfrm>
          <a:off x="207311" y="1565941"/>
          <a:ext cx="3040570" cy="606171"/>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kern="1200"/>
            <a:t>29 Feb.</a:t>
          </a:r>
          <a:r>
            <a:rPr lang="en-US" sz="2000" b="1" kern="1200">
              <a:latin typeface="Calibri Light" panose="020F0302020204030204"/>
            </a:rPr>
            <a:t> 9AM – 12:30PM</a:t>
          </a:r>
          <a:endParaRPr lang="en-US" sz="2000" b="1" kern="1200"/>
        </a:p>
      </dsp:txBody>
      <dsp:txXfrm>
        <a:off x="207311" y="1565941"/>
        <a:ext cx="3040570" cy="606171"/>
      </dsp:txXfrm>
    </dsp:sp>
    <dsp:sp modelId="{E192F3DF-D94F-4933-BF32-3BA3FCD1D473}">
      <dsp:nvSpPr>
        <dsp:cNvPr id="0" name=""/>
        <dsp:cNvSpPr/>
      </dsp:nvSpPr>
      <dsp:spPr>
        <a:xfrm>
          <a:off x="207311" y="459016"/>
          <a:ext cx="3040570" cy="1106925"/>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711200">
            <a:lnSpc>
              <a:spcPct val="90000"/>
            </a:lnSpc>
            <a:spcBef>
              <a:spcPct val="0"/>
            </a:spcBef>
            <a:spcAft>
              <a:spcPct val="35000"/>
            </a:spcAft>
            <a:buNone/>
          </a:pPr>
          <a:r>
            <a:rPr lang="en-US" sz="1600" b="1" kern="1200"/>
            <a:t>Culture, Care and You Training</a:t>
          </a:r>
          <a:r>
            <a:rPr lang="en-US" sz="1600" b="1" kern="1200">
              <a:latin typeface="Calibri Light" panose="020F0302020204030204"/>
            </a:rPr>
            <a:t> </a:t>
          </a:r>
        </a:p>
        <a:p>
          <a:pPr marL="57150" lvl="1" indent="-57150" algn="ctr" defTabSz="488950">
            <a:lnSpc>
              <a:spcPct val="90000"/>
            </a:lnSpc>
            <a:spcBef>
              <a:spcPct val="0"/>
            </a:spcBef>
            <a:spcAft>
              <a:spcPct val="15000"/>
            </a:spcAft>
            <a:buChar char="•"/>
          </a:pPr>
          <a:r>
            <a:rPr lang="en-US" sz="1100" i="1" kern="1200">
              <a:latin typeface="Calibri Light" panose="020F0302020204030204"/>
            </a:rPr>
            <a:t>Arizona Complete Health Care First</a:t>
          </a:r>
          <a:endParaRPr lang="en-US" sz="1100" i="1" kern="1200"/>
        </a:p>
        <a:p>
          <a:pPr marL="57150" lvl="1" indent="-57150" algn="ctr" defTabSz="488950">
            <a:lnSpc>
              <a:spcPct val="90000"/>
            </a:lnSpc>
            <a:spcBef>
              <a:spcPct val="0"/>
            </a:spcBef>
            <a:spcAft>
              <a:spcPct val="15000"/>
            </a:spcAft>
            <a:buChar char="•"/>
          </a:pPr>
          <a:r>
            <a:rPr lang="en-US" sz="1100" b="0" i="1" kern="1200">
              <a:latin typeface="Calibri Light" panose="020F0302020204030204"/>
            </a:rPr>
            <a:t>Questions? </a:t>
          </a:r>
          <a:r>
            <a:rPr lang="en-US" sz="1100" b="0" i="0" kern="1200">
              <a:hlinkClick xmlns:r="http://schemas.openxmlformats.org/officeDocument/2006/relationships" r:id="rId1"/>
            </a:rPr>
            <a:t>AzCHTrainingDepartment@azcompletehealth.com</a:t>
          </a:r>
          <a:r>
            <a:rPr lang="en-US" sz="1100" b="0" i="0" kern="1200">
              <a:latin typeface="Calibri Light" panose="020F0302020204030204"/>
            </a:rPr>
            <a:t> </a:t>
          </a:r>
          <a:endParaRPr lang="en-US" sz="1100" b="0" i="0" kern="1200"/>
        </a:p>
      </dsp:txBody>
      <dsp:txXfrm>
        <a:off x="207311" y="459016"/>
        <a:ext cx="3040570" cy="1106925"/>
      </dsp:txXfrm>
    </dsp:sp>
    <dsp:sp modelId="{C35AD22C-8BE2-4E93-B9A2-6E7F13012232}">
      <dsp:nvSpPr>
        <dsp:cNvPr id="0" name=""/>
        <dsp:cNvSpPr/>
      </dsp:nvSpPr>
      <dsp:spPr>
        <a:xfrm>
          <a:off x="1727596" y="2172112"/>
          <a:ext cx="0" cy="353599"/>
        </a:xfrm>
        <a:prstGeom prst="line">
          <a:avLst/>
        </a:pr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4C27E4-A52A-41CC-ACF5-23EEA950C9C6}">
      <dsp:nvSpPr>
        <dsp:cNvPr id="0" name=""/>
        <dsp:cNvSpPr/>
      </dsp:nvSpPr>
      <dsp:spPr>
        <a:xfrm>
          <a:off x="3662505" y="2879312"/>
          <a:ext cx="3040570" cy="606171"/>
        </a:xfrm>
        <a:prstGeom prst="rect">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4 Apr. and 5 Apr.</a:t>
          </a:r>
        </a:p>
      </dsp:txBody>
      <dsp:txXfrm>
        <a:off x="3662505" y="2879312"/>
        <a:ext cx="3040570" cy="606171"/>
      </dsp:txXfrm>
    </dsp:sp>
    <dsp:sp modelId="{A68B27BC-C6C1-4940-B79A-C4D12FEE4246}">
      <dsp:nvSpPr>
        <dsp:cNvPr id="0" name=""/>
        <dsp:cNvSpPr/>
      </dsp:nvSpPr>
      <dsp:spPr>
        <a:xfrm>
          <a:off x="3662505" y="3485483"/>
          <a:ext cx="3040570" cy="1488623"/>
        </a:xfrm>
        <a:prstGeom prst="rect">
          <a:avLst/>
        </a:prstGeom>
        <a:solidFill>
          <a:schemeClr val="accent2">
            <a:tint val="40000"/>
            <a:alpha val="90000"/>
            <a:hueOff val="-1841865"/>
            <a:satOff val="12270"/>
            <a:lumOff val="1122"/>
            <a:alphaOff val="0"/>
          </a:schemeClr>
        </a:solidFill>
        <a:ln w="15875"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a:latin typeface="Calibri Light" panose="020F0302020204030204"/>
            </a:rPr>
            <a:t>Workforce Development Summit</a:t>
          </a:r>
          <a:endParaRPr lang="en-US" sz="1700" b="1" kern="1200"/>
        </a:p>
        <a:p>
          <a:pPr marL="114300" lvl="1" indent="-114300" algn="ctr" defTabSz="577850">
            <a:lnSpc>
              <a:spcPct val="90000"/>
            </a:lnSpc>
            <a:spcBef>
              <a:spcPct val="0"/>
            </a:spcBef>
            <a:spcAft>
              <a:spcPct val="15000"/>
            </a:spcAft>
            <a:buChar char="•"/>
          </a:pPr>
          <a:r>
            <a:rPr lang="en-US" sz="1300" i="1" kern="1200">
              <a:latin typeface="Calibri Light" panose="020F0302020204030204"/>
            </a:rPr>
            <a:t>AzAHP Workforce Development Alliance</a:t>
          </a:r>
        </a:p>
        <a:p>
          <a:pPr marL="114300" lvl="1" indent="-114300" algn="ctr" defTabSz="577850" rtl="0">
            <a:lnSpc>
              <a:spcPct val="90000"/>
            </a:lnSpc>
            <a:spcBef>
              <a:spcPct val="0"/>
            </a:spcBef>
            <a:spcAft>
              <a:spcPct val="15000"/>
            </a:spcAft>
            <a:buChar char="•"/>
          </a:pPr>
          <a:r>
            <a:rPr lang="en-US" sz="1300" i="1" kern="1200">
              <a:latin typeface="Calibri Light" panose="020F0302020204030204"/>
            </a:rPr>
            <a:t>Questions? </a:t>
          </a:r>
          <a:r>
            <a:rPr lang="en-US" sz="1300" i="1" kern="1200">
              <a:latin typeface="Calibri Light" panose="020F0302020204030204"/>
              <a:hlinkClick xmlns:r="http://schemas.openxmlformats.org/officeDocument/2006/relationships" r:id="rId2"/>
            </a:rPr>
            <a:t>Workforce@azahp.org</a:t>
          </a:r>
          <a:r>
            <a:rPr lang="en-US" sz="1300" i="1" kern="1200">
              <a:latin typeface="Calibri Light" panose="020F0302020204030204"/>
            </a:rPr>
            <a:t> </a:t>
          </a:r>
        </a:p>
      </dsp:txBody>
      <dsp:txXfrm>
        <a:off x="3662505" y="3485483"/>
        <a:ext cx="3040570" cy="1488623"/>
      </dsp:txXfrm>
    </dsp:sp>
    <dsp:sp modelId="{635442C1-32C7-4E2D-9EFE-C107121F19F8}">
      <dsp:nvSpPr>
        <dsp:cNvPr id="0" name=""/>
        <dsp:cNvSpPr/>
      </dsp:nvSpPr>
      <dsp:spPr>
        <a:xfrm>
          <a:off x="5182790" y="2525712"/>
          <a:ext cx="0" cy="353599"/>
        </a:xfrm>
        <a:prstGeom prst="line">
          <a:avLst/>
        </a:prstGeom>
        <a:noFill/>
        <a:ln w="12700" cap="flat" cmpd="sng" algn="ctr">
          <a:solidFill>
            <a:schemeClr val="accent2">
              <a:hueOff val="-1323373"/>
              <a:satOff val="1492"/>
              <a:lumOff val="3530"/>
              <a:alphaOff val="0"/>
            </a:schemeClr>
          </a:solidFill>
          <a:prstDash val="solid"/>
        </a:ln>
        <a:effectLst/>
      </dsp:spPr>
      <dsp:style>
        <a:lnRef idx="1">
          <a:scrgbClr r="0" g="0" b="0"/>
        </a:lnRef>
        <a:fillRef idx="0">
          <a:scrgbClr r="0" g="0" b="0"/>
        </a:fillRef>
        <a:effectRef idx="0">
          <a:scrgbClr r="0" g="0" b="0"/>
        </a:effectRef>
        <a:fontRef idx="minor"/>
      </dsp:style>
    </dsp:sp>
    <dsp:sp modelId="{7942EECF-D5A9-4FF2-B201-1DD4C563886D}">
      <dsp:nvSpPr>
        <dsp:cNvPr id="0" name=""/>
        <dsp:cNvSpPr/>
      </dsp:nvSpPr>
      <dsp:spPr>
        <a:xfrm rot="2700000">
          <a:off x="1688305" y="2486421"/>
          <a:ext cx="78581" cy="78581"/>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C8D186-BFFB-4F7C-82BA-75B1AA87129E}">
      <dsp:nvSpPr>
        <dsp:cNvPr id="0" name=""/>
        <dsp:cNvSpPr/>
      </dsp:nvSpPr>
      <dsp:spPr>
        <a:xfrm rot="2700000">
          <a:off x="5143499" y="2486421"/>
          <a:ext cx="78581" cy="78581"/>
        </a:xfrm>
        <a:prstGeom prst="rect">
          <a:avLst/>
        </a:prstGeom>
        <a:solidFill>
          <a:schemeClr val="accent2">
            <a:hueOff val="-1323373"/>
            <a:satOff val="1492"/>
            <a:lumOff val="353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2B920FA8-C323-462D-86E7-EC59C40B420B}" type="datetime1">
              <a:rPr lang="en-US"/>
              <a:pPr lvl="0"/>
              <a:t>2/9/2024</a:t>
            </a:fld>
            <a:endParaRPr lang="en-US"/>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8934297-191C-4E6D-BABF-CC39A812BF31}" type="slidenum">
              <a:t>‹#›</a:t>
            </a:fld>
            <a:endParaRPr lang="en-US"/>
          </a:p>
        </p:txBody>
      </p:sp>
    </p:spTree>
    <p:extLst>
      <p:ext uri="{BB962C8B-B14F-4D97-AF65-F5344CB8AC3E}">
        <p14:creationId xmlns:p14="http://schemas.microsoft.com/office/powerpoint/2010/main" val="201940223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azahp.org/"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lvl="0"/>
            <a:fld id="{D8934297-191C-4E6D-BABF-CC39A812BF31}" type="slidenum">
              <a:rPr lang="en-US" smtClean="0"/>
              <a:t>2</a:t>
            </a:fld>
            <a:endParaRPr lang="en-US"/>
          </a:p>
        </p:txBody>
      </p:sp>
    </p:spTree>
    <p:extLst>
      <p:ext uri="{BB962C8B-B14F-4D97-AF65-F5344CB8AC3E}">
        <p14:creationId xmlns:p14="http://schemas.microsoft.com/office/powerpoint/2010/main" val="31168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0f24adcad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0f24adcad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e68e7468e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g1e68e7468e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g1e68e7468e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f17f1f062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f17f1f062c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13ddb895e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13ddb895ef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13ddb895e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13ddb895ef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0f24adcad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20f24adcad1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419c42ac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419c42ace5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b645754f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b645754f4a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419c42ace5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419c42ace5_0_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b645754f4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b645754f4a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WFD team is growing and we have added a few new members to our team this year, because we have so many big projects and initiatives we are working 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FD608-B49B-4168-A530-3A0DB86461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053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222997e27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222997e2738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0f24adcad1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0f24adcad1_0_1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b645754f4a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1b645754f4a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1b645754f4a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1b645754f4a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b645754f4a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b645754f4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f28cf2e8bc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1f28cf2e8bc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65;g35f391192_00:notes">
            <a:extLst>
              <a:ext uri="{FF2B5EF4-FFF2-40B4-BE49-F238E27FC236}">
                <a16:creationId xmlns:a16="http://schemas.microsoft.com/office/drawing/2014/main" id="{73BB4E84-AB46-786A-12A1-1222B0EF03CD}"/>
              </a:ext>
            </a:extLst>
          </p:cNvPr>
          <p:cNvSpPr>
            <a:spLocks noGrp="1" noRot="1" noChangeAspect="1"/>
          </p:cNvSpPr>
          <p:nvPr>
            <p:ph type="sldImg"/>
          </p:nvPr>
        </p:nvSpPr>
        <p:spPr>
          <a:xfrm>
            <a:off x="381000" y="685800"/>
            <a:ext cx="6096000" cy="3429000"/>
          </a:xfrm>
        </p:spPr>
      </p:sp>
      <p:sp>
        <p:nvSpPr>
          <p:cNvPr id="3" name="Google Shape;66;g35f391192_00:notes">
            <a:extLst>
              <a:ext uri="{FF2B5EF4-FFF2-40B4-BE49-F238E27FC236}">
                <a16:creationId xmlns:a16="http://schemas.microsoft.com/office/drawing/2014/main" id="{B10068A0-3AB6-B309-681D-EAB2EF660E0D}"/>
              </a:ext>
            </a:extLst>
          </p:cNvPr>
          <p:cNvSpPr txBox="1">
            <a:spLocks noGrp="1"/>
          </p:cNvSpPr>
          <p:nvPr>
            <p:ph type="body" sz="quarter" idx="1"/>
          </p:nvPr>
        </p:nvSpPr>
        <p:spPr/>
        <p:txBody>
          <a:bodyPr/>
          <a:lstStyle/>
          <a:p>
            <a:pPr marL="139702" lvl="0" indent="0">
              <a:buNone/>
            </a:pPr>
            <a:r>
              <a:rPr lang="en-US"/>
              <a:t>Thank you for this opportunity to…………  </a:t>
            </a:r>
          </a:p>
          <a:p>
            <a:pPr marL="139702" lvl="0" indent="0">
              <a:buNone/>
            </a:pPr>
            <a:endParaRPr lang="en-US"/>
          </a:p>
          <a:p>
            <a:pPr marL="139702" lvl="0" indent="0">
              <a:buNone/>
            </a:pPr>
            <a:r>
              <a:rPr lang="en-US"/>
              <a:t>When we were first invited to be here, then told there would be availability in April, I thought, well, that’s perfect since April is World Autism Month.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A8D219-84C1-F2AA-82A2-30337FED66C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D4DB4C-8B3C-8867-0EC0-39A4D47DBE00}"/>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84;g35ed75ccf_00:notes">
            <a:extLst>
              <a:ext uri="{FF2B5EF4-FFF2-40B4-BE49-F238E27FC236}">
                <a16:creationId xmlns:a16="http://schemas.microsoft.com/office/drawing/2014/main" id="{83DBD4F2-04F8-CF9A-2347-C2D2B5E76D27}"/>
              </a:ext>
            </a:extLst>
          </p:cNvPr>
          <p:cNvSpPr>
            <a:spLocks noGrp="1" noRot="1" noChangeAspect="1"/>
          </p:cNvSpPr>
          <p:nvPr>
            <p:ph type="sldImg"/>
          </p:nvPr>
        </p:nvSpPr>
        <p:spPr>
          <a:xfrm>
            <a:off x="381000" y="685800"/>
            <a:ext cx="6096000" cy="3429000"/>
          </a:xfrm>
        </p:spPr>
      </p:sp>
      <p:sp>
        <p:nvSpPr>
          <p:cNvPr id="3" name="Google Shape;185;g35ed75ccf_00:notes">
            <a:extLst>
              <a:ext uri="{FF2B5EF4-FFF2-40B4-BE49-F238E27FC236}">
                <a16:creationId xmlns:a16="http://schemas.microsoft.com/office/drawing/2014/main" id="{B681FD12-B0F3-6955-D5F0-3F66EB05C729}"/>
              </a:ext>
            </a:extLst>
          </p:cNvPr>
          <p:cNvSpPr txBox="1">
            <a:spLocks noGrp="1"/>
          </p:cNvSpPr>
          <p:nvPr>
            <p:ph type="body" sz="quarter" idx="1"/>
          </p:nvPr>
        </p:nvSpPr>
        <p:spPr/>
        <p:txBody>
          <a:bodyPr/>
          <a:lstStyle/>
          <a:p>
            <a:pPr marL="171450" lvl="0" indent="-171450"/>
            <a:r>
              <a:rPr lang="en-US"/>
              <a:t>AZA United headquarters is located in Phoenix, on Washington and 50</a:t>
            </a:r>
            <a:r>
              <a:rPr lang="en-US" baseline="30000"/>
              <a:t>th</a:t>
            </a:r>
            <a:r>
              <a:rPr lang="en-US"/>
              <a:t> St. Our Counseling and Diagnostics Clinics are located at our main office, as well as a Speech Therapy Team. </a:t>
            </a:r>
          </a:p>
          <a:p>
            <a:pPr marL="171450" lvl="0" indent="-171450"/>
            <a:endParaRPr lang="en-US"/>
          </a:p>
          <a:p>
            <a:pPr marL="171450" lvl="0" indent="-171450"/>
            <a:r>
              <a:rPr lang="en-US"/>
              <a:t>Our East Valley Center, located in Mesa, opened in March of 2020. In spite of that, it has now become the model for other centers. </a:t>
            </a:r>
          </a:p>
          <a:p>
            <a:pPr marL="171450" lvl="0" indent="-171450"/>
            <a:endParaRPr lang="en-US"/>
          </a:p>
          <a:p>
            <a:pPr marL="171450" lvl="0" indent="-171450"/>
            <a:r>
              <a:rPr lang="en-US"/>
              <a:t>Our West Valley Center is located in Avondale. We offer ABA, Speech and Occupation Therapies, Counseling, Diagnostics.</a:t>
            </a:r>
          </a:p>
          <a:p>
            <a:pPr marL="171450" lvl="0" indent="-171450"/>
            <a:endParaRPr lang="en-US"/>
          </a:p>
          <a:p>
            <a:pPr marL="171450" lvl="0" indent="-171450"/>
            <a:r>
              <a:rPr lang="en-US"/>
              <a:t>Our Chandler office, the Southeast Valley Center, offers another Speech and Occupational Therapy team, and soon, another Diagnostics clinic. </a:t>
            </a:r>
          </a:p>
          <a:p>
            <a:pPr marL="171450" lvl="0" indent="-171450"/>
            <a:endParaRPr lang="en-US"/>
          </a:p>
          <a:p>
            <a:pPr marL="171450" lvl="0" indent="-171450"/>
            <a:r>
              <a:rPr lang="en-US"/>
              <a:t>We feel so strongly about growing with a purpose. We have so many families that depend on us for their daily needs so we must be responsible with expansions.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37B438-EC64-6BB0-6EDF-02F5BB18F0D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5D176C2-9FF2-CF59-937C-EA07C30D4C01}"/>
              </a:ext>
            </a:extLst>
          </p:cNvPr>
          <p:cNvSpPr txBox="1">
            <a:spLocks noGrp="1"/>
          </p:cNvSpPr>
          <p:nvPr>
            <p:ph type="body" sz="quarter" idx="1"/>
          </p:nvPr>
        </p:nvSpPr>
        <p:spPr/>
        <p:txBody>
          <a:bodyPr/>
          <a:lstStyle/>
          <a:p>
            <a:pPr marL="139702" lvl="0" indent="0">
              <a:buNone/>
            </a:pPr>
            <a:r>
              <a:rPr lang="en-US"/>
              <a:t>What is Autism? READ…  </a:t>
            </a:r>
          </a:p>
          <a:p>
            <a:pPr marL="139702" lvl="0" indent="0">
              <a:buNone/>
            </a:pPr>
            <a:endParaRPr lang="en-US"/>
          </a:p>
          <a:p>
            <a:pPr marL="139702" lvl="0" indent="0">
              <a:buNone/>
            </a:pPr>
            <a:r>
              <a:rPr lang="en-US"/>
              <a:t>Often, when people think of a spectrum, they imagine something linear and we hear a lot of </a:t>
            </a:r>
          </a:p>
          <a:p>
            <a:pPr marL="139702" lvl="0" indent="0">
              <a:buNone/>
            </a:pPr>
            <a:endParaRPr lang="en-US"/>
          </a:p>
          <a:p>
            <a:pPr marL="139702" lvl="0" indent="0">
              <a:buNone/>
            </a:pPr>
            <a:r>
              <a:rPr lang="en-US"/>
              <a:t>“high functioning” and “low functioning” so we can’t help but think that some people are “less autistic” while others are “more autistic.”   This isn’t at all the case though. Autism is not linear. In fact, it looks more like this…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4</a:t>
            </a:fld>
            <a:endParaRPr lang="en-US"/>
          </a:p>
        </p:txBody>
      </p:sp>
    </p:spTree>
    <p:extLst>
      <p:ext uri="{BB962C8B-B14F-4D97-AF65-F5344CB8AC3E}">
        <p14:creationId xmlns:p14="http://schemas.microsoft.com/office/powerpoint/2010/main" val="2531073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660E2-0697-F556-DAAC-DB762F96E3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94BF550-EBEA-E5FE-5D65-0CC79CEBA32D}"/>
              </a:ext>
            </a:extLst>
          </p:cNvPr>
          <p:cNvSpPr txBox="1">
            <a:spLocks noGrp="1"/>
          </p:cNvSpPr>
          <p:nvPr>
            <p:ph type="body" sz="quarter" idx="1"/>
          </p:nvPr>
        </p:nvSpPr>
        <p:spPr/>
        <p:txBody>
          <a:bodyPr/>
          <a:lstStyle/>
          <a:p>
            <a:pPr lvl="0"/>
            <a:r>
              <a:rPr lang="en-US"/>
              <a:t>Autism can have so many symptoms, including those listed here. </a:t>
            </a:r>
          </a:p>
          <a:p>
            <a:pPr lvl="0"/>
            <a:r>
              <a:rPr lang="en-US"/>
              <a:t>Autism doesn’t mean someone has a low IQ either. </a:t>
            </a:r>
          </a:p>
          <a:p>
            <a:pPr lvl="0"/>
            <a:r>
              <a:rPr lang="en-US"/>
              <a:t>In fact, many autistic individuals test highly gifted, yet they struggle with other symptoms. </a:t>
            </a:r>
          </a:p>
          <a:p>
            <a:pPr lvl="0"/>
            <a:r>
              <a:rPr lang="en-US"/>
              <a:t>Maybe they’re sensitive to noise, or can’t make eye contact, and have social anxiety.</a:t>
            </a:r>
          </a:p>
          <a:p>
            <a:pPr lvl="0"/>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BB85B-DC56-9084-7109-59C46E90E1D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18289C4-6B3A-6DEF-AEB4-613CD7B56F1F}"/>
              </a:ext>
            </a:extLst>
          </p:cNvPr>
          <p:cNvSpPr txBox="1">
            <a:spLocks noGrp="1"/>
          </p:cNvSpPr>
          <p:nvPr>
            <p:ph type="body" sz="quarter" idx="1"/>
          </p:nvPr>
        </p:nvSpPr>
        <p:spPr/>
        <p:txBody>
          <a:bodyPr/>
          <a:lstStyle/>
          <a:p>
            <a:pPr lvl="0"/>
            <a:r>
              <a:rPr lang="en-US"/>
              <a:t>No two autistic people are exactly alike. Looking at these wheels, we can see that both people who have autism, have different symptoms and at different intensity.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40;g35f391192_065:notes">
            <a:extLst>
              <a:ext uri="{FF2B5EF4-FFF2-40B4-BE49-F238E27FC236}">
                <a16:creationId xmlns:a16="http://schemas.microsoft.com/office/drawing/2014/main" id="{CE9A6B6E-92E5-62F5-C59B-6E3691FDBA04}"/>
              </a:ext>
            </a:extLst>
          </p:cNvPr>
          <p:cNvSpPr>
            <a:spLocks noGrp="1" noRot="1" noChangeAspect="1"/>
          </p:cNvSpPr>
          <p:nvPr>
            <p:ph type="sldImg"/>
          </p:nvPr>
        </p:nvSpPr>
        <p:spPr>
          <a:xfrm>
            <a:off x="381000" y="685800"/>
            <a:ext cx="6096000" cy="3429000"/>
          </a:xfrm>
        </p:spPr>
      </p:sp>
      <p:sp>
        <p:nvSpPr>
          <p:cNvPr id="3" name="Google Shape;141;g35f391192_065:notes">
            <a:extLst>
              <a:ext uri="{FF2B5EF4-FFF2-40B4-BE49-F238E27FC236}">
                <a16:creationId xmlns:a16="http://schemas.microsoft.com/office/drawing/2014/main" id="{02F5DB2C-742F-6933-C23B-BD2A10412B38}"/>
              </a:ext>
            </a:extLst>
          </p:cNvPr>
          <p:cNvSpPr txBox="1">
            <a:spLocks noGrp="1"/>
          </p:cNvSpPr>
          <p:nvPr>
            <p:ph type="body" sz="quarter" idx="1"/>
          </p:nvPr>
        </p:nvSpPr>
        <p:spPr/>
        <p:txBody>
          <a:bodyPr/>
          <a:lstStyle/>
          <a:p>
            <a:pPr lvl="0"/>
            <a:r>
              <a:rPr lang="en-US"/>
              <a:t>In the most recent publications, it has been noted that 1 in 36 children in the US have Autism.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3;g35f391192_045:notes">
            <a:extLst>
              <a:ext uri="{FF2B5EF4-FFF2-40B4-BE49-F238E27FC236}">
                <a16:creationId xmlns:a16="http://schemas.microsoft.com/office/drawing/2014/main" id="{5766A008-6C0F-B236-F288-2E1C087BC809}"/>
              </a:ext>
            </a:extLst>
          </p:cNvPr>
          <p:cNvSpPr>
            <a:spLocks noGrp="1" noRot="1" noChangeAspect="1"/>
          </p:cNvSpPr>
          <p:nvPr>
            <p:ph type="sldImg"/>
          </p:nvPr>
        </p:nvSpPr>
        <p:spPr>
          <a:xfrm>
            <a:off x="381000" y="685800"/>
            <a:ext cx="6096000" cy="3429000"/>
          </a:xfrm>
        </p:spPr>
      </p:sp>
      <p:sp>
        <p:nvSpPr>
          <p:cNvPr id="3" name="Google Shape;124;g35f391192_045:notes">
            <a:extLst>
              <a:ext uri="{FF2B5EF4-FFF2-40B4-BE49-F238E27FC236}">
                <a16:creationId xmlns:a16="http://schemas.microsoft.com/office/drawing/2014/main" id="{1500C736-5C17-7970-51D3-05158D675C9B}"/>
              </a:ext>
            </a:extLst>
          </p:cNvPr>
          <p:cNvSpPr txBox="1">
            <a:spLocks noGrp="1"/>
          </p:cNvSpPr>
          <p:nvPr>
            <p:ph type="body" sz="quarter" idx="1"/>
          </p:nvPr>
        </p:nvSpPr>
        <p:spPr/>
        <p:txBody>
          <a:bodyPr/>
          <a:lstStyle/>
          <a:p>
            <a:pPr lvl="0"/>
            <a:r>
              <a:rPr lang="en-US"/>
              <a:t>AZA United is here to support individuals with autism, their families, and their community by providing Support from the Start and through their Journey. </a:t>
            </a:r>
          </a:p>
          <a:p>
            <a:pPr lvl="0"/>
            <a:r>
              <a:rPr lang="en-US"/>
              <a:t>We offer Diagnostic Evaluations, Speech, Language, and Feeding Therapy, Occupational Therapy, ABA Therapy, Clinical Family Coaching, which is a Behavior Coaching program for challenging behaviors, Individual counseling, Habilitation, Attendant Care, and Social Skills Groups.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3;g35f391192_045:notes">
            <a:extLst>
              <a:ext uri="{FF2B5EF4-FFF2-40B4-BE49-F238E27FC236}">
                <a16:creationId xmlns:a16="http://schemas.microsoft.com/office/drawing/2014/main" id="{31E42ABD-BE89-07E4-90F3-73EC91987318}"/>
              </a:ext>
            </a:extLst>
          </p:cNvPr>
          <p:cNvSpPr>
            <a:spLocks noGrp="1" noRot="1" noChangeAspect="1"/>
          </p:cNvSpPr>
          <p:nvPr>
            <p:ph type="sldImg"/>
          </p:nvPr>
        </p:nvSpPr>
        <p:spPr>
          <a:xfrm>
            <a:off x="381000" y="685800"/>
            <a:ext cx="6096000" cy="3429000"/>
          </a:xfrm>
        </p:spPr>
      </p:sp>
      <p:sp>
        <p:nvSpPr>
          <p:cNvPr id="3" name="Google Shape;124;g35f391192_045:notes">
            <a:extLst>
              <a:ext uri="{FF2B5EF4-FFF2-40B4-BE49-F238E27FC236}">
                <a16:creationId xmlns:a16="http://schemas.microsoft.com/office/drawing/2014/main" id="{E2CD4786-3E70-B6AE-4148-D917A74EAD35}"/>
              </a:ext>
            </a:extLst>
          </p:cNvPr>
          <p:cNvSpPr txBox="1">
            <a:spLocks noGrp="1"/>
          </p:cNvSpPr>
          <p:nvPr>
            <p:ph type="body" sz="quarter" idx="1"/>
          </p:nvPr>
        </p:nvSpPr>
        <p:spPr/>
        <p:txBody>
          <a:bodyPr/>
          <a:lstStyle/>
          <a:p>
            <a:pPr lvl="0"/>
            <a:r>
              <a:rPr lang="en-US"/>
              <a:t>For Family members, we offer Parent Training and Advocacy, Support Groups, Respite Care, Programs for Siblings, Family Counseling and generally Family Support.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23;g35f391192_045:notes">
            <a:extLst>
              <a:ext uri="{FF2B5EF4-FFF2-40B4-BE49-F238E27FC236}">
                <a16:creationId xmlns:a16="http://schemas.microsoft.com/office/drawing/2014/main" id="{F8B11D9D-BACC-64C8-FDC9-37C192A5F02A}"/>
              </a:ext>
            </a:extLst>
          </p:cNvPr>
          <p:cNvSpPr>
            <a:spLocks noGrp="1" noRot="1" noChangeAspect="1"/>
          </p:cNvSpPr>
          <p:nvPr>
            <p:ph type="sldImg"/>
          </p:nvPr>
        </p:nvSpPr>
        <p:spPr>
          <a:xfrm>
            <a:off x="381000" y="685800"/>
            <a:ext cx="6096000" cy="3429000"/>
          </a:xfrm>
        </p:spPr>
      </p:sp>
      <p:sp>
        <p:nvSpPr>
          <p:cNvPr id="3" name="Google Shape;124;g35f391192_045:notes">
            <a:extLst>
              <a:ext uri="{FF2B5EF4-FFF2-40B4-BE49-F238E27FC236}">
                <a16:creationId xmlns:a16="http://schemas.microsoft.com/office/drawing/2014/main" id="{13B69450-7C75-BCCB-D986-0718900B0D02}"/>
              </a:ext>
            </a:extLst>
          </p:cNvPr>
          <p:cNvSpPr txBox="1">
            <a:spLocks noGrp="1"/>
          </p:cNvSpPr>
          <p:nvPr>
            <p:ph type="body" sz="quarter" idx="1"/>
          </p:nvPr>
        </p:nvSpPr>
        <p:spPr/>
        <p:txBody>
          <a:bodyPr/>
          <a:lstStyle/>
          <a:p>
            <a:pPr lvl="0"/>
            <a:r>
              <a:rPr lang="en-US"/>
              <a:t>Within the Community, our team is available for School Consultations, Autism Awareness and Acceptance Training, and our Ride-A-Bike program, where families are able to borrow a balance bike so their loved one can learn how to balance and eventually learn how to ride a bike.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574BAB2-AC54-5874-AF95-F1E5DD3FFA09}"/>
            </a:ext>
          </a:extLst>
        </p:cNvPr>
        <p:cNvGrpSpPr/>
        <p:nvPr/>
      </p:nvGrpSpPr>
      <p:grpSpPr>
        <a:xfrm>
          <a:off x="0" y="0"/>
          <a:ext cx="0" cy="0"/>
          <a:chOff x="0" y="0"/>
          <a:chExt cx="0" cy="0"/>
        </a:xfrm>
      </p:grpSpPr>
      <p:sp>
        <p:nvSpPr>
          <p:cNvPr id="2" name="Google Shape;123;g35f391192_045:notes">
            <a:extLst>
              <a:ext uri="{FF2B5EF4-FFF2-40B4-BE49-F238E27FC236}">
                <a16:creationId xmlns:a16="http://schemas.microsoft.com/office/drawing/2014/main" id="{45095268-882A-7AF9-5ABB-5A695C33D761}"/>
              </a:ext>
            </a:extLst>
          </p:cNvPr>
          <p:cNvSpPr>
            <a:spLocks noGrp="1" noRot="1" noChangeAspect="1"/>
          </p:cNvSpPr>
          <p:nvPr>
            <p:ph type="sldImg"/>
          </p:nvPr>
        </p:nvSpPr>
        <p:spPr>
          <a:xfrm>
            <a:off x="381000" y="685800"/>
            <a:ext cx="6096000" cy="3429000"/>
          </a:xfrm>
        </p:spPr>
      </p:sp>
      <p:sp>
        <p:nvSpPr>
          <p:cNvPr id="3" name="Google Shape;124;g35f391192_045:notes">
            <a:extLst>
              <a:ext uri="{FF2B5EF4-FFF2-40B4-BE49-F238E27FC236}">
                <a16:creationId xmlns:a16="http://schemas.microsoft.com/office/drawing/2014/main" id="{16F129F7-6EAB-A7C9-B465-7B88398E1E2C}"/>
              </a:ext>
            </a:extLst>
          </p:cNvPr>
          <p:cNvSpPr txBox="1">
            <a:spLocks noGrp="1"/>
          </p:cNvSpPr>
          <p:nvPr>
            <p:ph type="body" sz="quarter" idx="1"/>
          </p:nvPr>
        </p:nvSpPr>
        <p:spPr/>
        <p:txBody>
          <a:bodyPr/>
          <a:lstStyle/>
          <a:p>
            <a:pPr marL="139703" lvl="0" indent="0">
              <a:buNone/>
            </a:pPr>
            <a:endParaRPr lang="en-US"/>
          </a:p>
        </p:txBody>
      </p:sp>
    </p:spTree>
    <p:extLst>
      <p:ext uri="{BB962C8B-B14F-4D97-AF65-F5344CB8AC3E}">
        <p14:creationId xmlns:p14="http://schemas.microsoft.com/office/powerpoint/2010/main" val="3475398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4FAF-5585-7CC9-2760-3AD690EF10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978AF3-2906-79D2-B89D-C81DFA5E44B3}"/>
              </a:ext>
            </a:extLst>
          </p:cNvPr>
          <p:cNvSpPr txBox="1">
            <a:spLocks noGrp="1"/>
          </p:cNvSpPr>
          <p:nvPr>
            <p:ph type="body" sz="quarter" idx="1"/>
          </p:nvPr>
        </p:nvSpPr>
        <p:spPr/>
        <p:txBody>
          <a:bodyPr/>
          <a:lstStyle/>
          <a:p>
            <a:pPr marL="139703" lvl="0" indent="0">
              <a:buNone/>
            </a:pPr>
            <a:r>
              <a:rPr lang="en-US"/>
              <a:t>I’d like to take some time to talk about Family Support Services. What is Family Support? Our family support team helps families understand and navigate the systems of care for individuals with autism and other developmental disabilities. We work to ensure that information we provide is relevant and accurate. We provide coaching to families and give them the skill to feel empowered to be their own advocate. We also ensure to families are lead to appropriate community resources. We do all this through phone consultations, in-person appointments, group events, and trainings. We help families no matter their stage of the autism journey. </a:t>
            </a:r>
          </a:p>
        </p:txBody>
      </p:sp>
    </p:spTree>
    <p:extLst>
      <p:ext uri="{BB962C8B-B14F-4D97-AF65-F5344CB8AC3E}">
        <p14:creationId xmlns:p14="http://schemas.microsoft.com/office/powerpoint/2010/main" val="2966233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4FAF-5585-7CC9-2760-3AD690EF10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978AF3-2906-79D2-B89D-C81DFA5E44B3}"/>
              </a:ext>
            </a:extLst>
          </p:cNvPr>
          <p:cNvSpPr txBox="1">
            <a:spLocks noGrp="1"/>
          </p:cNvSpPr>
          <p:nvPr>
            <p:ph type="body" sz="quarter" idx="1"/>
          </p:nvPr>
        </p:nvSpPr>
        <p:spPr/>
        <p:txBody>
          <a:bodyPr/>
          <a:lstStyle/>
          <a:p>
            <a:pPr marL="139703" lvl="0" indent="0">
              <a:buNone/>
            </a:pPr>
            <a:r>
              <a:rPr lang="en-US"/>
              <a:t>Family support services is available to any parent or guardian, family members, individuals with autism, and community members.. We’re available to help any family in need of support. Families do NOT need to be clients receiving services with AZA United. This is absolutely free to families and individuals. Families also do not need to live in Arizona to get family support services. We’re happy to help families anywhere in the world. </a:t>
            </a:r>
          </a:p>
        </p:txBody>
      </p:sp>
    </p:spTree>
    <p:extLst>
      <p:ext uri="{BB962C8B-B14F-4D97-AF65-F5344CB8AC3E}">
        <p14:creationId xmlns:p14="http://schemas.microsoft.com/office/powerpoint/2010/main" val="2916384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624FAF-5585-7CC9-2760-3AD690EF109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F978AF3-2906-79D2-B89D-C81DFA5E44B3}"/>
              </a:ext>
            </a:extLst>
          </p:cNvPr>
          <p:cNvSpPr txBox="1">
            <a:spLocks noGrp="1"/>
          </p:cNvSpPr>
          <p:nvPr>
            <p:ph type="body" sz="quarter" idx="1"/>
          </p:nvPr>
        </p:nvSpPr>
        <p:spPr/>
        <p:txBody>
          <a:bodyPr/>
          <a:lstStyle/>
          <a:p>
            <a:pPr marL="139703" lvl="0" indent="0">
              <a:buNone/>
            </a:pPr>
            <a:endParaRPr lang="en-US"/>
          </a:p>
        </p:txBody>
      </p:sp>
    </p:spTree>
    <p:extLst>
      <p:ext uri="{BB962C8B-B14F-4D97-AF65-F5344CB8AC3E}">
        <p14:creationId xmlns:p14="http://schemas.microsoft.com/office/powerpoint/2010/main" val="49660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4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F0177F8-3717-E441-ABD5-E9CC1E0ED10B}" type="slidenum">
              <a:rPr lang="en-US" smtClean="0"/>
              <a:t>16</a:t>
            </a:fld>
            <a:endParaRPr lang="en-US"/>
          </a:p>
        </p:txBody>
      </p:sp>
    </p:spTree>
    <p:extLst>
      <p:ext uri="{BB962C8B-B14F-4D97-AF65-F5344CB8AC3E}">
        <p14:creationId xmlns:p14="http://schemas.microsoft.com/office/powerpoint/2010/main" val="2563608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84;g35ed75ccf_00:notes">
            <a:extLst>
              <a:ext uri="{FF2B5EF4-FFF2-40B4-BE49-F238E27FC236}">
                <a16:creationId xmlns:a16="http://schemas.microsoft.com/office/drawing/2014/main" id="{F32E7FE7-B700-269D-1905-81D48E20D6D7}"/>
              </a:ext>
            </a:extLst>
          </p:cNvPr>
          <p:cNvSpPr>
            <a:spLocks noGrp="1" noRot="1" noChangeAspect="1"/>
          </p:cNvSpPr>
          <p:nvPr>
            <p:ph type="sldImg"/>
          </p:nvPr>
        </p:nvSpPr>
        <p:spPr>
          <a:xfrm>
            <a:off x="381000" y="685800"/>
            <a:ext cx="6096000" cy="3429000"/>
          </a:xfrm>
        </p:spPr>
      </p:sp>
      <p:sp>
        <p:nvSpPr>
          <p:cNvPr id="3" name="Google Shape;185;g35ed75ccf_00:notes">
            <a:extLst>
              <a:ext uri="{FF2B5EF4-FFF2-40B4-BE49-F238E27FC236}">
                <a16:creationId xmlns:a16="http://schemas.microsoft.com/office/drawing/2014/main" id="{9F36F888-3885-2076-B6C2-5B6A4A48866B}"/>
              </a:ext>
            </a:extLst>
          </p:cNvPr>
          <p:cNvSpPr txBox="1">
            <a:spLocks noGrp="1"/>
          </p:cNvSpPr>
          <p:nvPr>
            <p:ph type="body" sz="quarter" idx="1"/>
          </p:nvPr>
        </p:nvSpPr>
        <p:spPr/>
        <p:txBody>
          <a:bodyPr/>
          <a:lstStyle/>
          <a:p>
            <a:pPr marL="0" lvl="0" indent="0">
              <a:buNone/>
            </a:pPr>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303;g37174cd33_025:notes">
            <a:extLst>
              <a:ext uri="{FF2B5EF4-FFF2-40B4-BE49-F238E27FC236}">
                <a16:creationId xmlns:a16="http://schemas.microsoft.com/office/drawing/2014/main" id="{78F28DAF-6D39-5083-FFFB-FDB8599620BB}"/>
              </a:ext>
            </a:extLst>
          </p:cNvPr>
          <p:cNvSpPr>
            <a:spLocks noGrp="1" noRot="1" noChangeAspect="1"/>
          </p:cNvSpPr>
          <p:nvPr>
            <p:ph type="sldImg"/>
          </p:nvPr>
        </p:nvSpPr>
        <p:spPr>
          <a:xfrm>
            <a:off x="381000" y="685800"/>
            <a:ext cx="6096000" cy="3429000"/>
          </a:xfrm>
        </p:spPr>
      </p:sp>
      <p:sp>
        <p:nvSpPr>
          <p:cNvPr id="3" name="Google Shape;304;g37174cd33_025:notes">
            <a:extLst>
              <a:ext uri="{FF2B5EF4-FFF2-40B4-BE49-F238E27FC236}">
                <a16:creationId xmlns:a16="http://schemas.microsoft.com/office/drawing/2014/main" id="{C42E18C5-7A3D-81B8-CBF9-4B25082040A8}"/>
              </a:ext>
            </a:extLst>
          </p:cNvPr>
          <p:cNvSpPr txBox="1">
            <a:spLocks noGrp="1"/>
          </p:cNvSpPr>
          <p:nvPr>
            <p:ph type="body" sz="quarter"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1">
              <a:buFont typeface="Courier New" panose="02070309020205020404" pitchFamily="49" charset="0"/>
              <a:buChar char="o"/>
            </a:pPr>
            <a:endParaRPr lang="en-US"/>
          </a:p>
          <a:p>
            <a:pPr lvl="1">
              <a:buFont typeface="Courier New" panose="02070309020205020404" pitchFamily="49" charset="0"/>
              <a:buChar char="o"/>
            </a:pPr>
            <a:endParaRPr lang="en-US"/>
          </a:p>
          <a:p>
            <a:pPr lvl="1">
              <a:buFont typeface="Courier New" panose="02070309020205020404" pitchFamily="49" charset="0"/>
              <a:buNone/>
            </a:pPr>
            <a:r>
              <a:rPr lang="en-US"/>
              <a:t>HHW  is a fee for service facility.  We never turn anyone away for not being able to pay.  </a:t>
            </a:r>
          </a:p>
          <a:p>
            <a:pPr lvl="1">
              <a:buFont typeface="Courier New" panose="02070309020205020404" pitchFamily="49" charset="0"/>
              <a:buNone/>
            </a:pPr>
            <a:endParaRPr lang="en-US"/>
          </a:p>
          <a:p>
            <a:pPr lvl="1">
              <a:buFont typeface="Courier New" panose="02070309020205020404" pitchFamily="49" charset="0"/>
              <a:buNone/>
            </a:pPr>
            <a:r>
              <a:rPr lang="en-US"/>
              <a:t>We are monitored by several agencies and health plans.  Those are: </a:t>
            </a:r>
          </a:p>
          <a:p>
            <a:pPr lvl="1">
              <a:buFont typeface="Courier New" panose="02070309020205020404" pitchFamily="49" charset="0"/>
              <a:buNone/>
            </a:pPr>
            <a:endParaRPr lang="en-US"/>
          </a:p>
          <a:p>
            <a:pPr lvl="1">
              <a:buFont typeface="Courier New" panose="02070309020205020404" pitchFamily="49" charset="0"/>
              <a:buNone/>
            </a:pPr>
            <a:r>
              <a:rPr lang="en-US"/>
              <a:t>Arizona Department of Health Services (ADHS)</a:t>
            </a:r>
          </a:p>
          <a:p>
            <a:pPr lvl="1">
              <a:buFont typeface="Courier New" panose="02070309020205020404" pitchFamily="49" charset="0"/>
              <a:buChar char="o"/>
            </a:pPr>
            <a:r>
              <a:rPr lang="en-US"/>
              <a:t>Arizona Health Care Cost Containment Services (AHCCCS)</a:t>
            </a:r>
          </a:p>
          <a:p>
            <a:pPr lvl="1">
              <a:buFont typeface="Courier New" panose="02070309020205020404" pitchFamily="49" charset="0"/>
              <a:buChar char="o"/>
            </a:pPr>
            <a:r>
              <a:rPr lang="en-US"/>
              <a:t>Department of Developmental Disabilities (DDD)</a:t>
            </a:r>
          </a:p>
          <a:p>
            <a:pPr lvl="1">
              <a:buFont typeface="Courier New" panose="02070309020205020404" pitchFamily="49" charset="0"/>
              <a:buChar char="o"/>
            </a:pPr>
            <a:r>
              <a:rPr lang="en-US"/>
              <a:t>Joint Commission</a:t>
            </a:r>
          </a:p>
          <a:p>
            <a:pPr lvl="1">
              <a:buFont typeface="Courier New" panose="02070309020205020404" pitchFamily="49" charset="0"/>
              <a:buChar char="o"/>
            </a:pPr>
            <a:r>
              <a:rPr lang="en-US"/>
              <a:t>Health Resources Service Administration (HRSA)</a:t>
            </a:r>
          </a:p>
          <a:p>
            <a:pPr lvl="1">
              <a:buFont typeface="Courier New" panose="02070309020205020404" pitchFamily="49" charset="0"/>
              <a:buChar char="o"/>
            </a:pPr>
            <a:r>
              <a:rPr lang="en-US"/>
              <a:t>Arizona Association of Health Plans (</a:t>
            </a:r>
            <a:r>
              <a:rPr lang="en-US" err="1"/>
              <a:t>AzAHP</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1B2E1-C0FA-4BA6-BA83-16943757A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157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39374-13EE-E181-5981-9B4ABF9D9F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BF4ED-F87C-039B-F16C-216E8C7D6E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CF57785-D931-B97E-165D-F5E9F1ABCE83}"/>
              </a:ext>
            </a:extLst>
          </p:cNvPr>
          <p:cNvSpPr>
            <a:spLocks noGrp="1"/>
          </p:cNvSpPr>
          <p:nvPr>
            <p:ph type="body" idx="1"/>
          </p:nvPr>
        </p:nvSpPr>
        <p:spPr/>
        <p:txBody>
          <a:bodyPr/>
          <a:lstStyle/>
          <a:p>
            <a:pPr lvl="1">
              <a:buFont typeface="Courier New" panose="02070309020205020404" pitchFamily="49" charset="0"/>
              <a:buChar char="o"/>
            </a:pPr>
            <a:endParaRPr lang="en-US"/>
          </a:p>
          <a:p>
            <a:pPr lvl="1">
              <a:buFont typeface="Courier New" panose="02070309020205020404" pitchFamily="49" charset="0"/>
              <a:buChar char="o"/>
            </a:pPr>
            <a:endParaRPr lang="en-US"/>
          </a:p>
          <a:p>
            <a:pPr lvl="1">
              <a:buFont typeface="Courier New" panose="02070309020205020404" pitchFamily="49" charset="0"/>
              <a:buNone/>
            </a:pPr>
            <a:r>
              <a:rPr lang="en-US"/>
              <a:t>HHW  is a fee for service facility.  We never turn anyone away for not being able to pay.  </a:t>
            </a:r>
          </a:p>
          <a:p>
            <a:pPr lvl="1">
              <a:buFont typeface="Courier New" panose="02070309020205020404" pitchFamily="49" charset="0"/>
              <a:buNone/>
            </a:pPr>
            <a:endParaRPr lang="en-US"/>
          </a:p>
          <a:p>
            <a:pPr lvl="1">
              <a:buFont typeface="Courier New" panose="02070309020205020404" pitchFamily="49" charset="0"/>
              <a:buNone/>
            </a:pPr>
            <a:r>
              <a:rPr lang="en-US"/>
              <a:t>We are monitored by several agencies and health plans.  Those are: </a:t>
            </a:r>
          </a:p>
          <a:p>
            <a:pPr lvl="1">
              <a:buFont typeface="Courier New" panose="02070309020205020404" pitchFamily="49" charset="0"/>
              <a:buNone/>
            </a:pPr>
            <a:endParaRPr lang="en-US"/>
          </a:p>
          <a:p>
            <a:pPr lvl="1">
              <a:buFont typeface="Courier New" panose="02070309020205020404" pitchFamily="49" charset="0"/>
              <a:buNone/>
            </a:pPr>
            <a:r>
              <a:rPr lang="en-US"/>
              <a:t>Arizona Department of Health Services (ADHS)</a:t>
            </a:r>
          </a:p>
          <a:p>
            <a:pPr lvl="1">
              <a:buFont typeface="Courier New" panose="02070309020205020404" pitchFamily="49" charset="0"/>
              <a:buChar char="o"/>
            </a:pPr>
            <a:r>
              <a:rPr lang="en-US"/>
              <a:t>Arizona Health Care Cost Containment Services (AHCCCS)</a:t>
            </a:r>
          </a:p>
          <a:p>
            <a:pPr lvl="1">
              <a:buFont typeface="Courier New" panose="02070309020205020404" pitchFamily="49" charset="0"/>
              <a:buChar char="o"/>
            </a:pPr>
            <a:r>
              <a:rPr lang="en-US"/>
              <a:t>Department of Developmental Disabilities (DDD)</a:t>
            </a:r>
          </a:p>
          <a:p>
            <a:pPr lvl="1">
              <a:buFont typeface="Courier New" panose="02070309020205020404" pitchFamily="49" charset="0"/>
              <a:buChar char="o"/>
            </a:pPr>
            <a:r>
              <a:rPr lang="en-US"/>
              <a:t>Joint Commission</a:t>
            </a:r>
          </a:p>
          <a:p>
            <a:pPr lvl="1">
              <a:buFont typeface="Courier New" panose="02070309020205020404" pitchFamily="49" charset="0"/>
              <a:buChar char="o"/>
            </a:pPr>
            <a:r>
              <a:rPr lang="en-US"/>
              <a:t>Health Resources Service Administration (HRSA)</a:t>
            </a:r>
          </a:p>
          <a:p>
            <a:pPr lvl="1">
              <a:buFont typeface="Courier New" panose="02070309020205020404" pitchFamily="49" charset="0"/>
              <a:buChar char="o"/>
            </a:pPr>
            <a:r>
              <a:rPr lang="en-US"/>
              <a:t>Arizona Association of Health Plans (</a:t>
            </a:r>
            <a:r>
              <a:rPr lang="en-US" err="1"/>
              <a:t>AzAHP</a:t>
            </a:r>
            <a:r>
              <a:rPr lang="en-US"/>
              <a:t>)</a:t>
            </a:r>
          </a:p>
          <a:p>
            <a:endParaRPr lang="en-US"/>
          </a:p>
        </p:txBody>
      </p:sp>
      <p:sp>
        <p:nvSpPr>
          <p:cNvPr id="4" name="Slide Number Placeholder 3">
            <a:extLst>
              <a:ext uri="{FF2B5EF4-FFF2-40B4-BE49-F238E27FC236}">
                <a16:creationId xmlns:a16="http://schemas.microsoft.com/office/drawing/2014/main" id="{60EDC23E-239F-EB77-4E2F-496E4F818D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F1B2E1-C0FA-4BA6-BA83-16943757A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657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a:t>2023 Q3 Course Completion Report </a:t>
            </a:r>
            <a:r>
              <a:rPr lang="en-US"/>
              <a:t>Results are available at </a:t>
            </a:r>
            <a:r>
              <a:rPr lang="en-US" u="sng">
                <a:hlinkClick r:id="rId3"/>
              </a:rPr>
              <a:t>www.azahp.org</a:t>
            </a:r>
            <a:endParaRPr lang="en-US"/>
          </a:p>
          <a:p>
            <a:endParaRPr lang="en-US"/>
          </a:p>
          <a:p>
            <a:r>
              <a:rPr lang="en-US"/>
              <a:t>&lt;AZ Workforce Development Alliance – ACC, ACC-RBHA </a:t>
            </a:r>
            <a:endParaRPr lang="en-US">
              <a:cs typeface="Calibri"/>
            </a:endParaRPr>
          </a:p>
          <a:p>
            <a:r>
              <a:rPr lang="en-US"/>
              <a:t>    &lt; Provider Resources </a:t>
            </a:r>
          </a:p>
          <a:p>
            <a:r>
              <a:rPr lang="en-US"/>
              <a:t>      &lt; Quarterly Completion Reports (bottom of page) </a:t>
            </a:r>
          </a:p>
          <a:p>
            <a:r>
              <a:rPr lang="en-US"/>
              <a:t>         &lt; Access Quarterly Completion Archives </a:t>
            </a:r>
          </a:p>
          <a:p>
            <a:r>
              <a:rPr lang="en-US"/>
              <a:t>            &lt; Quarter 3, 2023</a:t>
            </a:r>
          </a:p>
          <a:p>
            <a:endParaRPr lang="en-US" b="1">
              <a:cs typeface="Calibri"/>
            </a:endParaRPr>
          </a:p>
        </p:txBody>
      </p:sp>
      <p:sp>
        <p:nvSpPr>
          <p:cNvPr id="4" name="Slide Number Placeholder 3"/>
          <p:cNvSpPr>
            <a:spLocks noGrp="1"/>
          </p:cNvSpPr>
          <p:nvPr>
            <p:ph type="sldNum" sz="quarter" idx="5"/>
          </p:nvPr>
        </p:nvSpPr>
        <p:spPr/>
        <p:txBody>
          <a:bodyPr/>
          <a:lstStyle/>
          <a:p>
            <a:pPr lvl="0"/>
            <a:fld id="{D8934297-191C-4E6D-BABF-CC39A812BF31}" type="slidenum">
              <a:rPr lang="en-US"/>
              <a:t>67</a:t>
            </a:fld>
            <a:endParaRPr lang="en-US"/>
          </a:p>
        </p:txBody>
      </p:sp>
    </p:spTree>
    <p:extLst>
      <p:ext uri="{BB962C8B-B14F-4D97-AF65-F5344CB8AC3E}">
        <p14:creationId xmlns:p14="http://schemas.microsoft.com/office/powerpoint/2010/main" val="497074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32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334925" y="285749"/>
            <a:ext cx="6188149" cy="8399463"/>
          </a:xfrm>
        </p:spPr>
        <p:txBody>
          <a:bodyPr/>
          <a:lstStyle/>
          <a:p>
            <a:r>
              <a:rPr lang="en-US" sz="1100"/>
              <a:t>https://azahp.org/wp-content/uploads/2024/02/All-Agencies-Legacy-Agency-Spotlight-Certificate-Feb-2024-AzAHP-Website-Document.pdf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4A8EE-6C36-404C-8C5C-107C0BA559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447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952450-7DE0-4259-8228-445E21D4013C}" type="slidenum">
              <a:rPr lang="en-US" smtClean="0"/>
              <a:t>82</a:t>
            </a:fld>
            <a:endParaRPr lang="en-US"/>
          </a:p>
        </p:txBody>
      </p:sp>
    </p:spTree>
    <p:extLst>
      <p:ext uri="{BB962C8B-B14F-4D97-AF65-F5344CB8AC3E}">
        <p14:creationId xmlns:p14="http://schemas.microsoft.com/office/powerpoint/2010/main" val="1232441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177F8-3717-E441-ABD5-E9CC1E0ED10B}" type="slidenum">
              <a:rPr lang="en-US" smtClean="0"/>
              <a:t>20</a:t>
            </a:fld>
            <a:endParaRPr lang="en-US"/>
          </a:p>
        </p:txBody>
      </p:sp>
    </p:spTree>
    <p:extLst>
      <p:ext uri="{BB962C8B-B14F-4D97-AF65-F5344CB8AC3E}">
        <p14:creationId xmlns:p14="http://schemas.microsoft.com/office/powerpoint/2010/main" val="163826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71377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584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934297-191C-4E6D-BABF-CC39A812BF31}"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89634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f28cf2e8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f28cf2e8b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14.xml"/><Relationship Id="rId1" Type="http://schemas.openxmlformats.org/officeDocument/2006/relationships/tags" Target="../tags/tag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0297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636369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7904156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0657407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1691948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785801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1569173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04548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125408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1433007"/>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207635517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00687974"/>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2205931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426261960"/>
      </p:ext>
    </p:extLst>
  </p:cSld>
  <p:clrMapOvr>
    <a:masterClrMapping/>
  </p:clrMapOvr>
  <p:extLst>
    <p:ext uri="{DCECCB84-F9BA-43D5-87BE-67443E8EF086}">
      <p15:sldGuideLst xmlns:p15="http://schemas.microsoft.com/office/powerpoint/2012/main">
        <p15:guide id="2" orient="horz" pos="350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112972932"/>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953927969"/>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7428271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6720166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147559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4196934945"/>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4914296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1872777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58400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755782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9233069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442621470"/>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131305143"/>
      </p:ext>
    </p:extLst>
  </p:cSld>
  <p:clrMapOvr>
    <a:masterClrMapping/>
  </p:clrMapOvr>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9551999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29047964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8086306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221805149"/>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338347946"/>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rtl="0">
              <a:spcBef>
                <a:spcPts val="0"/>
              </a:spcBef>
              <a:spcAft>
                <a:spcPts val="0"/>
              </a:spcAft>
              <a:buClr>
                <a:schemeClr val="accent1"/>
              </a:buClr>
              <a:buSzPts val="6900"/>
              <a:buNone/>
              <a:defRPr sz="6900">
                <a:solidFill>
                  <a:schemeClr val="accent1"/>
                </a:solidFill>
              </a:defRPr>
            </a:lvl1pPr>
            <a:lvl2pPr lvl="1" algn="ctr" rtl="0">
              <a:spcBef>
                <a:spcPts val="0"/>
              </a:spcBef>
              <a:spcAft>
                <a:spcPts val="0"/>
              </a:spcAft>
              <a:buClr>
                <a:schemeClr val="accent1"/>
              </a:buClr>
              <a:buSzPts val="6900"/>
              <a:buNone/>
              <a:defRPr sz="6900">
                <a:solidFill>
                  <a:schemeClr val="accent1"/>
                </a:solidFill>
              </a:defRPr>
            </a:lvl2pPr>
            <a:lvl3pPr lvl="2" algn="ctr" rtl="0">
              <a:spcBef>
                <a:spcPts val="0"/>
              </a:spcBef>
              <a:spcAft>
                <a:spcPts val="0"/>
              </a:spcAft>
              <a:buClr>
                <a:schemeClr val="accent1"/>
              </a:buClr>
              <a:buSzPts val="6900"/>
              <a:buNone/>
              <a:defRPr sz="6900">
                <a:solidFill>
                  <a:schemeClr val="accent1"/>
                </a:solidFill>
              </a:defRPr>
            </a:lvl3pPr>
            <a:lvl4pPr lvl="3" algn="ctr" rtl="0">
              <a:spcBef>
                <a:spcPts val="0"/>
              </a:spcBef>
              <a:spcAft>
                <a:spcPts val="0"/>
              </a:spcAft>
              <a:buClr>
                <a:schemeClr val="accent1"/>
              </a:buClr>
              <a:buSzPts val="6900"/>
              <a:buNone/>
              <a:defRPr sz="6900">
                <a:solidFill>
                  <a:schemeClr val="accent1"/>
                </a:solidFill>
              </a:defRPr>
            </a:lvl4pPr>
            <a:lvl5pPr lvl="4" algn="ctr" rtl="0">
              <a:spcBef>
                <a:spcPts val="0"/>
              </a:spcBef>
              <a:spcAft>
                <a:spcPts val="0"/>
              </a:spcAft>
              <a:buClr>
                <a:schemeClr val="accent1"/>
              </a:buClr>
              <a:buSzPts val="6900"/>
              <a:buNone/>
              <a:defRPr sz="6900">
                <a:solidFill>
                  <a:schemeClr val="accent1"/>
                </a:solidFill>
              </a:defRPr>
            </a:lvl5pPr>
            <a:lvl6pPr lvl="5" algn="ctr" rtl="0">
              <a:spcBef>
                <a:spcPts val="0"/>
              </a:spcBef>
              <a:spcAft>
                <a:spcPts val="0"/>
              </a:spcAft>
              <a:buClr>
                <a:schemeClr val="accent1"/>
              </a:buClr>
              <a:buSzPts val="6900"/>
              <a:buNone/>
              <a:defRPr sz="6900">
                <a:solidFill>
                  <a:schemeClr val="accent1"/>
                </a:solidFill>
              </a:defRPr>
            </a:lvl6pPr>
            <a:lvl7pPr lvl="6" algn="ctr" rtl="0">
              <a:spcBef>
                <a:spcPts val="0"/>
              </a:spcBef>
              <a:spcAft>
                <a:spcPts val="0"/>
              </a:spcAft>
              <a:buClr>
                <a:schemeClr val="accent1"/>
              </a:buClr>
              <a:buSzPts val="6900"/>
              <a:buNone/>
              <a:defRPr sz="6900">
                <a:solidFill>
                  <a:schemeClr val="accent1"/>
                </a:solidFill>
              </a:defRPr>
            </a:lvl7pPr>
            <a:lvl8pPr lvl="7" algn="ctr" rtl="0">
              <a:spcBef>
                <a:spcPts val="0"/>
              </a:spcBef>
              <a:spcAft>
                <a:spcPts val="0"/>
              </a:spcAft>
              <a:buClr>
                <a:schemeClr val="accent1"/>
              </a:buClr>
              <a:buSzPts val="6900"/>
              <a:buNone/>
              <a:defRPr sz="6900">
                <a:solidFill>
                  <a:schemeClr val="accent1"/>
                </a:solidFill>
              </a:defRPr>
            </a:lvl8pPr>
            <a:lvl9pPr lvl="8" algn="ctr" rtl="0">
              <a:spcBef>
                <a:spcPts val="0"/>
              </a:spcBef>
              <a:spcAft>
                <a:spcPts val="0"/>
              </a:spcAft>
              <a:buClr>
                <a:schemeClr val="accent1"/>
              </a:buClr>
              <a:buSzPts val="6900"/>
              <a:buNone/>
              <a:defRPr sz="6900">
                <a:solidFill>
                  <a:schemeClr val="accent1"/>
                </a:solidFill>
              </a:defRPr>
            </a:lvl9pPr>
          </a:lstStyle>
          <a:p>
            <a:endParaRPr/>
          </a:p>
        </p:txBody>
      </p:sp>
      <p:sp>
        <p:nvSpPr>
          <p:cNvPr id="100" name="Google Shape;100;p16"/>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01" name="Google Shape;101;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060319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rtl="0">
              <a:spcBef>
                <a:spcPts val="0"/>
              </a:spcBef>
              <a:spcAft>
                <a:spcPts val="0"/>
              </a:spcAft>
              <a:buClr>
                <a:schemeClr val="accent1"/>
              </a:buClr>
              <a:buSzPts val="4800"/>
              <a:buNone/>
              <a:defRPr sz="4800">
                <a:solidFill>
                  <a:schemeClr val="accent1"/>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endParaRPr/>
          </a:p>
        </p:txBody>
      </p:sp>
      <p:sp>
        <p:nvSpPr>
          <p:cNvPr id="104" name="Google Shape;104;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840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7974134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714267" y="593367"/>
            <a:ext cx="110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7" name="Google Shape;107;p18"/>
          <p:cNvSpPr txBox="1">
            <a:spLocks noGrp="1"/>
          </p:cNvSpPr>
          <p:nvPr>
            <p:ph type="body" idx="1"/>
          </p:nvPr>
        </p:nvSpPr>
        <p:spPr>
          <a:xfrm>
            <a:off x="714400" y="1774767"/>
            <a:ext cx="10730400" cy="4317300"/>
          </a:xfrm>
          <a:prstGeom prst="rect">
            <a:avLst/>
          </a:prstGeom>
        </p:spPr>
        <p:txBody>
          <a:bodyPr spcFirstLastPara="1" wrap="square" lIns="121900" tIns="121900" rIns="121900" bIns="121900" anchor="t"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Clr>
                <a:schemeClr val="dk1"/>
              </a:buClr>
              <a:buSzPts val="1900"/>
              <a:buChar char="○"/>
              <a:defRPr>
                <a:solidFill>
                  <a:schemeClr val="dk1"/>
                </a:solidFill>
              </a:defRPr>
            </a:lvl2pPr>
            <a:lvl3pPr marL="1371600" lvl="2" indent="-349250" rtl="0">
              <a:spcBef>
                <a:spcPts val="0"/>
              </a:spcBef>
              <a:spcAft>
                <a:spcPts val="0"/>
              </a:spcAft>
              <a:buClr>
                <a:schemeClr val="dk1"/>
              </a:buClr>
              <a:buSzPts val="1900"/>
              <a:buChar char="■"/>
              <a:defRPr>
                <a:solidFill>
                  <a:schemeClr val="dk1"/>
                </a:solidFill>
              </a:defRPr>
            </a:lvl3pPr>
            <a:lvl4pPr marL="1828800" lvl="3" indent="-349250" rtl="0">
              <a:spcBef>
                <a:spcPts val="0"/>
              </a:spcBef>
              <a:spcAft>
                <a:spcPts val="0"/>
              </a:spcAft>
              <a:buClr>
                <a:schemeClr val="dk1"/>
              </a:buClr>
              <a:buSzPts val="1900"/>
              <a:buChar char="●"/>
              <a:defRPr>
                <a:solidFill>
                  <a:schemeClr val="dk1"/>
                </a:solidFill>
              </a:defRPr>
            </a:lvl4pPr>
            <a:lvl5pPr marL="2286000" lvl="4" indent="-349250" rtl="0">
              <a:spcBef>
                <a:spcPts val="0"/>
              </a:spcBef>
              <a:spcAft>
                <a:spcPts val="0"/>
              </a:spcAft>
              <a:buClr>
                <a:schemeClr val="dk1"/>
              </a:buClr>
              <a:buSzPts val="1900"/>
              <a:buChar char="○"/>
              <a:defRPr>
                <a:solidFill>
                  <a:schemeClr val="dk1"/>
                </a:solidFill>
              </a:defRPr>
            </a:lvl5pPr>
            <a:lvl6pPr marL="2743200" lvl="5" indent="-349250" rtl="0">
              <a:spcBef>
                <a:spcPts val="0"/>
              </a:spcBef>
              <a:spcAft>
                <a:spcPts val="0"/>
              </a:spcAft>
              <a:buClr>
                <a:schemeClr val="dk1"/>
              </a:buClr>
              <a:buSzPts val="1900"/>
              <a:buChar char="■"/>
              <a:defRPr>
                <a:solidFill>
                  <a:schemeClr val="dk1"/>
                </a:solidFill>
              </a:defRPr>
            </a:lvl6pPr>
            <a:lvl7pPr marL="3200400" lvl="6" indent="-349250" rtl="0">
              <a:spcBef>
                <a:spcPts val="0"/>
              </a:spcBef>
              <a:spcAft>
                <a:spcPts val="0"/>
              </a:spcAft>
              <a:buClr>
                <a:schemeClr val="dk1"/>
              </a:buClr>
              <a:buSzPts val="1900"/>
              <a:buChar char="●"/>
              <a:defRPr>
                <a:solidFill>
                  <a:schemeClr val="dk1"/>
                </a:solidFill>
              </a:defRPr>
            </a:lvl7pPr>
            <a:lvl8pPr marL="3657600" lvl="7" indent="-349250" rtl="0">
              <a:spcBef>
                <a:spcPts val="0"/>
              </a:spcBef>
              <a:spcAft>
                <a:spcPts val="0"/>
              </a:spcAft>
              <a:buClr>
                <a:schemeClr val="dk1"/>
              </a:buClr>
              <a:buSzPts val="1900"/>
              <a:buChar char="○"/>
              <a:defRPr>
                <a:solidFill>
                  <a:schemeClr val="dk1"/>
                </a:solidFill>
              </a:defRPr>
            </a:lvl8pPr>
            <a:lvl9pPr marL="4114800" lvl="8" indent="-349250" rtl="0">
              <a:spcBef>
                <a:spcPts val="0"/>
              </a:spcBef>
              <a:spcAft>
                <a:spcPts val="0"/>
              </a:spcAft>
              <a:buClr>
                <a:schemeClr val="dk1"/>
              </a:buClr>
              <a:buSzPts val="1900"/>
              <a:buChar char="■"/>
              <a:defRPr>
                <a:solidFill>
                  <a:schemeClr val="dk1"/>
                </a:solidFill>
              </a:defRPr>
            </a:lvl9pPr>
          </a:lstStyle>
          <a:p>
            <a:endParaRPr/>
          </a:p>
        </p:txBody>
      </p:sp>
      <p:sp>
        <p:nvSpPr>
          <p:cNvPr id="108" name="Google Shape;108;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09" name="Google Shape;109;p18"/>
          <p:cNvSpPr/>
          <p:nvPr/>
        </p:nvSpPr>
        <p:spPr>
          <a:xfrm>
            <a:off x="565467" y="535700"/>
            <a:ext cx="109200" cy="1000800"/>
          </a:xfrm>
          <a:prstGeom prst="rect">
            <a:avLst/>
          </a:prstGeom>
          <a:solidFill>
            <a:srgbClr val="6FA31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18035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714267" y="593367"/>
            <a:ext cx="110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2" name="Google Shape;112;p19"/>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13" name="Google Shape;113;p19"/>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rtl="0">
              <a:spcBef>
                <a:spcPts val="0"/>
              </a:spcBef>
              <a:spcAft>
                <a:spcPts val="0"/>
              </a:spcAft>
              <a:buSzPts val="1900"/>
              <a:buChar char="●"/>
              <a:defRPr sz="1900"/>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14" name="Google Shape;114;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5" name="Google Shape;115;p19"/>
          <p:cNvSpPr/>
          <p:nvPr/>
        </p:nvSpPr>
        <p:spPr>
          <a:xfrm>
            <a:off x="565467" y="535700"/>
            <a:ext cx="109200" cy="1000800"/>
          </a:xfrm>
          <a:prstGeom prst="rect">
            <a:avLst/>
          </a:prstGeom>
          <a:solidFill>
            <a:srgbClr val="6FA31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16700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714267" y="593367"/>
            <a:ext cx="110619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19" name="Google Shape;119;p20"/>
          <p:cNvSpPr/>
          <p:nvPr/>
        </p:nvSpPr>
        <p:spPr>
          <a:xfrm>
            <a:off x="565467" y="535700"/>
            <a:ext cx="109200" cy="1000800"/>
          </a:xfrm>
          <a:prstGeom prst="rect">
            <a:avLst/>
          </a:prstGeom>
          <a:solidFill>
            <a:srgbClr val="6FA31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71216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961200" y="740800"/>
            <a:ext cx="3744000" cy="1007700"/>
          </a:xfrm>
          <a:prstGeom prst="rect">
            <a:avLst/>
          </a:prstGeom>
        </p:spPr>
        <p:txBody>
          <a:bodyPr spcFirstLastPara="1" wrap="square" lIns="121900" tIns="121900" rIns="121900" bIns="121900" anchor="b" anchorCtr="0">
            <a:normAutofit/>
          </a:bodyPr>
          <a:lstStyle>
            <a:lvl1pPr lvl="0" rtl="0">
              <a:spcBef>
                <a:spcPts val="0"/>
              </a:spcBef>
              <a:spcAft>
                <a:spcPts val="0"/>
              </a:spcAft>
              <a:buSzPts val="3200"/>
              <a:buNone/>
              <a:defRPr sz="3200"/>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22" name="Google Shape;122;p21"/>
          <p:cNvSpPr txBox="1">
            <a:spLocks noGrp="1"/>
          </p:cNvSpPr>
          <p:nvPr>
            <p:ph type="body" idx="1"/>
          </p:nvPr>
        </p:nvSpPr>
        <p:spPr>
          <a:xfrm>
            <a:off x="961200" y="1852800"/>
            <a:ext cx="7400400" cy="4239300"/>
          </a:xfrm>
          <a:prstGeom prst="rect">
            <a:avLst/>
          </a:prstGeom>
        </p:spPr>
        <p:txBody>
          <a:bodyPr spcFirstLastPara="1" wrap="square" lIns="121900" tIns="121900" rIns="121900" bIns="121900" anchor="t" anchorCtr="0">
            <a:normAutofit/>
          </a:bodyPr>
          <a:lstStyle>
            <a:lvl1pPr marL="457200" lvl="0" indent="-330200" rtl="0">
              <a:spcBef>
                <a:spcPts val="0"/>
              </a:spcBef>
              <a:spcAft>
                <a:spcPts val="0"/>
              </a:spcAft>
              <a:buSzPts val="1600"/>
              <a:buChar char="●"/>
              <a:defRPr sz="1600"/>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23" name="Google Shape;123;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124" name="Google Shape;124;p21"/>
          <p:cNvSpPr/>
          <p:nvPr/>
        </p:nvSpPr>
        <p:spPr>
          <a:xfrm>
            <a:off x="565467" y="535700"/>
            <a:ext cx="109200" cy="1000800"/>
          </a:xfrm>
          <a:prstGeom prst="rect">
            <a:avLst/>
          </a:prstGeom>
          <a:solidFill>
            <a:srgbClr val="6FA31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4820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rtl="0">
              <a:spcBef>
                <a:spcPts val="0"/>
              </a:spcBef>
              <a:spcAft>
                <a:spcPts val="0"/>
              </a:spcAft>
              <a:buSzPts val="6400"/>
              <a:buNone/>
              <a:defRPr sz="64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sp>
        <p:nvSpPr>
          <p:cNvPr id="127" name="Google Shape;127;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85344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8"/>
        <p:cNvGrpSpPr/>
        <p:nvPr/>
      </p:nvGrpSpPr>
      <p:grpSpPr>
        <a:xfrm>
          <a:off x="0" y="0"/>
          <a:ext cx="0" cy="0"/>
          <a:chOff x="0" y="0"/>
          <a:chExt cx="0" cy="0"/>
        </a:xfrm>
      </p:grpSpPr>
      <p:sp>
        <p:nvSpPr>
          <p:cNvPr id="129" name="Google Shape;129;p2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23"/>
          <p:cNvSpPr txBox="1">
            <a:spLocks noGrp="1"/>
          </p:cNvSpPr>
          <p:nvPr>
            <p:ph type="title"/>
          </p:nvPr>
        </p:nvSpPr>
        <p:spPr>
          <a:xfrm>
            <a:off x="518533" y="781467"/>
            <a:ext cx="5229300" cy="3111300"/>
          </a:xfrm>
          <a:prstGeom prst="rect">
            <a:avLst/>
          </a:prstGeom>
        </p:spPr>
        <p:txBody>
          <a:bodyPr spcFirstLastPara="1" wrap="square" lIns="121900" tIns="121900" rIns="121900" bIns="121900" anchor="b" anchorCtr="0">
            <a:normAutofit/>
          </a:bodyPr>
          <a:lstStyle>
            <a:lvl1pPr lvl="0"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131" name="Google Shape;131;p23"/>
          <p:cNvSpPr txBox="1">
            <a:spLocks noGrp="1"/>
          </p:cNvSpPr>
          <p:nvPr>
            <p:ph type="subTitle" idx="1"/>
          </p:nvPr>
        </p:nvSpPr>
        <p:spPr>
          <a:xfrm>
            <a:off x="354000" y="4009633"/>
            <a:ext cx="5393700" cy="1374300"/>
          </a:xfrm>
          <a:prstGeom prst="rect">
            <a:avLst/>
          </a:prstGeom>
        </p:spPr>
        <p:txBody>
          <a:bodyPr spcFirstLastPara="1" wrap="square" lIns="121900" tIns="121900" rIns="121900" bIns="121900"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2" name="Google Shape;132;p23"/>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rtl="0">
              <a:spcBef>
                <a:spcPts val="0"/>
              </a:spcBef>
              <a:spcAft>
                <a:spcPts val="0"/>
              </a:spcAft>
              <a:buSzPts val="2400"/>
              <a:buChar char="●"/>
              <a:defRPr/>
            </a:lvl1pPr>
            <a:lvl2pPr marL="914400" lvl="1" indent="-349250" rtl="0">
              <a:spcBef>
                <a:spcPts val="0"/>
              </a:spcBef>
              <a:spcAft>
                <a:spcPts val="0"/>
              </a:spcAft>
              <a:buClr>
                <a:schemeClr val="dk1"/>
              </a:buClr>
              <a:buSzPts val="1900"/>
              <a:buChar char="○"/>
              <a:defRPr>
                <a:solidFill>
                  <a:schemeClr val="dk1"/>
                </a:solidFill>
              </a:defRPr>
            </a:lvl2pPr>
            <a:lvl3pPr marL="1371600" lvl="2" indent="-349250" rtl="0">
              <a:spcBef>
                <a:spcPts val="0"/>
              </a:spcBef>
              <a:spcAft>
                <a:spcPts val="0"/>
              </a:spcAft>
              <a:buClr>
                <a:schemeClr val="dk1"/>
              </a:buClr>
              <a:buSzPts val="1900"/>
              <a:buChar char="■"/>
              <a:defRPr>
                <a:solidFill>
                  <a:schemeClr val="dk1"/>
                </a:solidFill>
              </a:defRPr>
            </a:lvl3pPr>
            <a:lvl4pPr marL="1828800" lvl="3" indent="-349250" rtl="0">
              <a:spcBef>
                <a:spcPts val="0"/>
              </a:spcBef>
              <a:spcAft>
                <a:spcPts val="0"/>
              </a:spcAft>
              <a:buClr>
                <a:schemeClr val="dk1"/>
              </a:buClr>
              <a:buSzPts val="1900"/>
              <a:buChar char="●"/>
              <a:defRPr>
                <a:solidFill>
                  <a:schemeClr val="dk1"/>
                </a:solidFill>
              </a:defRPr>
            </a:lvl4pPr>
            <a:lvl5pPr marL="2286000" lvl="4" indent="-349250" rtl="0">
              <a:spcBef>
                <a:spcPts val="0"/>
              </a:spcBef>
              <a:spcAft>
                <a:spcPts val="0"/>
              </a:spcAft>
              <a:buClr>
                <a:schemeClr val="dk1"/>
              </a:buClr>
              <a:buSzPts val="1900"/>
              <a:buChar char="○"/>
              <a:defRPr>
                <a:solidFill>
                  <a:schemeClr val="dk1"/>
                </a:solidFill>
              </a:defRPr>
            </a:lvl5pPr>
            <a:lvl6pPr marL="2743200" lvl="5" indent="-349250" rtl="0">
              <a:spcBef>
                <a:spcPts val="0"/>
              </a:spcBef>
              <a:spcAft>
                <a:spcPts val="0"/>
              </a:spcAft>
              <a:buClr>
                <a:schemeClr val="dk1"/>
              </a:buClr>
              <a:buSzPts val="1900"/>
              <a:buChar char="■"/>
              <a:defRPr>
                <a:solidFill>
                  <a:schemeClr val="dk1"/>
                </a:solidFill>
              </a:defRPr>
            </a:lvl6pPr>
            <a:lvl7pPr marL="3200400" lvl="6" indent="-349250" rtl="0">
              <a:spcBef>
                <a:spcPts val="0"/>
              </a:spcBef>
              <a:spcAft>
                <a:spcPts val="0"/>
              </a:spcAft>
              <a:buClr>
                <a:schemeClr val="dk1"/>
              </a:buClr>
              <a:buSzPts val="1900"/>
              <a:buChar char="●"/>
              <a:defRPr>
                <a:solidFill>
                  <a:schemeClr val="dk1"/>
                </a:solidFill>
              </a:defRPr>
            </a:lvl7pPr>
            <a:lvl8pPr marL="3657600" lvl="7" indent="-349250" rtl="0">
              <a:spcBef>
                <a:spcPts val="0"/>
              </a:spcBef>
              <a:spcAft>
                <a:spcPts val="0"/>
              </a:spcAft>
              <a:buClr>
                <a:schemeClr val="dk1"/>
              </a:buClr>
              <a:buSzPts val="1900"/>
              <a:buChar char="○"/>
              <a:defRPr>
                <a:solidFill>
                  <a:schemeClr val="dk1"/>
                </a:solidFill>
              </a:defRPr>
            </a:lvl8pPr>
            <a:lvl9pPr marL="4114800" lvl="8" indent="-349250" rtl="0">
              <a:spcBef>
                <a:spcPts val="0"/>
              </a:spcBef>
              <a:spcAft>
                <a:spcPts val="0"/>
              </a:spcAft>
              <a:buClr>
                <a:schemeClr val="dk1"/>
              </a:buClr>
              <a:buSzPts val="1900"/>
              <a:buChar char="■"/>
              <a:defRPr>
                <a:solidFill>
                  <a:schemeClr val="dk1"/>
                </a:solidFill>
              </a:defRPr>
            </a:lvl9pPr>
          </a:lstStyle>
          <a:p>
            <a:endParaRPr/>
          </a:p>
        </p:txBody>
      </p:sp>
      <p:sp>
        <p:nvSpPr>
          <p:cNvPr id="133" name="Google Shape;133;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36856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4"/>
        <p:cNvGrpSpPr/>
        <p:nvPr/>
      </p:nvGrpSpPr>
      <p:grpSpPr>
        <a:xfrm>
          <a:off x="0" y="0"/>
          <a:ext cx="0" cy="0"/>
          <a:chOff x="0" y="0"/>
          <a:chExt cx="0" cy="0"/>
        </a:xfrm>
      </p:grpSpPr>
      <p:sp>
        <p:nvSpPr>
          <p:cNvPr id="135" name="Google Shape;135;p24"/>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rtl="0">
              <a:lnSpc>
                <a:spcPct val="100000"/>
              </a:lnSpc>
              <a:spcBef>
                <a:spcPts val="0"/>
              </a:spcBef>
              <a:spcAft>
                <a:spcPts val="0"/>
              </a:spcAft>
              <a:buSzPts val="2400"/>
              <a:buNone/>
              <a:defRPr/>
            </a:lvl1pPr>
          </a:lstStyle>
          <a:p>
            <a:endParaRPr/>
          </a:p>
        </p:txBody>
      </p:sp>
      <p:sp>
        <p:nvSpPr>
          <p:cNvPr id="136" name="Google Shape;136;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9066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7"/>
        <p:cNvGrpSpPr/>
        <p:nvPr/>
      </p:nvGrpSpPr>
      <p:grpSpPr>
        <a:xfrm>
          <a:off x="0" y="0"/>
          <a:ext cx="0" cy="0"/>
          <a:chOff x="0" y="0"/>
          <a:chExt cx="0" cy="0"/>
        </a:xfrm>
      </p:grpSpPr>
      <p:sp>
        <p:nvSpPr>
          <p:cNvPr id="138" name="Google Shape;138;p25"/>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rtl="0">
              <a:spcBef>
                <a:spcPts val="0"/>
              </a:spcBef>
              <a:spcAft>
                <a:spcPts val="0"/>
              </a:spcAft>
              <a:buSzPts val="16000"/>
              <a:buNone/>
              <a:defRPr sz="16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139" name="Google Shape;139;p25"/>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rtl="0">
              <a:spcBef>
                <a:spcPts val="0"/>
              </a:spcBef>
              <a:spcAft>
                <a:spcPts val="0"/>
              </a:spcAft>
              <a:buSzPts val="2400"/>
              <a:buChar char="●"/>
              <a:defRPr/>
            </a:lvl1pPr>
            <a:lvl2pPr marL="914400" lvl="1" indent="-349250" algn="ctr" rtl="0">
              <a:spcBef>
                <a:spcPts val="0"/>
              </a:spcBef>
              <a:spcAft>
                <a:spcPts val="0"/>
              </a:spcAft>
              <a:buClr>
                <a:schemeClr val="dk1"/>
              </a:buClr>
              <a:buSzPts val="1900"/>
              <a:buChar char="○"/>
              <a:defRPr>
                <a:solidFill>
                  <a:schemeClr val="dk1"/>
                </a:solidFill>
              </a:defRPr>
            </a:lvl2pPr>
            <a:lvl3pPr marL="1371600" lvl="2" indent="-349250" algn="ctr" rtl="0">
              <a:spcBef>
                <a:spcPts val="0"/>
              </a:spcBef>
              <a:spcAft>
                <a:spcPts val="0"/>
              </a:spcAft>
              <a:buClr>
                <a:schemeClr val="dk1"/>
              </a:buClr>
              <a:buSzPts val="1900"/>
              <a:buChar char="■"/>
              <a:defRPr>
                <a:solidFill>
                  <a:schemeClr val="dk1"/>
                </a:solidFill>
              </a:defRPr>
            </a:lvl3pPr>
            <a:lvl4pPr marL="1828800" lvl="3" indent="-349250" algn="ctr" rtl="0">
              <a:spcBef>
                <a:spcPts val="0"/>
              </a:spcBef>
              <a:spcAft>
                <a:spcPts val="0"/>
              </a:spcAft>
              <a:buClr>
                <a:schemeClr val="dk1"/>
              </a:buClr>
              <a:buSzPts val="1900"/>
              <a:buChar char="●"/>
              <a:defRPr>
                <a:solidFill>
                  <a:schemeClr val="dk1"/>
                </a:solidFill>
              </a:defRPr>
            </a:lvl4pPr>
            <a:lvl5pPr marL="2286000" lvl="4" indent="-349250" algn="ctr" rtl="0">
              <a:spcBef>
                <a:spcPts val="0"/>
              </a:spcBef>
              <a:spcAft>
                <a:spcPts val="0"/>
              </a:spcAft>
              <a:buClr>
                <a:schemeClr val="dk1"/>
              </a:buClr>
              <a:buSzPts val="1900"/>
              <a:buChar char="○"/>
              <a:defRPr>
                <a:solidFill>
                  <a:schemeClr val="dk1"/>
                </a:solidFill>
              </a:defRPr>
            </a:lvl5pPr>
            <a:lvl6pPr marL="2743200" lvl="5" indent="-349250" algn="ctr" rtl="0">
              <a:spcBef>
                <a:spcPts val="0"/>
              </a:spcBef>
              <a:spcAft>
                <a:spcPts val="0"/>
              </a:spcAft>
              <a:buClr>
                <a:schemeClr val="dk1"/>
              </a:buClr>
              <a:buSzPts val="1900"/>
              <a:buChar char="■"/>
              <a:defRPr>
                <a:solidFill>
                  <a:schemeClr val="dk1"/>
                </a:solidFill>
              </a:defRPr>
            </a:lvl6pPr>
            <a:lvl7pPr marL="3200400" lvl="6" indent="-349250" algn="ctr" rtl="0">
              <a:spcBef>
                <a:spcPts val="0"/>
              </a:spcBef>
              <a:spcAft>
                <a:spcPts val="0"/>
              </a:spcAft>
              <a:buClr>
                <a:schemeClr val="dk1"/>
              </a:buClr>
              <a:buSzPts val="1900"/>
              <a:buChar char="●"/>
              <a:defRPr>
                <a:solidFill>
                  <a:schemeClr val="dk1"/>
                </a:solidFill>
              </a:defRPr>
            </a:lvl7pPr>
            <a:lvl8pPr marL="3657600" lvl="7" indent="-349250" algn="ctr" rtl="0">
              <a:spcBef>
                <a:spcPts val="0"/>
              </a:spcBef>
              <a:spcAft>
                <a:spcPts val="0"/>
              </a:spcAft>
              <a:buClr>
                <a:schemeClr val="dk1"/>
              </a:buClr>
              <a:buSzPts val="1900"/>
              <a:buChar char="○"/>
              <a:defRPr>
                <a:solidFill>
                  <a:schemeClr val="dk1"/>
                </a:solidFill>
              </a:defRPr>
            </a:lvl8pPr>
            <a:lvl9pPr marL="4114800" lvl="8" indent="-349250" algn="ctr" rtl="0">
              <a:spcBef>
                <a:spcPts val="0"/>
              </a:spcBef>
              <a:spcAft>
                <a:spcPts val="0"/>
              </a:spcAft>
              <a:buClr>
                <a:schemeClr val="dk1"/>
              </a:buClr>
              <a:buSzPts val="1900"/>
              <a:buChar char="■"/>
              <a:defRPr>
                <a:solidFill>
                  <a:schemeClr val="dk1"/>
                </a:solidFill>
              </a:defRPr>
            </a:lvl9pPr>
          </a:lstStyle>
          <a:p>
            <a:endParaRPr/>
          </a:p>
        </p:txBody>
      </p:sp>
      <p:sp>
        <p:nvSpPr>
          <p:cNvPr id="140" name="Google Shape;140;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02520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1733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color">
  <p:cSld name="Title only color">
    <p:spTree>
      <p:nvGrpSpPr>
        <p:cNvPr id="1" name="Shape 143"/>
        <p:cNvGrpSpPr/>
        <p:nvPr/>
      </p:nvGrpSpPr>
      <p:grpSpPr>
        <a:xfrm>
          <a:off x="0" y="0"/>
          <a:ext cx="0" cy="0"/>
          <a:chOff x="0" y="0"/>
          <a:chExt cx="0" cy="0"/>
        </a:xfrm>
      </p:grpSpPr>
      <p:sp>
        <p:nvSpPr>
          <p:cNvPr id="144" name="Google Shape;144;p27"/>
          <p:cNvSpPr/>
          <p:nvPr/>
        </p:nvSpPr>
        <p:spPr>
          <a:xfrm>
            <a:off x="0" y="0"/>
            <a:ext cx="12192000" cy="4994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 name="Google Shape;145;p27"/>
          <p:cNvSpPr txBox="1">
            <a:spLocks noGrp="1"/>
          </p:cNvSpPr>
          <p:nvPr>
            <p:ph type="title"/>
          </p:nvPr>
        </p:nvSpPr>
        <p:spPr>
          <a:xfrm>
            <a:off x="1125900" y="563333"/>
            <a:ext cx="4302300" cy="1143300"/>
          </a:xfrm>
          <a:prstGeom prst="rect">
            <a:avLst/>
          </a:prstGeom>
        </p:spPr>
        <p:txBody>
          <a:bodyPr spcFirstLastPara="1" wrap="square" lIns="121900" tIns="121900" rIns="121900" bIns="121900" anchor="t" anchorCtr="0">
            <a:normAutofit/>
          </a:bodyPr>
          <a:lstStyle>
            <a:lvl1pPr lvl="0" rtl="0">
              <a:spcBef>
                <a:spcPts val="0"/>
              </a:spcBef>
              <a:spcAft>
                <a:spcPts val="0"/>
              </a:spcAft>
              <a:buClr>
                <a:srgbClr val="FFFFFF"/>
              </a:buClr>
              <a:buSzPts val="3500"/>
              <a:buNone/>
              <a:defRPr>
                <a:solidFill>
                  <a:srgbClr val="FFFFFF"/>
                </a:solidFill>
              </a:defRPr>
            </a:lvl1pPr>
            <a:lvl2pPr lvl="1" rtl="0">
              <a:spcBef>
                <a:spcPts val="0"/>
              </a:spcBef>
              <a:spcAft>
                <a:spcPts val="0"/>
              </a:spcAft>
              <a:buClr>
                <a:srgbClr val="FFFFFF"/>
              </a:buClr>
              <a:buSzPts val="3500"/>
              <a:buNone/>
              <a:defRPr>
                <a:solidFill>
                  <a:srgbClr val="FFFFFF"/>
                </a:solidFill>
              </a:defRPr>
            </a:lvl2pPr>
            <a:lvl3pPr lvl="2" rtl="0">
              <a:spcBef>
                <a:spcPts val="0"/>
              </a:spcBef>
              <a:spcAft>
                <a:spcPts val="0"/>
              </a:spcAft>
              <a:buClr>
                <a:srgbClr val="FFFFFF"/>
              </a:buClr>
              <a:buSzPts val="3500"/>
              <a:buNone/>
              <a:defRPr>
                <a:solidFill>
                  <a:srgbClr val="FFFFFF"/>
                </a:solidFill>
              </a:defRPr>
            </a:lvl3pPr>
            <a:lvl4pPr lvl="3" rtl="0">
              <a:spcBef>
                <a:spcPts val="0"/>
              </a:spcBef>
              <a:spcAft>
                <a:spcPts val="0"/>
              </a:spcAft>
              <a:buClr>
                <a:srgbClr val="FFFFFF"/>
              </a:buClr>
              <a:buSzPts val="3500"/>
              <a:buNone/>
              <a:defRPr>
                <a:solidFill>
                  <a:srgbClr val="FFFFFF"/>
                </a:solidFill>
              </a:defRPr>
            </a:lvl4pPr>
            <a:lvl5pPr lvl="4" rtl="0">
              <a:spcBef>
                <a:spcPts val="0"/>
              </a:spcBef>
              <a:spcAft>
                <a:spcPts val="0"/>
              </a:spcAft>
              <a:buClr>
                <a:srgbClr val="FFFFFF"/>
              </a:buClr>
              <a:buSzPts val="3500"/>
              <a:buNone/>
              <a:defRPr>
                <a:solidFill>
                  <a:srgbClr val="FFFFFF"/>
                </a:solidFill>
              </a:defRPr>
            </a:lvl5pPr>
            <a:lvl6pPr lvl="5" rtl="0">
              <a:spcBef>
                <a:spcPts val="0"/>
              </a:spcBef>
              <a:spcAft>
                <a:spcPts val="0"/>
              </a:spcAft>
              <a:buClr>
                <a:srgbClr val="FFFFFF"/>
              </a:buClr>
              <a:buSzPts val="3500"/>
              <a:buNone/>
              <a:defRPr>
                <a:solidFill>
                  <a:srgbClr val="FFFFFF"/>
                </a:solidFill>
              </a:defRPr>
            </a:lvl6pPr>
            <a:lvl7pPr lvl="6" rtl="0">
              <a:spcBef>
                <a:spcPts val="0"/>
              </a:spcBef>
              <a:spcAft>
                <a:spcPts val="0"/>
              </a:spcAft>
              <a:buClr>
                <a:srgbClr val="FFFFFF"/>
              </a:buClr>
              <a:buSzPts val="3500"/>
              <a:buNone/>
              <a:defRPr>
                <a:solidFill>
                  <a:srgbClr val="FFFFFF"/>
                </a:solidFill>
              </a:defRPr>
            </a:lvl7pPr>
            <a:lvl8pPr lvl="7" rtl="0">
              <a:spcBef>
                <a:spcPts val="0"/>
              </a:spcBef>
              <a:spcAft>
                <a:spcPts val="0"/>
              </a:spcAft>
              <a:buClr>
                <a:srgbClr val="FFFFFF"/>
              </a:buClr>
              <a:buSzPts val="3500"/>
              <a:buNone/>
              <a:defRPr>
                <a:solidFill>
                  <a:srgbClr val="FFFFFF"/>
                </a:solidFill>
              </a:defRPr>
            </a:lvl8pPr>
            <a:lvl9pPr lvl="8" rtl="0">
              <a:spcBef>
                <a:spcPts val="0"/>
              </a:spcBef>
              <a:spcAft>
                <a:spcPts val="0"/>
              </a:spcAft>
              <a:buClr>
                <a:srgbClr val="FFFFFF"/>
              </a:buClr>
              <a:buSzPts val="3500"/>
              <a:buNone/>
              <a:defRPr>
                <a:solidFill>
                  <a:srgbClr val="FFFFFF"/>
                </a:solidFill>
              </a:defRPr>
            </a:lvl9pPr>
          </a:lstStyle>
          <a:p>
            <a:endParaRPr/>
          </a:p>
        </p:txBody>
      </p:sp>
      <p:sp>
        <p:nvSpPr>
          <p:cNvPr id="146" name="Google Shape;146;p27"/>
          <p:cNvSpPr/>
          <p:nvPr/>
        </p:nvSpPr>
        <p:spPr>
          <a:xfrm>
            <a:off x="772000" y="772000"/>
            <a:ext cx="72300" cy="9009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solidFill>
                <a:srgbClr val="FFFFFF"/>
              </a:solidFill>
            </a:endParaRPr>
          </a:p>
        </p:txBody>
      </p:sp>
      <p:sp>
        <p:nvSpPr>
          <p:cNvPr id="147" name="Google Shape;147;p27"/>
          <p:cNvSpPr txBox="1">
            <a:spLocks noGrp="1"/>
          </p:cNvSpPr>
          <p:nvPr>
            <p:ph type="sldNum" idx="12"/>
          </p:nvPr>
        </p:nvSpPr>
        <p:spPr>
          <a:xfrm>
            <a:off x="11307445" y="6333134"/>
            <a:ext cx="731700" cy="524700"/>
          </a:xfrm>
          <a:prstGeom prst="rect">
            <a:avLst/>
          </a:prstGeom>
        </p:spPr>
        <p:txBody>
          <a:bodyPr spcFirstLastPara="1" wrap="square" lIns="121900" tIns="121900" rIns="121900" bIns="121900"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43217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9711015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Footer">
  <p:cSld name="Title and Footer">
    <p:spTree>
      <p:nvGrpSpPr>
        <p:cNvPr id="1" name="Shape 148"/>
        <p:cNvGrpSpPr/>
        <p:nvPr/>
      </p:nvGrpSpPr>
      <p:grpSpPr>
        <a:xfrm>
          <a:off x="0" y="0"/>
          <a:ext cx="0" cy="0"/>
          <a:chOff x="0" y="0"/>
          <a:chExt cx="0" cy="0"/>
        </a:xfrm>
      </p:grpSpPr>
      <p:sp>
        <p:nvSpPr>
          <p:cNvPr id="149" name="Google Shape;149;p28"/>
          <p:cNvSpPr txBox="1">
            <a:spLocks noGrp="1"/>
          </p:cNvSpPr>
          <p:nvPr>
            <p:ph type="title"/>
          </p:nvPr>
        </p:nvSpPr>
        <p:spPr>
          <a:xfrm>
            <a:off x="481224" y="627998"/>
            <a:ext cx="8127900" cy="474900"/>
          </a:xfrm>
          <a:prstGeom prst="rect">
            <a:avLst/>
          </a:prstGeom>
          <a:noFill/>
          <a:ln>
            <a:noFill/>
          </a:ln>
        </p:spPr>
        <p:txBody>
          <a:bodyPr spcFirstLastPara="1" wrap="square" lIns="0" tIns="0" rIns="0" bIns="0" anchor="ctr" anchorCtr="0">
            <a:normAutofit/>
          </a:bodyPr>
          <a:lstStyle>
            <a:lvl1pPr lvl="0" algn="l" rtl="0">
              <a:lnSpc>
                <a:spcPct val="90000"/>
              </a:lnSpc>
              <a:spcBef>
                <a:spcPts val="0"/>
              </a:spcBef>
              <a:spcAft>
                <a:spcPts val="0"/>
              </a:spcAft>
              <a:buClr>
                <a:schemeClr val="dk1"/>
              </a:buClr>
              <a:buSzPts val="1900"/>
              <a:buFont typeface="Calibri"/>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sp>
        <p:nvSpPr>
          <p:cNvPr id="150" name="Google Shape;150;p28"/>
          <p:cNvSpPr txBox="1">
            <a:spLocks noGrp="1"/>
          </p:cNvSpPr>
          <p:nvPr>
            <p:ph type="dt" idx="10"/>
          </p:nvPr>
        </p:nvSpPr>
        <p:spPr>
          <a:xfrm>
            <a:off x="609600" y="8333734"/>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500"/>
              <a:buFont typeface="Calibri"/>
              <a:buNone/>
              <a:defRPr sz="2400">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151" name="Google Shape;151;p28"/>
          <p:cNvSpPr txBox="1">
            <a:spLocks noGrp="1"/>
          </p:cNvSpPr>
          <p:nvPr>
            <p:ph type="sldNum" idx="12"/>
          </p:nvPr>
        </p:nvSpPr>
        <p:spPr>
          <a:xfrm>
            <a:off x="8737600" y="6298427"/>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581659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52"/>
        <p:cNvGrpSpPr/>
        <p:nvPr/>
      </p:nvGrpSpPr>
      <p:grpSpPr>
        <a:xfrm>
          <a:off x="0" y="0"/>
          <a:ext cx="0" cy="0"/>
          <a:chOff x="0" y="0"/>
          <a:chExt cx="0" cy="0"/>
        </a:xfrm>
      </p:grpSpPr>
      <p:sp>
        <p:nvSpPr>
          <p:cNvPr id="153" name="Google Shape;153;p29"/>
          <p:cNvSpPr txBox="1">
            <a:spLocks noGrp="1"/>
          </p:cNvSpPr>
          <p:nvPr>
            <p:ph type="dt" idx="10"/>
          </p:nvPr>
        </p:nvSpPr>
        <p:spPr>
          <a:xfrm>
            <a:off x="609600" y="8333734"/>
            <a:ext cx="2844900" cy="365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5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154" name="Google Shape;154;p29"/>
          <p:cNvSpPr/>
          <p:nvPr/>
        </p:nvSpPr>
        <p:spPr>
          <a:xfrm>
            <a:off x="0" y="0"/>
            <a:ext cx="121920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83125658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_Title and Footer">
  <p:cSld name="1_Title and Footer">
    <p:spTree>
      <p:nvGrpSpPr>
        <p:cNvPr id="1" name="Shape 155"/>
        <p:cNvGrpSpPr/>
        <p:nvPr/>
      </p:nvGrpSpPr>
      <p:grpSpPr>
        <a:xfrm>
          <a:off x="0" y="0"/>
          <a:ext cx="0" cy="0"/>
          <a:chOff x="0" y="0"/>
          <a:chExt cx="0" cy="0"/>
        </a:xfrm>
      </p:grpSpPr>
      <p:sp>
        <p:nvSpPr>
          <p:cNvPr id="156" name="Google Shape;156;p30"/>
          <p:cNvSpPr txBox="1">
            <a:spLocks noGrp="1"/>
          </p:cNvSpPr>
          <p:nvPr>
            <p:ph type="title"/>
          </p:nvPr>
        </p:nvSpPr>
        <p:spPr>
          <a:xfrm>
            <a:off x="597057" y="174297"/>
            <a:ext cx="8127900" cy="474900"/>
          </a:xfrm>
          <a:prstGeom prst="rect">
            <a:avLst/>
          </a:prstGeom>
          <a:noFill/>
          <a:ln>
            <a:noFill/>
          </a:ln>
        </p:spPr>
        <p:txBody>
          <a:bodyPr spcFirstLastPara="1" wrap="square" lIns="0" tIns="0" rIns="0" bIns="0" anchor="ctr" anchorCtr="0">
            <a:normAutofit/>
          </a:bodyPr>
          <a:lstStyle>
            <a:lvl1pPr lvl="0" algn="l" rtl="0">
              <a:lnSpc>
                <a:spcPct val="10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57" name="Google Shape;157;p30"/>
          <p:cNvSpPr txBox="1">
            <a:spLocks noGrp="1"/>
          </p:cNvSpPr>
          <p:nvPr>
            <p:ph type="dt" idx="10"/>
          </p:nvPr>
        </p:nvSpPr>
        <p:spPr>
          <a:xfrm>
            <a:off x="609600" y="8333733"/>
            <a:ext cx="2844900" cy="3651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158" name="Google Shape;158;p30"/>
          <p:cNvSpPr txBox="1">
            <a:spLocks noGrp="1"/>
          </p:cNvSpPr>
          <p:nvPr>
            <p:ph type="sldNum" idx="12"/>
          </p:nvPr>
        </p:nvSpPr>
        <p:spPr>
          <a:xfrm>
            <a:off x="8737600" y="6298427"/>
            <a:ext cx="28449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D8D8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9" name="Google Shape;159;p30"/>
          <p:cNvCxnSpPr/>
          <p:nvPr/>
        </p:nvCxnSpPr>
        <p:spPr>
          <a:xfrm rot="10800000">
            <a:off x="533213" y="749419"/>
            <a:ext cx="11090700" cy="0"/>
          </a:xfrm>
          <a:prstGeom prst="straightConnector1">
            <a:avLst/>
          </a:prstGeom>
          <a:noFill/>
          <a:ln w="9525" cap="flat" cmpd="sng">
            <a:solidFill>
              <a:srgbClr val="A5A5A5"/>
            </a:solidFill>
            <a:prstDash val="solid"/>
            <a:round/>
            <a:headEnd type="none" w="sm" len="sm"/>
            <a:tailEnd type="none" w="sm" len="sm"/>
          </a:ln>
        </p:spPr>
      </p:cxnSp>
    </p:spTree>
    <p:extLst>
      <p:ext uri="{BB962C8B-B14F-4D97-AF65-F5344CB8AC3E}">
        <p14:creationId xmlns:p14="http://schemas.microsoft.com/office/powerpoint/2010/main" val="28429678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353347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47931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631299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391870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4584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58695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70854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7459828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45667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5"/>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76404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135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70353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14267" y="593367"/>
            <a:ext cx="11061900" cy="76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3"/>
          <p:cNvSpPr txBox="1">
            <a:spLocks noGrp="1"/>
          </p:cNvSpPr>
          <p:nvPr>
            <p:ph type="body" idx="1"/>
          </p:nvPr>
        </p:nvSpPr>
        <p:spPr>
          <a:xfrm>
            <a:off x="714400" y="1774767"/>
            <a:ext cx="10730400" cy="4317300"/>
          </a:xfrm>
          <a:prstGeom prst="rect">
            <a:avLst/>
          </a:prstGeom>
        </p:spPr>
        <p:txBody>
          <a:bodyPr spcFirstLastPara="1" wrap="square" lIns="91425" tIns="45700" rIns="91425" bIns="45700" anchor="t" anchorCtr="0">
            <a:normAutofit/>
          </a:bodyPr>
          <a:lstStyle>
            <a:lvl1pPr marL="457200" lvl="0" indent="-406400" rtl="0">
              <a:spcBef>
                <a:spcPts val="1000"/>
              </a:spcBef>
              <a:spcAft>
                <a:spcPts val="0"/>
              </a:spcAft>
              <a:buSzPts val="2800"/>
              <a:buChar char="•"/>
              <a:defRPr/>
            </a:lvl1pPr>
            <a:lvl2pPr marL="914400" lvl="1" indent="-381000" rtl="0">
              <a:spcBef>
                <a:spcPts val="500"/>
              </a:spcBef>
              <a:spcAft>
                <a:spcPts val="0"/>
              </a:spcAft>
              <a:buClr>
                <a:schemeClr val="dk1"/>
              </a:buClr>
              <a:buSzPts val="2400"/>
              <a:buChar char="•"/>
              <a:defRPr>
                <a:solidFill>
                  <a:schemeClr val="dk1"/>
                </a:solidFill>
              </a:defRPr>
            </a:lvl2pPr>
            <a:lvl3pPr marL="1371600" lvl="2" indent="-355600" rtl="0">
              <a:spcBef>
                <a:spcPts val="500"/>
              </a:spcBef>
              <a:spcAft>
                <a:spcPts val="0"/>
              </a:spcAft>
              <a:buClr>
                <a:schemeClr val="dk1"/>
              </a:buClr>
              <a:buSzPts val="2000"/>
              <a:buChar char="•"/>
              <a:defRPr>
                <a:solidFill>
                  <a:schemeClr val="dk1"/>
                </a:solidFill>
              </a:defRPr>
            </a:lvl3pPr>
            <a:lvl4pPr marL="1828800" lvl="3" indent="-342900" rtl="0">
              <a:spcBef>
                <a:spcPts val="500"/>
              </a:spcBef>
              <a:spcAft>
                <a:spcPts val="0"/>
              </a:spcAft>
              <a:buClr>
                <a:schemeClr val="dk1"/>
              </a:buClr>
              <a:buSzPts val="1800"/>
              <a:buChar char="•"/>
              <a:defRPr>
                <a:solidFill>
                  <a:schemeClr val="dk1"/>
                </a:solidFill>
              </a:defRPr>
            </a:lvl4pPr>
            <a:lvl5pPr marL="2286000" lvl="4" indent="-342900" rtl="0">
              <a:spcBef>
                <a:spcPts val="500"/>
              </a:spcBef>
              <a:spcAft>
                <a:spcPts val="0"/>
              </a:spcAft>
              <a:buClr>
                <a:schemeClr val="dk1"/>
              </a:buClr>
              <a:buSzPts val="1800"/>
              <a:buChar char="•"/>
              <a:defRPr>
                <a:solidFill>
                  <a:schemeClr val="dk1"/>
                </a:solidFill>
              </a:defRPr>
            </a:lvl5pPr>
            <a:lvl6pPr marL="2743200" lvl="5" indent="-342900" rtl="0">
              <a:spcBef>
                <a:spcPts val="500"/>
              </a:spcBef>
              <a:spcAft>
                <a:spcPts val="0"/>
              </a:spcAft>
              <a:buClr>
                <a:schemeClr val="dk1"/>
              </a:buClr>
              <a:buSzPts val="1800"/>
              <a:buChar char="•"/>
              <a:defRPr>
                <a:solidFill>
                  <a:schemeClr val="dk1"/>
                </a:solidFill>
              </a:defRPr>
            </a:lvl6pPr>
            <a:lvl7pPr marL="3200400" lvl="6" indent="-342900" rtl="0">
              <a:spcBef>
                <a:spcPts val="500"/>
              </a:spcBef>
              <a:spcAft>
                <a:spcPts val="0"/>
              </a:spcAft>
              <a:buClr>
                <a:schemeClr val="dk1"/>
              </a:buClr>
              <a:buSzPts val="1800"/>
              <a:buChar char="•"/>
              <a:defRPr>
                <a:solidFill>
                  <a:schemeClr val="dk1"/>
                </a:solidFill>
              </a:defRPr>
            </a:lvl7pPr>
            <a:lvl8pPr marL="3657600" lvl="7" indent="-342900" rtl="0">
              <a:spcBef>
                <a:spcPts val="500"/>
              </a:spcBef>
              <a:spcAft>
                <a:spcPts val="0"/>
              </a:spcAft>
              <a:buClr>
                <a:schemeClr val="dk1"/>
              </a:buClr>
              <a:buSzPts val="1800"/>
              <a:buChar char="•"/>
              <a:defRPr>
                <a:solidFill>
                  <a:schemeClr val="dk1"/>
                </a:solidFill>
              </a:defRPr>
            </a:lvl8pPr>
            <a:lvl9pPr marL="4114800" lvl="8" indent="-342900" rtl="0">
              <a:spcBef>
                <a:spcPts val="500"/>
              </a:spcBef>
              <a:spcAft>
                <a:spcPts val="0"/>
              </a:spcAft>
              <a:buClr>
                <a:schemeClr val="dk1"/>
              </a:buClr>
              <a:buSzPts val="1800"/>
              <a:buChar char="•"/>
              <a:defRPr>
                <a:solidFill>
                  <a:schemeClr val="dk1"/>
                </a:solidFill>
              </a:defRPr>
            </a:lvl9pPr>
          </a:lstStyle>
          <a:p>
            <a:endParaRPr/>
          </a:p>
        </p:txBody>
      </p:sp>
      <p:sp>
        <p:nvSpPr>
          <p:cNvPr id="87" name="Google Shape;87;p13"/>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88" name="Google Shape;88;p13"/>
          <p:cNvSpPr/>
          <p:nvPr/>
        </p:nvSpPr>
        <p:spPr>
          <a:xfrm>
            <a:off x="565467" y="535700"/>
            <a:ext cx="109200" cy="1000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04672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4"/>
          <p:cNvSpPr txBox="1">
            <a:spLocks noGrp="1"/>
          </p:cNvSpPr>
          <p:nvPr>
            <p:ph type="subTitle" idx="1"/>
          </p:nvPr>
        </p:nvSpPr>
        <p:spPr>
          <a:xfrm flipH="1">
            <a:off x="728867" y="3357633"/>
            <a:ext cx="10734300" cy="2507700"/>
          </a:xfrm>
          <a:prstGeom prst="rect">
            <a:avLst/>
          </a:prstGeom>
        </p:spPr>
        <p:txBody>
          <a:bodyPr spcFirstLastPara="1" wrap="square" lIns="91425" tIns="45700" rIns="91425" bIns="45700" anchor="ctr" anchorCtr="0">
            <a:normAutofit/>
          </a:bodyPr>
          <a:lstStyle>
            <a:lvl1pPr lvl="0" algn="ctr" rtl="0">
              <a:lnSpc>
                <a:spcPct val="100000"/>
              </a:lnSpc>
              <a:spcBef>
                <a:spcPts val="1000"/>
              </a:spcBef>
              <a:spcAft>
                <a:spcPts val="0"/>
              </a:spcAft>
              <a:buClr>
                <a:srgbClr val="434343"/>
              </a:buClr>
              <a:buSzPts val="1600"/>
              <a:buFont typeface="Raleway"/>
              <a:buAutoNum type="arabicPeriod"/>
              <a:defRPr sz="1600"/>
            </a:lvl1pPr>
            <a:lvl2pPr lvl="1" algn="ctr" rtl="0">
              <a:lnSpc>
                <a:spcPct val="100000"/>
              </a:lnSpc>
              <a:spcBef>
                <a:spcPts val="500"/>
              </a:spcBef>
              <a:spcAft>
                <a:spcPts val="0"/>
              </a:spcAft>
              <a:buClr>
                <a:srgbClr val="434343"/>
              </a:buClr>
              <a:buSzPts val="1600"/>
              <a:buFont typeface="Roboto Condensed Light"/>
              <a:buAutoNum type="alphaLcPeriod"/>
              <a:defRPr sz="1600"/>
            </a:lvl2pPr>
            <a:lvl3pPr lvl="2" algn="ctr" rtl="0">
              <a:lnSpc>
                <a:spcPct val="100000"/>
              </a:lnSpc>
              <a:spcBef>
                <a:spcPts val="500"/>
              </a:spcBef>
              <a:spcAft>
                <a:spcPts val="0"/>
              </a:spcAft>
              <a:buClr>
                <a:srgbClr val="434343"/>
              </a:buClr>
              <a:buSzPts val="1600"/>
              <a:buFont typeface="Roboto Condensed Light"/>
              <a:buAutoNum type="romanLcPeriod"/>
              <a:defRPr sz="1600"/>
            </a:lvl3pPr>
            <a:lvl4pPr lvl="3" algn="ctr" rtl="0">
              <a:lnSpc>
                <a:spcPct val="100000"/>
              </a:lnSpc>
              <a:spcBef>
                <a:spcPts val="500"/>
              </a:spcBef>
              <a:spcAft>
                <a:spcPts val="0"/>
              </a:spcAft>
              <a:buClr>
                <a:srgbClr val="434343"/>
              </a:buClr>
              <a:buSzPts val="1600"/>
              <a:buFont typeface="Roboto Condensed Light"/>
              <a:buAutoNum type="arabicPeriod"/>
              <a:defRPr sz="1600"/>
            </a:lvl4pPr>
            <a:lvl5pPr lvl="4" algn="ctr" rtl="0">
              <a:lnSpc>
                <a:spcPct val="100000"/>
              </a:lnSpc>
              <a:spcBef>
                <a:spcPts val="500"/>
              </a:spcBef>
              <a:spcAft>
                <a:spcPts val="0"/>
              </a:spcAft>
              <a:buClr>
                <a:srgbClr val="434343"/>
              </a:buClr>
              <a:buSzPts val="1600"/>
              <a:buFont typeface="Roboto Condensed Light"/>
              <a:buAutoNum type="alphaLcPeriod"/>
              <a:defRPr sz="1600"/>
            </a:lvl5pPr>
            <a:lvl6pPr lvl="5" algn="ctr" rtl="0">
              <a:lnSpc>
                <a:spcPct val="100000"/>
              </a:lnSpc>
              <a:spcBef>
                <a:spcPts val="500"/>
              </a:spcBef>
              <a:spcAft>
                <a:spcPts val="0"/>
              </a:spcAft>
              <a:buClr>
                <a:srgbClr val="434343"/>
              </a:buClr>
              <a:buSzPts val="1600"/>
              <a:buFont typeface="Roboto Condensed Light"/>
              <a:buAutoNum type="romanLcPeriod"/>
              <a:defRPr sz="1600"/>
            </a:lvl6pPr>
            <a:lvl7pPr lvl="6" algn="ctr" rtl="0">
              <a:lnSpc>
                <a:spcPct val="100000"/>
              </a:lnSpc>
              <a:spcBef>
                <a:spcPts val="500"/>
              </a:spcBef>
              <a:spcAft>
                <a:spcPts val="0"/>
              </a:spcAft>
              <a:buClr>
                <a:srgbClr val="434343"/>
              </a:buClr>
              <a:buSzPts val="1600"/>
              <a:buFont typeface="Roboto Condensed Light"/>
              <a:buAutoNum type="arabicPeriod"/>
              <a:defRPr sz="1600"/>
            </a:lvl7pPr>
            <a:lvl8pPr lvl="7" algn="ctr" rtl="0">
              <a:lnSpc>
                <a:spcPct val="100000"/>
              </a:lnSpc>
              <a:spcBef>
                <a:spcPts val="500"/>
              </a:spcBef>
              <a:spcAft>
                <a:spcPts val="0"/>
              </a:spcAft>
              <a:buClr>
                <a:srgbClr val="434343"/>
              </a:buClr>
              <a:buSzPts val="1600"/>
              <a:buFont typeface="Roboto Condensed Light"/>
              <a:buAutoNum type="alphaLcPeriod"/>
              <a:defRPr sz="1600"/>
            </a:lvl8pPr>
            <a:lvl9pPr lvl="8" algn="ctr" rtl="0">
              <a:lnSpc>
                <a:spcPct val="100000"/>
              </a:lnSpc>
              <a:spcBef>
                <a:spcPts val="500"/>
              </a:spcBef>
              <a:spcAft>
                <a:spcPts val="0"/>
              </a:spcAft>
              <a:buClr>
                <a:srgbClr val="434343"/>
              </a:buClr>
              <a:buSzPts val="1600"/>
              <a:buFont typeface="Roboto Condensed Light"/>
              <a:buAutoNum type="romanLcPeriod"/>
              <a:defRPr sz="1600"/>
            </a:lvl9pPr>
          </a:lstStyle>
          <a:p>
            <a:endParaRPr/>
          </a:p>
        </p:txBody>
      </p:sp>
      <p:sp>
        <p:nvSpPr>
          <p:cNvPr id="91" name="Google Shape;91;p14"/>
          <p:cNvSpPr txBox="1">
            <a:spLocks noGrp="1"/>
          </p:cNvSpPr>
          <p:nvPr>
            <p:ph type="title"/>
          </p:nvPr>
        </p:nvSpPr>
        <p:spPr>
          <a:xfrm>
            <a:off x="415600" y="455180"/>
            <a:ext cx="11360700" cy="763500"/>
          </a:xfrm>
          <a:prstGeom prst="rect">
            <a:avLst/>
          </a:prstGeom>
        </p:spPr>
        <p:txBody>
          <a:bodyPr spcFirstLastPara="1" wrap="square" lIns="91425" tIns="45700" rIns="91425" bIns="45700" anchor="t" anchorCtr="0">
            <a:normAutofit/>
          </a:bodyPr>
          <a:lstStyle>
            <a:lvl1pPr lvl="0" algn="ctr" rtl="0">
              <a:spcBef>
                <a:spcPts val="0"/>
              </a:spcBef>
              <a:spcAft>
                <a:spcPts val="0"/>
              </a:spcAft>
              <a:buNone/>
              <a:defRPr sz="4800">
                <a:solidFill>
                  <a:schemeClr val="accent2"/>
                </a:solidFill>
              </a:defRPr>
            </a:lvl1pPr>
            <a:lvl2pPr lvl="1" algn="ctr" rtl="0">
              <a:spcBef>
                <a:spcPts val="0"/>
              </a:spcBef>
              <a:spcAft>
                <a:spcPts val="0"/>
              </a:spcAft>
              <a:buNone/>
              <a:defRPr sz="4800">
                <a:solidFill>
                  <a:schemeClr val="accent2"/>
                </a:solidFill>
              </a:defRPr>
            </a:lvl2pPr>
            <a:lvl3pPr lvl="2" algn="ctr" rtl="0">
              <a:spcBef>
                <a:spcPts val="0"/>
              </a:spcBef>
              <a:spcAft>
                <a:spcPts val="0"/>
              </a:spcAft>
              <a:buNone/>
              <a:defRPr sz="4800">
                <a:solidFill>
                  <a:schemeClr val="accent2"/>
                </a:solidFill>
              </a:defRPr>
            </a:lvl3pPr>
            <a:lvl4pPr lvl="3" algn="ctr" rtl="0">
              <a:spcBef>
                <a:spcPts val="0"/>
              </a:spcBef>
              <a:spcAft>
                <a:spcPts val="0"/>
              </a:spcAft>
              <a:buNone/>
              <a:defRPr sz="4800">
                <a:solidFill>
                  <a:schemeClr val="accent2"/>
                </a:solidFill>
              </a:defRPr>
            </a:lvl4pPr>
            <a:lvl5pPr lvl="4" algn="ctr" rtl="0">
              <a:spcBef>
                <a:spcPts val="0"/>
              </a:spcBef>
              <a:spcAft>
                <a:spcPts val="0"/>
              </a:spcAft>
              <a:buNone/>
              <a:defRPr sz="4800">
                <a:solidFill>
                  <a:schemeClr val="accent2"/>
                </a:solidFill>
              </a:defRPr>
            </a:lvl5pPr>
            <a:lvl6pPr lvl="5" algn="ctr" rtl="0">
              <a:spcBef>
                <a:spcPts val="0"/>
              </a:spcBef>
              <a:spcAft>
                <a:spcPts val="0"/>
              </a:spcAft>
              <a:buNone/>
              <a:defRPr sz="4800">
                <a:solidFill>
                  <a:schemeClr val="accent2"/>
                </a:solidFill>
              </a:defRPr>
            </a:lvl6pPr>
            <a:lvl7pPr lvl="6" algn="ctr" rtl="0">
              <a:spcBef>
                <a:spcPts val="0"/>
              </a:spcBef>
              <a:spcAft>
                <a:spcPts val="0"/>
              </a:spcAft>
              <a:buNone/>
              <a:defRPr sz="4800">
                <a:solidFill>
                  <a:schemeClr val="accent2"/>
                </a:solidFill>
              </a:defRPr>
            </a:lvl7pPr>
            <a:lvl8pPr lvl="7" algn="ctr" rtl="0">
              <a:spcBef>
                <a:spcPts val="0"/>
              </a:spcBef>
              <a:spcAft>
                <a:spcPts val="0"/>
              </a:spcAft>
              <a:buNone/>
              <a:defRPr sz="4800">
                <a:solidFill>
                  <a:schemeClr val="accent2"/>
                </a:solidFill>
              </a:defRPr>
            </a:lvl8pPr>
            <a:lvl9pPr lvl="8" algn="ctr" rtl="0">
              <a:spcBef>
                <a:spcPts val="0"/>
              </a:spcBef>
              <a:spcAft>
                <a:spcPts val="0"/>
              </a:spcAft>
              <a:buNone/>
              <a:defRPr sz="4800">
                <a:solidFill>
                  <a:schemeClr val="accent2"/>
                </a:solidFill>
              </a:defRPr>
            </a:lvl9pPr>
          </a:lstStyle>
          <a:p>
            <a:endParaRPr/>
          </a:p>
        </p:txBody>
      </p:sp>
    </p:spTree>
    <p:extLst>
      <p:ext uri="{BB962C8B-B14F-4D97-AF65-F5344CB8AC3E}">
        <p14:creationId xmlns:p14="http://schemas.microsoft.com/office/powerpoint/2010/main" val="38282843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7024A2-E710-44AB-A152-19264091368A}" type="slidenum">
              <a:rPr lang="en-US" smtClean="0"/>
              <a:pPr>
                <a:defRPr/>
              </a:pPr>
              <a:t>‹#›</a:t>
            </a:fld>
            <a:endParaRPr lang="en-US"/>
          </a:p>
        </p:txBody>
      </p:sp>
    </p:spTree>
    <p:extLst>
      <p:ext uri="{BB962C8B-B14F-4D97-AF65-F5344CB8AC3E}">
        <p14:creationId xmlns:p14="http://schemas.microsoft.com/office/powerpoint/2010/main" val="27697121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D3571A-2776-4C22-9789-9ACCC0626CFF}" type="slidenum">
              <a:rPr lang="en-US" smtClean="0"/>
              <a:pPr>
                <a:defRPr/>
              </a:pPr>
              <a:t>‹#›</a:t>
            </a:fld>
            <a:endParaRPr lang="en-US"/>
          </a:p>
        </p:txBody>
      </p:sp>
    </p:spTree>
    <p:extLst>
      <p:ext uri="{BB962C8B-B14F-4D97-AF65-F5344CB8AC3E}">
        <p14:creationId xmlns:p14="http://schemas.microsoft.com/office/powerpoint/2010/main" val="14146771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F733E1E-B4E6-4EA7-A531-80C28CFB50ED}" type="slidenum">
              <a:rPr lang="en-US" smtClean="0"/>
              <a:pPr>
                <a:defRPr/>
              </a:pPr>
              <a:t>‹#›</a:t>
            </a:fld>
            <a:endParaRPr lang="en-US"/>
          </a:p>
        </p:txBody>
      </p:sp>
    </p:spTree>
    <p:extLst>
      <p:ext uri="{BB962C8B-B14F-4D97-AF65-F5344CB8AC3E}">
        <p14:creationId xmlns:p14="http://schemas.microsoft.com/office/powerpoint/2010/main" val="25305958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E50C184-A5BB-42B1-ADFF-DC77EDF97E7B}" type="slidenum">
              <a:rPr lang="en-US" smtClean="0"/>
              <a:pPr>
                <a:defRPr/>
              </a:pPr>
              <a:t>‹#›</a:t>
            </a:fld>
            <a:endParaRPr lang="en-US"/>
          </a:p>
        </p:txBody>
      </p:sp>
    </p:spTree>
    <p:extLst>
      <p:ext uri="{BB962C8B-B14F-4D97-AF65-F5344CB8AC3E}">
        <p14:creationId xmlns:p14="http://schemas.microsoft.com/office/powerpoint/2010/main" val="287661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3282832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F335E8E-3DF7-43BB-9450-307CB0A465B2}" type="slidenum">
              <a:rPr lang="en-US" smtClean="0"/>
              <a:pPr>
                <a:defRPr/>
              </a:pPr>
              <a:t>‹#›</a:t>
            </a:fld>
            <a:endParaRPr lang="en-US"/>
          </a:p>
        </p:txBody>
      </p:sp>
    </p:spTree>
    <p:extLst>
      <p:ext uri="{BB962C8B-B14F-4D97-AF65-F5344CB8AC3E}">
        <p14:creationId xmlns:p14="http://schemas.microsoft.com/office/powerpoint/2010/main" val="4301110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5E7BA16-2B8A-4329-924A-3BCDB9A78026}" type="slidenum">
              <a:rPr lang="en-US" smtClean="0"/>
              <a:pPr>
                <a:defRPr/>
              </a:pPr>
              <a:t>‹#›</a:t>
            </a:fld>
            <a:endParaRPr lang="en-US"/>
          </a:p>
        </p:txBody>
      </p:sp>
    </p:spTree>
    <p:extLst>
      <p:ext uri="{BB962C8B-B14F-4D97-AF65-F5344CB8AC3E}">
        <p14:creationId xmlns:p14="http://schemas.microsoft.com/office/powerpoint/2010/main" val="30899022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652CF45-845F-4500-8906-D01BB60DD5F4}" type="slidenum">
              <a:rPr lang="en-US" smtClean="0"/>
              <a:pPr>
                <a:defRPr/>
              </a:pPr>
              <a:t>‹#›</a:t>
            </a:fld>
            <a:endParaRPr lang="en-US"/>
          </a:p>
        </p:txBody>
      </p:sp>
    </p:spTree>
    <p:extLst>
      <p:ext uri="{BB962C8B-B14F-4D97-AF65-F5344CB8AC3E}">
        <p14:creationId xmlns:p14="http://schemas.microsoft.com/office/powerpoint/2010/main" val="3052277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3526DAC-241D-4F7A-BBB7-A27440B3145B}" type="slidenum">
              <a:rPr lang="en-US" smtClean="0"/>
              <a:pPr>
                <a:defRPr/>
              </a:pPr>
              <a:t>‹#›</a:t>
            </a:fld>
            <a:endParaRPr lang="en-US"/>
          </a:p>
        </p:txBody>
      </p:sp>
    </p:spTree>
    <p:extLst>
      <p:ext uri="{BB962C8B-B14F-4D97-AF65-F5344CB8AC3E}">
        <p14:creationId xmlns:p14="http://schemas.microsoft.com/office/powerpoint/2010/main" val="214985546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E5F426-6327-46F4-99EA-561EA85DBAFB}" type="slidenum">
              <a:rPr lang="en-US" smtClean="0"/>
              <a:pPr>
                <a:defRPr/>
              </a:pPr>
              <a:t>‹#›</a:t>
            </a:fld>
            <a:endParaRPr lang="en-US"/>
          </a:p>
        </p:txBody>
      </p:sp>
    </p:spTree>
    <p:extLst>
      <p:ext uri="{BB962C8B-B14F-4D97-AF65-F5344CB8AC3E}">
        <p14:creationId xmlns:p14="http://schemas.microsoft.com/office/powerpoint/2010/main" val="40509927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68D31C-F4A5-422B-A8C9-D937324AFF80}" type="slidenum">
              <a:rPr lang="en-US" smtClean="0"/>
              <a:pPr>
                <a:defRPr/>
              </a:pPr>
              <a:t>‹#›</a:t>
            </a:fld>
            <a:endParaRPr lang="en-US"/>
          </a:p>
        </p:txBody>
      </p:sp>
    </p:spTree>
    <p:extLst>
      <p:ext uri="{BB962C8B-B14F-4D97-AF65-F5344CB8AC3E}">
        <p14:creationId xmlns:p14="http://schemas.microsoft.com/office/powerpoint/2010/main" val="39493435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FCDB184-0EF3-4FA1-AB87-69396ADE878D}" type="slidenum">
              <a:rPr lang="en-US" smtClean="0"/>
              <a:pPr>
                <a:defRPr/>
              </a:pPr>
              <a:t>‹#›</a:t>
            </a:fld>
            <a:endParaRPr lang="en-US"/>
          </a:p>
        </p:txBody>
      </p:sp>
    </p:spTree>
    <p:extLst>
      <p:ext uri="{BB962C8B-B14F-4D97-AF65-F5344CB8AC3E}">
        <p14:creationId xmlns:p14="http://schemas.microsoft.com/office/powerpoint/2010/main" val="762969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688426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8278905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Cover slide #2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solidFill>
        </p:spPr>
        <p:txBody>
          <a:bodyPr wrap="square" anchor="ctr">
            <a:noAutofit/>
          </a:bodyPr>
          <a:lstStyle>
            <a:lvl1pPr marL="0" indent="0" algn="ctr">
              <a:buNone/>
              <a:defRPr/>
            </a:lvl1pPr>
          </a:lstStyle>
          <a:p>
            <a:endParaRPr lang="en-US"/>
          </a:p>
        </p:txBody>
      </p:sp>
      <p:sp>
        <p:nvSpPr>
          <p:cNvPr id="39" name="Freeform 38">
            <a:extLst>
              <a:ext uri="{FF2B5EF4-FFF2-40B4-BE49-F238E27FC236}">
                <a16:creationId xmlns:a16="http://schemas.microsoft.com/office/drawing/2014/main" id="{4F9EC103-0F67-D041-A68D-29194D3A99CB}"/>
              </a:ext>
            </a:extLst>
          </p:cNvPr>
          <p:cNvSpPr/>
          <p:nvPr userDrawn="1"/>
        </p:nvSpPr>
        <p:spPr>
          <a:xfrm>
            <a:off x="-11289"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724" cy="1128173"/>
          </a:xfrm>
        </p:spPr>
        <p:txBody>
          <a:bodyPr rIns="0" anchor="ctr" anchorCtr="0">
            <a:noAutofit/>
          </a:bodyPr>
          <a:lstStyle>
            <a:lvl1pPr algn="l">
              <a:defRPr sz="4267" spc="0" baseline="0">
                <a:solidFill>
                  <a:schemeClr val="bg1"/>
                </a:solidFill>
              </a:defRPr>
            </a:lvl1pPr>
          </a:lstStyle>
          <a:p>
            <a:r>
              <a:rPr lang="en-US"/>
              <a:t>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677B2950-4E80-4446-9C2A-409ECCDE1D8C}"/>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75826C9D-8CE1-F048-A801-96B766969B7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284603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10;p2">
            <a:extLst>
              <a:ext uri="{FF2B5EF4-FFF2-40B4-BE49-F238E27FC236}">
                <a16:creationId xmlns:a16="http://schemas.microsoft.com/office/drawing/2014/main" id="{5B9F0892-A645-0BA7-CAC6-EF9DAB5BBB14}"/>
              </a:ext>
            </a:extLst>
          </p:cNvPr>
          <p:cNvSpPr txBox="1">
            <a:spLocks noGrp="1"/>
          </p:cNvSpPr>
          <p:nvPr>
            <p:ph type="ctrTitle"/>
          </p:nvPr>
        </p:nvSpPr>
        <p:spPr>
          <a:xfrm>
            <a:off x="1727400" y="2655747"/>
            <a:ext cx="8737201" cy="1546396"/>
          </a:xfrm>
        </p:spPr>
        <p:txBody>
          <a:bodyPr/>
          <a:lstStyle>
            <a:lvl1pPr>
              <a:defRPr sz="6400">
                <a:solidFill>
                  <a:srgbClr val="FFFFFF"/>
                </a:solidFill>
              </a:defRPr>
            </a:lvl1pPr>
          </a:lstStyle>
          <a:p>
            <a:pPr lvl="0"/>
            <a:endParaRPr lang="en-US"/>
          </a:p>
        </p:txBody>
      </p:sp>
    </p:spTree>
    <p:extLst>
      <p:ext uri="{BB962C8B-B14F-4D97-AF65-F5344CB8AC3E}">
        <p14:creationId xmlns:p14="http://schemas.microsoft.com/office/powerpoint/2010/main" val="3174287328"/>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ver slide #3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9" name="Freeform 18">
            <a:extLst>
              <a:ext uri="{FF2B5EF4-FFF2-40B4-BE49-F238E27FC236}">
                <a16:creationId xmlns:a16="http://schemas.microsoft.com/office/drawing/2014/main" id="{539A4D35-6931-4846-8142-F3C6A4884AC0}"/>
              </a:ext>
            </a:extLst>
          </p:cNvPr>
          <p:cNvSpPr/>
          <p:nvPr userDrawn="1"/>
        </p:nvSpPr>
        <p:spPr>
          <a:xfrm>
            <a:off x="-31046"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3"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4207"/>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95232"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75B10A8E-ECF9-C74E-B7FD-3BDFE9077857}"/>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463003DE-E36C-D04B-ACF5-8DE68155A3C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7860536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Cover slide #3 – dark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20">
            <a:extLst>
              <a:ext uri="{FF2B5EF4-FFF2-40B4-BE49-F238E27FC236}">
                <a16:creationId xmlns:a16="http://schemas.microsoft.com/office/drawing/2014/main" id="{9889EC8D-7418-6041-AFCD-B88F0881B61D}"/>
              </a:ext>
            </a:extLst>
          </p:cNvPr>
          <p:cNvSpPr>
            <a:spLocks noGrp="1"/>
          </p:cNvSpPr>
          <p:nvPr>
            <p:ph type="pic" sz="quarter" idx="11"/>
          </p:nvPr>
        </p:nvSpPr>
        <p:spPr>
          <a:xfrm>
            <a:off x="0" y="0"/>
            <a:ext cx="12192000" cy="4377267"/>
          </a:xfrm>
          <a:custGeom>
            <a:avLst/>
            <a:gdLst>
              <a:gd name="connsiteX0" fmla="*/ 653749 w 9144000"/>
              <a:gd name="connsiteY0" fmla="*/ 573726 h 3282950"/>
              <a:gd name="connsiteX1" fmla="*/ 457200 w 9144000"/>
              <a:gd name="connsiteY1" fmla="*/ 662929 h 3282950"/>
              <a:gd name="connsiteX2" fmla="*/ 457200 w 9144000"/>
              <a:gd name="connsiteY2" fmla="*/ 1003131 h 3282950"/>
              <a:gd name="connsiteX3" fmla="*/ 557872 w 9144000"/>
              <a:gd name="connsiteY3" fmla="*/ 1111620 h 3282950"/>
              <a:gd name="connsiteX4" fmla="*/ 653749 w 9144000"/>
              <a:gd name="connsiteY4" fmla="*/ 992951 h 3282950"/>
              <a:gd name="connsiteX5" fmla="*/ 740039 w 9144000"/>
              <a:gd name="connsiteY5" fmla="*/ 534884 h 3282950"/>
              <a:gd name="connsiteX6" fmla="*/ 695296 w 9144000"/>
              <a:gd name="connsiteY6" fmla="*/ 556314 h 3282950"/>
              <a:gd name="connsiteX7" fmla="*/ 695296 w 9144000"/>
              <a:gd name="connsiteY7" fmla="*/ 980897 h 3282950"/>
              <a:gd name="connsiteX8" fmla="*/ 567459 w 9144000"/>
              <a:gd name="connsiteY8" fmla="*/ 1138944 h 3282950"/>
              <a:gd name="connsiteX9" fmla="*/ 500345 w 9144000"/>
              <a:gd name="connsiteY9" fmla="*/ 1126889 h 3282950"/>
              <a:gd name="connsiteX10" fmla="*/ 597554 w 9144000"/>
              <a:gd name="connsiteY10" fmla="*/ 1161177 h 3282950"/>
              <a:gd name="connsiteX11" fmla="*/ 740039 w 9144000"/>
              <a:gd name="connsiteY11" fmla="*/ 974200 h 3282950"/>
              <a:gd name="connsiteX12" fmla="*/ 827927 w 9144000"/>
              <a:gd name="connsiteY12" fmla="*/ 496310 h 3282950"/>
              <a:gd name="connsiteX13" fmla="*/ 782652 w 9144000"/>
              <a:gd name="connsiteY13" fmla="*/ 517740 h 3282950"/>
              <a:gd name="connsiteX14" fmla="*/ 782652 w 9144000"/>
              <a:gd name="connsiteY14" fmla="*/ 978486 h 3282950"/>
              <a:gd name="connsiteX15" fmla="*/ 612735 w 9144000"/>
              <a:gd name="connsiteY15" fmla="*/ 1187965 h 3282950"/>
              <a:gd name="connsiteX16" fmla="*/ 532304 w 9144000"/>
              <a:gd name="connsiteY16" fmla="*/ 1172428 h 3282950"/>
              <a:gd name="connsiteX17" fmla="*/ 644694 w 9144000"/>
              <a:gd name="connsiteY17" fmla="*/ 1212074 h 3282950"/>
              <a:gd name="connsiteX18" fmla="*/ 827927 w 9144000"/>
              <a:gd name="connsiteY18" fmla="*/ 982236 h 3282950"/>
              <a:gd name="connsiteX19" fmla="*/ 917413 w 9144000"/>
              <a:gd name="connsiteY19" fmla="*/ 457200 h 3282950"/>
              <a:gd name="connsiteX20" fmla="*/ 871072 w 9144000"/>
              <a:gd name="connsiteY20" fmla="*/ 479166 h 3282950"/>
              <a:gd name="connsiteX21" fmla="*/ 871072 w 9144000"/>
              <a:gd name="connsiteY21" fmla="*/ 980093 h 3282950"/>
              <a:gd name="connsiteX22" fmla="*/ 665468 w 9144000"/>
              <a:gd name="connsiteY22" fmla="*/ 1236718 h 3282950"/>
              <a:gd name="connsiteX23" fmla="*/ 585037 w 9144000"/>
              <a:gd name="connsiteY23" fmla="*/ 1223324 h 3282950"/>
              <a:gd name="connsiteX24" fmla="*/ 704884 w 9144000"/>
              <a:gd name="connsiteY24" fmla="*/ 1260023 h 3282950"/>
              <a:gd name="connsiteX25" fmla="*/ 917413 w 9144000"/>
              <a:gd name="connsiteY25" fmla="*/ 988933 h 3282950"/>
              <a:gd name="connsiteX26" fmla="*/ 0 w 9144000"/>
              <a:gd name="connsiteY26" fmla="*/ 0 h 3282950"/>
              <a:gd name="connsiteX27" fmla="*/ 9144000 w 9144000"/>
              <a:gd name="connsiteY27" fmla="*/ 0 h 3282950"/>
              <a:gd name="connsiteX28" fmla="*/ 9144000 w 9144000"/>
              <a:gd name="connsiteY28" fmla="*/ 3282950 h 3282950"/>
              <a:gd name="connsiteX29" fmla="*/ 6537139 w 9144000"/>
              <a:gd name="connsiteY29" fmla="*/ 3282950 h 3282950"/>
              <a:gd name="connsiteX30" fmla="*/ 6994964 w 9144000"/>
              <a:gd name="connsiteY30" fmla="*/ 2447603 h 3282950"/>
              <a:gd name="connsiteX31" fmla="*/ 0 w 9144000"/>
              <a:gd name="connsiteY31" fmla="*/ 2447603 h 328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44000" h="3282950">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2950"/>
                </a:lnTo>
                <a:lnTo>
                  <a:pt x="6537139" y="3282950"/>
                </a:lnTo>
                <a:lnTo>
                  <a:pt x="6994964" y="2447603"/>
                </a:lnTo>
                <a:lnTo>
                  <a:pt x="0" y="2447603"/>
                </a:lnTo>
                <a:close/>
              </a:path>
            </a:pathLst>
          </a:custGeom>
          <a:solidFill>
            <a:schemeClr val="tx2"/>
          </a:solidFill>
        </p:spPr>
        <p:txBody>
          <a:bodyPr wrap="square" anchor="ctr">
            <a:noAutofit/>
          </a:bodyPr>
          <a:lstStyle>
            <a:lvl1pPr marL="0" indent="0" algn="ctr">
              <a:buNone/>
              <a:defRPr/>
            </a:lvl1pPr>
          </a:lstStyle>
          <a:p>
            <a:endParaRPr lang="en-US"/>
          </a:p>
        </p:txBody>
      </p:sp>
      <p:sp>
        <p:nvSpPr>
          <p:cNvPr id="16" name="Freeform 15">
            <a:extLst>
              <a:ext uri="{FF2B5EF4-FFF2-40B4-BE49-F238E27FC236}">
                <a16:creationId xmlns:a16="http://schemas.microsoft.com/office/drawing/2014/main" id="{9C58A3EB-27BC-514E-9F05-03E18670B808}"/>
              </a:ext>
            </a:extLst>
          </p:cNvPr>
          <p:cNvSpPr/>
          <p:nvPr userDrawn="1"/>
        </p:nvSpPr>
        <p:spPr>
          <a:xfrm>
            <a:off x="-23990" y="3258246"/>
            <a:ext cx="9365059" cy="1875421"/>
          </a:xfrm>
          <a:custGeom>
            <a:avLst/>
            <a:gdLst>
              <a:gd name="connsiteX0" fmla="*/ 0 w 7023794"/>
              <a:gd name="connsiteY0" fmla="*/ 0 h 1406566"/>
              <a:gd name="connsiteX1" fmla="*/ 7023794 w 7023794"/>
              <a:gd name="connsiteY1" fmla="*/ 0 h 1406566"/>
              <a:gd name="connsiteX2" fmla="*/ 6252903 w 7023794"/>
              <a:gd name="connsiteY2" fmla="*/ 1406566 h 1406566"/>
              <a:gd name="connsiteX3" fmla="*/ 0 w 7023794"/>
              <a:gd name="connsiteY3" fmla="*/ 1406566 h 1406566"/>
            </a:gdLst>
            <a:ahLst/>
            <a:cxnLst>
              <a:cxn ang="0">
                <a:pos x="connsiteX0" y="connsiteY0"/>
              </a:cxn>
              <a:cxn ang="0">
                <a:pos x="connsiteX1" y="connsiteY1"/>
              </a:cxn>
              <a:cxn ang="0">
                <a:pos x="connsiteX2" y="connsiteY2"/>
              </a:cxn>
              <a:cxn ang="0">
                <a:pos x="connsiteX3" y="connsiteY3"/>
              </a:cxn>
            </a:cxnLst>
            <a:rect l="l" t="t" r="r" b="b"/>
            <a:pathLst>
              <a:path w="7023794" h="1406566">
                <a:moveTo>
                  <a:pt x="0" y="0"/>
                </a:moveTo>
                <a:lnTo>
                  <a:pt x="7023794" y="0"/>
                </a:lnTo>
                <a:lnTo>
                  <a:pt x="6252903" y="1406566"/>
                </a:lnTo>
                <a:lnTo>
                  <a:pt x="0" y="140656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5381" y="3245931"/>
            <a:ext cx="7891553" cy="1850224"/>
          </a:xfrm>
        </p:spPr>
        <p:txBody>
          <a:bodyPr rIns="0" anchor="ctr" anchorCtr="0">
            <a:noAutofit/>
          </a:bodyPr>
          <a:lstStyle>
            <a:lvl1pPr algn="l">
              <a:lnSpc>
                <a:spcPct val="100000"/>
              </a:lnSpc>
              <a:defRPr sz="4267" spc="0" baseline="0">
                <a:solidFill>
                  <a:schemeClr val="bg1"/>
                </a:solidFill>
              </a:defRPr>
            </a:lvl1pPr>
          </a:lstStyle>
          <a:p>
            <a:r>
              <a:rPr lang="en-US"/>
              <a:t>Two-line title slide with dark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13809" y="5223519"/>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40"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 Placeholder 4">
            <a:extLst>
              <a:ext uri="{FF2B5EF4-FFF2-40B4-BE49-F238E27FC236}">
                <a16:creationId xmlns:a16="http://schemas.microsoft.com/office/drawing/2014/main" id="{85C6AF34-C5F3-3E4D-AACD-6675E86ABE66}"/>
              </a:ext>
            </a:extLst>
          </p:cNvPr>
          <p:cNvSpPr>
            <a:spLocks noGrp="1"/>
          </p:cNvSpPr>
          <p:nvPr>
            <p:ph type="body" sz="quarter" idx="12"/>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4" name="Picture 13" descr="A close up of a sign&#10;&#10;Description automatically generated">
            <a:extLst>
              <a:ext uri="{FF2B5EF4-FFF2-40B4-BE49-F238E27FC236}">
                <a16:creationId xmlns:a16="http://schemas.microsoft.com/office/drawing/2014/main" id="{6248AEE8-4CC3-E44F-B260-4C4050E506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36899320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bg1"/>
                </a:solidFill>
              </a:defRPr>
            </a:lvl1pPr>
          </a:lstStyle>
          <a:p>
            <a:r>
              <a:rPr lang="en-US"/>
              <a:t>Section title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bg1"/>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9834682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2-lin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109684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862937"/>
            <a:ext cx="9681295" cy="410574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46286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2-line) and 2-column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862937"/>
            <a:ext cx="5364480" cy="4105740"/>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7029EA9-40C9-BA4E-A674-96547D8CB575}"/>
              </a:ext>
            </a:extLst>
          </p:cNvPr>
          <p:cNvSpPr>
            <a:spLocks noGrp="1"/>
          </p:cNvSpPr>
          <p:nvPr>
            <p:ph type="title" hasCustomPrompt="1"/>
          </p:nvPr>
        </p:nvSpPr>
        <p:spPr>
          <a:xfrm>
            <a:off x="517233" y="469286"/>
            <a:ext cx="11082528" cy="1094471"/>
          </a:xfrm>
        </p:spPr>
        <p:txBody>
          <a:bodyPr vert="horz" lIns="91440" tIns="45720" rIns="91440" bIns="45720" rtlCol="0" anchor="t" anchorCtr="0">
            <a:noAutofit/>
          </a:bodyPr>
          <a:lstStyle>
            <a:lvl1pPr>
              <a:lnSpc>
                <a:spcPct val="100000"/>
              </a:lnSpc>
              <a:defRPr lang="en-US"/>
            </a:lvl1pPr>
          </a:lstStyle>
          <a:p>
            <a:pPr lvl="0"/>
            <a:r>
              <a:rPr lang="en-US"/>
              <a:t>Click to add a title style with a </a:t>
            </a:r>
            <a:br>
              <a:rPr lang="en-US"/>
            </a:br>
            <a:r>
              <a:rPr lang="en-US"/>
              <a:t>two-line headline</a:t>
            </a:r>
          </a:p>
        </p:txBody>
      </p:sp>
    </p:spTree>
    <p:extLst>
      <p:ext uri="{BB962C8B-B14F-4D97-AF65-F5344CB8AC3E}">
        <p14:creationId xmlns:p14="http://schemas.microsoft.com/office/powerpoint/2010/main" val="101659750"/>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layou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6"/>
            <a:ext cx="11097749" cy="1096841"/>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8" name="Text Placeholder 7">
            <a:extLst>
              <a:ext uri="{FF2B5EF4-FFF2-40B4-BE49-F238E27FC236}">
                <a16:creationId xmlns:a16="http://schemas.microsoft.com/office/drawing/2014/main" id="{0E1EA24B-5EA2-AB43-8C64-595AAF72202A}"/>
              </a:ext>
            </a:extLst>
          </p:cNvPr>
          <p:cNvSpPr>
            <a:spLocks noGrp="1"/>
          </p:cNvSpPr>
          <p:nvPr>
            <p:ph type="body" sz="quarter" idx="21"/>
          </p:nvPr>
        </p:nvSpPr>
        <p:spPr>
          <a:xfrm>
            <a:off x="1178111"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11" name="Text Placeholder 10">
            <a:extLst>
              <a:ext uri="{FF2B5EF4-FFF2-40B4-BE49-F238E27FC236}">
                <a16:creationId xmlns:a16="http://schemas.microsoft.com/office/drawing/2014/main" id="{678FD2D1-54D0-384D-B6C4-1ADF79A1F6B9}"/>
              </a:ext>
            </a:extLst>
          </p:cNvPr>
          <p:cNvSpPr>
            <a:spLocks noGrp="1"/>
          </p:cNvSpPr>
          <p:nvPr>
            <p:ph type="body" sz="quarter" idx="22"/>
          </p:nvPr>
        </p:nvSpPr>
        <p:spPr>
          <a:xfrm>
            <a:off x="1178111"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7">
            <a:extLst>
              <a:ext uri="{FF2B5EF4-FFF2-40B4-BE49-F238E27FC236}">
                <a16:creationId xmlns:a16="http://schemas.microsoft.com/office/drawing/2014/main" id="{EA3CFA97-B918-A243-8347-81ABE5965E29}"/>
              </a:ext>
            </a:extLst>
          </p:cNvPr>
          <p:cNvSpPr>
            <a:spLocks noGrp="1"/>
          </p:cNvSpPr>
          <p:nvPr>
            <p:ph type="body" sz="quarter" idx="23"/>
          </p:nvPr>
        </p:nvSpPr>
        <p:spPr>
          <a:xfrm>
            <a:off x="6698743" y="3975024"/>
            <a:ext cx="4462272" cy="1658837"/>
          </a:xfrm>
        </p:spPr>
        <p:txBody>
          <a:bodyPr/>
          <a:lstStyle>
            <a:lvl1pPr marL="118530" marR="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sz="1600"/>
            </a:lvl1pPr>
            <a:lvl2pPr marL="160863" indent="0">
              <a:buNone/>
              <a:defRPr/>
            </a:lvl2pPr>
          </a:lstStyle>
          <a:p>
            <a:pPr lvl="0"/>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marL="118530" marR="0" lvl="0" indent="-118530" algn="l" defTabSz="914377" rtl="0" eaLnBrk="1" fontAlgn="auto" latinLnBrk="0" hangingPunct="1">
              <a:lnSpc>
                <a:spcPct val="100000"/>
              </a:lnSpc>
              <a:spcBef>
                <a:spcPts val="0"/>
              </a:spcBef>
              <a:spcAft>
                <a:spcPts val="400"/>
              </a:spcAft>
              <a:buClr>
                <a:schemeClr val="accent1"/>
              </a:buClr>
              <a:buSzTx/>
              <a:buFont typeface="Arial" panose="020B0604020202020204" pitchFamily="34" charset="0"/>
              <a:buChar char="•"/>
              <a:tabLst/>
              <a:defRPr/>
            </a:pPr>
            <a:r>
              <a:rPr lang="en-US"/>
              <a:t>Click to edit Master text styles</a:t>
            </a:r>
          </a:p>
          <a:p>
            <a:pPr lvl="0"/>
            <a:endParaRPr lang="en-US"/>
          </a:p>
        </p:txBody>
      </p:sp>
      <p:sp>
        <p:nvSpPr>
          <p:cNvPr id="20" name="Text Placeholder 10">
            <a:extLst>
              <a:ext uri="{FF2B5EF4-FFF2-40B4-BE49-F238E27FC236}">
                <a16:creationId xmlns:a16="http://schemas.microsoft.com/office/drawing/2014/main" id="{71222A9A-C729-754A-AB5B-7F8262F611A3}"/>
              </a:ext>
            </a:extLst>
          </p:cNvPr>
          <p:cNvSpPr>
            <a:spLocks noGrp="1"/>
          </p:cNvSpPr>
          <p:nvPr>
            <p:ph type="body" sz="quarter" idx="24"/>
          </p:nvPr>
        </p:nvSpPr>
        <p:spPr>
          <a:xfrm>
            <a:off x="6698743" y="3624052"/>
            <a:ext cx="4462272" cy="380953"/>
          </a:xfrm>
        </p:spPr>
        <p:txBody>
          <a:bodyPr/>
          <a:lstStyle>
            <a:lvl1pPr marL="0" indent="0" algn="l">
              <a:lnSpc>
                <a:spcPct val="100000"/>
              </a:lnSpc>
              <a:buNone/>
              <a:defRPr sz="1900" b="1" i="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2" name="Footer Placeholder 3">
            <a:extLst>
              <a:ext uri="{FF2B5EF4-FFF2-40B4-BE49-F238E27FC236}">
                <a16:creationId xmlns:a16="http://schemas.microsoft.com/office/drawing/2014/main" id="{34801EFD-7446-8E4E-AAEF-5C8D10FA2ADF}"/>
              </a:ext>
            </a:extLst>
          </p:cNvPr>
          <p:cNvSpPr>
            <a:spLocks noGrp="1"/>
          </p:cNvSpPr>
          <p:nvPr>
            <p:ph type="ftr" sz="quarter" idx="3"/>
          </p:nvPr>
        </p:nvSpPr>
        <p:spPr>
          <a:xfrm>
            <a:off x="7934692" y="6242305"/>
            <a:ext cx="3277715"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831606658"/>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tab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3096" y="469285"/>
            <a:ext cx="11097749" cy="105638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13" name="Text Placeholder 12">
            <a:extLst>
              <a:ext uri="{FF2B5EF4-FFF2-40B4-BE49-F238E27FC236}">
                <a16:creationId xmlns:a16="http://schemas.microsoft.com/office/drawing/2014/main" id="{6B9D6CC0-54C1-DF41-9D85-A9549CADD0CA}"/>
              </a:ext>
            </a:extLst>
          </p:cNvPr>
          <p:cNvSpPr>
            <a:spLocks noGrp="1"/>
          </p:cNvSpPr>
          <p:nvPr>
            <p:ph type="body" sz="quarter" idx="13" hasCustomPrompt="1"/>
          </p:nvPr>
        </p:nvSpPr>
        <p:spPr>
          <a:xfrm>
            <a:off x="514712" y="5693822"/>
            <a:ext cx="10766069"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14" name="Table Placeholder 13">
            <a:extLst>
              <a:ext uri="{FF2B5EF4-FFF2-40B4-BE49-F238E27FC236}">
                <a16:creationId xmlns:a16="http://schemas.microsoft.com/office/drawing/2014/main" id="{D270908A-23D5-CD43-8692-062EB0F4A7A9}"/>
              </a:ext>
            </a:extLst>
          </p:cNvPr>
          <p:cNvSpPr>
            <a:spLocks noGrp="1"/>
          </p:cNvSpPr>
          <p:nvPr>
            <p:ph type="tbl" sz="quarter" idx="17"/>
          </p:nvPr>
        </p:nvSpPr>
        <p:spPr>
          <a:xfrm>
            <a:off x="503347" y="2999232"/>
            <a:ext cx="11230899" cy="2680157"/>
          </a:xfrm>
          <a:noFill/>
        </p:spPr>
        <p:txBody>
          <a:bodyPr lIns="228600" tIns="54864" rIns="228600" bIns="0" anchor="ctr"/>
          <a:lstStyle>
            <a:lvl1pPr marL="0" indent="0" algn="ctr">
              <a:buNone/>
              <a:defRPr>
                <a:solidFill>
                  <a:schemeClr val="accent1"/>
                </a:solidFill>
              </a:defRPr>
            </a:lvl1pPr>
          </a:lstStyle>
          <a:p>
            <a:endParaRPr lang="en-US"/>
          </a:p>
        </p:txBody>
      </p:sp>
      <p:sp>
        <p:nvSpPr>
          <p:cNvPr id="10" name="Footer Placeholder 3">
            <a:extLst>
              <a:ext uri="{FF2B5EF4-FFF2-40B4-BE49-F238E27FC236}">
                <a16:creationId xmlns:a16="http://schemas.microsoft.com/office/drawing/2014/main" id="{A91CB174-5B4E-3040-9C32-90B63AD71B46}"/>
              </a:ext>
            </a:extLst>
          </p:cNvPr>
          <p:cNvSpPr>
            <a:spLocks noGrp="1"/>
          </p:cNvSpPr>
          <p:nvPr>
            <p:ph type="ftr" sz="quarter" idx="3"/>
          </p:nvPr>
        </p:nvSpPr>
        <p:spPr>
          <a:xfrm>
            <a:off x="7930558"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503568283"/>
      </p:ext>
    </p:extLst>
  </p:cSld>
  <p:clrMapOvr>
    <a:masterClrMapping/>
  </p:clrMapOvr>
  <p:extLst>
    <p:ext uri="{DCECCB84-F9BA-43D5-87BE-67443E8EF086}">
      <p15:sldGuideLst xmlns:p15="http://schemas.microsoft.com/office/powerpoint/2012/main">
        <p15:guide id="2" orient="horz" pos="350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_AND_BODY">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42;p11">
            <a:extLst>
              <a:ext uri="{FF2B5EF4-FFF2-40B4-BE49-F238E27FC236}">
                <a16:creationId xmlns:a16="http://schemas.microsoft.com/office/drawing/2014/main" id="{8C0C6491-60B2-7662-91D8-2ED055ED00FC}"/>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43;p11">
            <a:extLst>
              <a:ext uri="{FF2B5EF4-FFF2-40B4-BE49-F238E27FC236}">
                <a16:creationId xmlns:a16="http://schemas.microsoft.com/office/drawing/2014/main" id="{A0CD29C8-EF5A-26D9-F8AC-EF71BD16C719}"/>
              </a:ext>
            </a:extLst>
          </p:cNvPr>
          <p:cNvSpPr txBox="1">
            <a:spLocks noGrp="1"/>
          </p:cNvSpPr>
          <p:nvPr>
            <p:ph type="body" idx="1"/>
          </p:nvPr>
        </p:nvSpPr>
        <p:spPr/>
        <p:txBody>
          <a:bodyPr/>
          <a:lstStyle>
            <a:lvl1pPr>
              <a:defRPr/>
            </a:lvl1pPr>
          </a:lstStyle>
          <a:p>
            <a:pPr lvl="0"/>
            <a:endParaRPr lang="en-US"/>
          </a:p>
        </p:txBody>
      </p:sp>
      <p:sp>
        <p:nvSpPr>
          <p:cNvPr id="4" name="Google Shape;44;p11">
            <a:extLst>
              <a:ext uri="{FF2B5EF4-FFF2-40B4-BE49-F238E27FC236}">
                <a16:creationId xmlns:a16="http://schemas.microsoft.com/office/drawing/2014/main" id="{C9200986-216E-2D5E-7945-DE99768150A4}"/>
              </a:ext>
            </a:extLst>
          </p:cNvPr>
          <p:cNvSpPr txBox="1">
            <a:spLocks noGrp="1"/>
          </p:cNvSpPr>
          <p:nvPr>
            <p:ph type="sldNum" sz="quarter" idx="8"/>
          </p:nvPr>
        </p:nvSpPr>
        <p:spPr/>
        <p:txBody>
          <a:bodyPr/>
          <a:lstStyle>
            <a:lvl1pPr>
              <a:defRPr>
                <a:solidFill>
                  <a:srgbClr val="FFFFFF"/>
                </a:solidFill>
              </a:defRPr>
            </a:lvl1pPr>
          </a:lstStyle>
          <a:p>
            <a:pPr lvl="0"/>
            <a:fld id="{8D5C796B-27AA-4478-91FF-B045A1618C2C}" type="slidenum">
              <a:t>‹#›</a:t>
            </a:fld>
            <a:endParaRPr lang="en-US"/>
          </a:p>
        </p:txBody>
      </p:sp>
    </p:spTree>
    <p:extLst>
      <p:ext uri="{BB962C8B-B14F-4D97-AF65-F5344CB8AC3E}">
        <p14:creationId xmlns:p14="http://schemas.microsoft.com/office/powerpoint/2010/main" val="1791311600"/>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4" name="Table Placeholder 3">
            <a:extLst>
              <a:ext uri="{FF2B5EF4-FFF2-40B4-BE49-F238E27FC236}">
                <a16:creationId xmlns:a16="http://schemas.microsoft.com/office/drawing/2014/main" id="{18412AE7-14E8-314D-8735-18215A59D225}"/>
              </a:ext>
            </a:extLst>
          </p:cNvPr>
          <p:cNvSpPr>
            <a:spLocks noGrp="1"/>
          </p:cNvSpPr>
          <p:nvPr>
            <p:ph type="tbl" sz="quarter" idx="14"/>
          </p:nvPr>
        </p:nvSpPr>
        <p:spPr>
          <a:xfrm>
            <a:off x="609600" y="1658112"/>
            <a:ext cx="10972800" cy="4035552"/>
          </a:xfrm>
        </p:spPr>
        <p:txBody>
          <a:bodyPr anchor="ctr"/>
          <a:lstStyle>
            <a:lvl1pPr marL="0" indent="0" algn="ctr">
              <a:buNone/>
              <a:defRPr sz="1200">
                <a:solidFill>
                  <a:schemeClr val="accent1"/>
                </a:solidFill>
              </a:defRPr>
            </a:lvl1pPr>
          </a:lstStyle>
          <a:p>
            <a:endParaRPr lang="en-US"/>
          </a:p>
        </p:txBody>
      </p:sp>
      <p:sp>
        <p:nvSpPr>
          <p:cNvPr id="7" name="Footer Placeholder 3">
            <a:extLst>
              <a:ext uri="{FF2B5EF4-FFF2-40B4-BE49-F238E27FC236}">
                <a16:creationId xmlns:a16="http://schemas.microsoft.com/office/drawing/2014/main" id="{0757D4EE-7E0C-E842-839C-0E9231F5BB1B}"/>
              </a:ext>
            </a:extLst>
          </p:cNvPr>
          <p:cNvSpPr>
            <a:spLocks noGrp="1"/>
          </p:cNvSpPr>
          <p:nvPr>
            <p:ph type="ftr" sz="quarter" idx="3"/>
          </p:nvPr>
        </p:nvSpPr>
        <p:spPr>
          <a:xfrm>
            <a:off x="7930558" y="6241565"/>
            <a:ext cx="328496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692912524"/>
      </p:ext>
    </p:extLst>
  </p:cSld>
  <p:clrMapOvr>
    <a:masterClrMapping/>
  </p:clrMapOvr>
  <p:extLst>
    <p:ext uri="{DCECCB84-F9BA-43D5-87BE-67443E8EF086}">
      <p15:sldGuideLst xmlns:p15="http://schemas.microsoft.com/office/powerpoint/2012/main"/>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content, and large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3" y="469286"/>
            <a:ext cx="5364480" cy="1096841"/>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828800"/>
            <a:ext cx="5364480" cy="3864696"/>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10064">
              <a:lnSpc>
                <a:spcPct val="100000"/>
              </a:lnSpc>
              <a:spcBef>
                <a:spcPts val="0"/>
              </a:spcBef>
              <a:spcAft>
                <a:spcPts val="800"/>
              </a:spcAft>
              <a:buClr>
                <a:schemeClr val="accent1"/>
              </a:buClr>
              <a:buFont typeface="System Font Regular"/>
              <a:buChar char="-"/>
              <a:tabLst/>
              <a:defRPr sz="1900">
                <a:solidFill>
                  <a:schemeClr val="accent1"/>
                </a:solidFill>
              </a:defRPr>
            </a:lvl2pPr>
            <a:lvl3pPr marL="408507" indent="-118530">
              <a:lnSpc>
                <a:spcPct val="100000"/>
              </a:lnSpc>
              <a:spcBef>
                <a:spcPts val="0"/>
              </a:spcBef>
              <a:spcAft>
                <a:spcPts val="800"/>
              </a:spcAft>
              <a:buClr>
                <a:schemeClr val="accent1"/>
              </a:buClr>
              <a:tabLst/>
              <a:defRPr sz="1600">
                <a:solidFill>
                  <a:schemeClr val="accent1"/>
                </a:solidFill>
              </a:defRPr>
            </a:lvl3pPr>
            <a:lvl4pPr marL="527037"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66734"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
            <a:ext cx="5979381" cy="6857999"/>
          </a:xfrm>
          <a:solidFill>
            <a:schemeClr val="tx2"/>
          </a:solidFill>
        </p:spPr>
        <p:txBody>
          <a:bodyPr anchor="ctr"/>
          <a:lstStyle>
            <a:lvl1pPr marL="0" indent="0" algn="ctr">
              <a:buNone/>
              <a:defRPr sz="1600"/>
            </a:lvl1pPr>
          </a:lstStyle>
          <a:p>
            <a:endParaRPr lang="en-US"/>
          </a:p>
        </p:txBody>
      </p:sp>
      <p:sp>
        <p:nvSpPr>
          <p:cNvPr id="9" name="Footer Placeholder 3">
            <a:extLst>
              <a:ext uri="{FF2B5EF4-FFF2-40B4-BE49-F238E27FC236}">
                <a16:creationId xmlns:a16="http://schemas.microsoft.com/office/drawing/2014/main" id="{AA237B01-3300-A94F-955A-022A5B7FCC2D}"/>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solidFill>
                  <a:schemeClr val="bg2"/>
                </a:solidFill>
              </a:defRPr>
            </a:lvl1pPr>
          </a:lstStyle>
          <a:p>
            <a:fld id="{66DE20E4-D496-034F-914D-F7F15B93E95B}" type="slidenum">
              <a:rPr lang="en-US" smtClean="0"/>
              <a:pPr/>
              <a:t>‹#›</a:t>
            </a:fld>
            <a:endParaRPr lang="en-US"/>
          </a:p>
        </p:txBody>
      </p:sp>
    </p:spTree>
    <p:extLst>
      <p:ext uri="{BB962C8B-B14F-4D97-AF65-F5344CB8AC3E}">
        <p14:creationId xmlns:p14="http://schemas.microsoft.com/office/powerpoint/2010/main" val="1858942144"/>
      </p:ext>
    </p:extLst>
  </p:cSld>
  <p:clrMapOvr>
    <a:masterClrMapping/>
  </p:clrMapOvr>
  <p:extLst>
    <p:ext uri="{DCECCB84-F9BA-43D5-87BE-67443E8EF086}">
      <p15:sldGuideLst xmlns:p15="http://schemas.microsoft.com/office/powerpoint/2012/main"/>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content, and small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462618"/>
            <a:ext cx="5369781" cy="4596329"/>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27207311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2-line), content, and small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2"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5" name="Picture Placeholder 4">
            <a:extLst>
              <a:ext uri="{FF2B5EF4-FFF2-40B4-BE49-F238E27FC236}">
                <a16:creationId xmlns:a16="http://schemas.microsoft.com/office/drawing/2014/main" id="{C345672C-A430-2248-88EB-1CB311F352A6}"/>
              </a:ext>
            </a:extLst>
          </p:cNvPr>
          <p:cNvSpPr>
            <a:spLocks noGrp="1"/>
          </p:cNvSpPr>
          <p:nvPr>
            <p:ph type="pic" sz="quarter" idx="14"/>
          </p:nvPr>
        </p:nvSpPr>
        <p:spPr>
          <a:xfrm>
            <a:off x="6212619" y="1827743"/>
            <a:ext cx="5369781" cy="4231204"/>
          </a:xfrm>
          <a:solidFill>
            <a:schemeClr val="tx2"/>
          </a:solidFill>
        </p:spPr>
        <p:txBody>
          <a:bodyPr anchor="ctr"/>
          <a:lstStyle>
            <a:lvl1pPr marL="0" indent="0" algn="ctr">
              <a:buNone/>
              <a:defRPr sz="1600"/>
            </a:lvl1pPr>
          </a:lstStyle>
          <a:p>
            <a:endParaRPr lang="en-US"/>
          </a:p>
        </p:txBody>
      </p:sp>
      <p:sp>
        <p:nvSpPr>
          <p:cNvPr id="7" name="Content Placeholder 2">
            <a:extLst>
              <a:ext uri="{FF2B5EF4-FFF2-40B4-BE49-F238E27FC236}">
                <a16:creationId xmlns:a16="http://schemas.microsoft.com/office/drawing/2014/main" id="{2B3F8211-32E1-A14E-9058-DC9702739171}"/>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D1101829-B714-6E46-BE01-D5626AC189B8}"/>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Title 1">
            <a:extLst>
              <a:ext uri="{FF2B5EF4-FFF2-40B4-BE49-F238E27FC236}">
                <a16:creationId xmlns:a16="http://schemas.microsoft.com/office/drawing/2014/main" id="{FD556004-769B-824A-A347-C2C035D1BBE6}"/>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22866153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577425"/>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2" y="1462618"/>
            <a:ext cx="5364480"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latin typeface="+mn-lt"/>
              </a:defRPr>
            </a:lvl1pPr>
            <a:lvl2pPr marL="268811" indent="-129114">
              <a:lnSpc>
                <a:spcPct val="100000"/>
              </a:lnSpc>
              <a:spcBef>
                <a:spcPts val="0"/>
              </a:spcBef>
              <a:spcAft>
                <a:spcPts val="800"/>
              </a:spcAft>
              <a:buClr>
                <a:schemeClr val="accent1"/>
              </a:buClr>
              <a:buFont typeface="System Font Regular"/>
              <a:buChar char="-"/>
              <a:tabLst/>
              <a:defRPr sz="1900">
                <a:solidFill>
                  <a:schemeClr val="accent1"/>
                </a:solidFill>
                <a:latin typeface="+mn-lt"/>
              </a:defRPr>
            </a:lvl2pPr>
            <a:lvl3pPr marL="397923" indent="-118530">
              <a:lnSpc>
                <a:spcPct val="100000"/>
              </a:lnSpc>
              <a:spcBef>
                <a:spcPts val="0"/>
              </a:spcBef>
              <a:spcAft>
                <a:spcPts val="800"/>
              </a:spcAft>
              <a:buClr>
                <a:schemeClr val="accent1"/>
              </a:buClr>
              <a:tabLst/>
              <a:defRPr sz="1600">
                <a:solidFill>
                  <a:schemeClr val="accent1"/>
                </a:solidFill>
                <a:latin typeface="+mn-lt"/>
              </a:defRPr>
            </a:lvl3pPr>
            <a:lvl4pPr marL="527037" indent="-129114">
              <a:lnSpc>
                <a:spcPct val="100000"/>
              </a:lnSpc>
              <a:spcBef>
                <a:spcPts val="0"/>
              </a:spcBef>
              <a:spcAft>
                <a:spcPts val="800"/>
              </a:spcAft>
              <a:buClr>
                <a:schemeClr val="accent1"/>
              </a:buClr>
              <a:buFont typeface="System Font Regular"/>
              <a:buChar char="-"/>
              <a:tabLst/>
              <a:defRPr sz="1500">
                <a:solidFill>
                  <a:schemeClr val="accent1"/>
                </a:solidFill>
                <a:latin typeface="+mn-lt"/>
              </a:defRPr>
            </a:lvl4pPr>
            <a:lvl5pPr marL="666734" indent="-129114">
              <a:lnSpc>
                <a:spcPct val="100000"/>
              </a:lnSpc>
              <a:spcBef>
                <a:spcPts val="0"/>
              </a:spcBef>
              <a:spcAft>
                <a:spcPts val="800"/>
              </a:spcAft>
              <a:buClr>
                <a:schemeClr val="accent1"/>
              </a:buClr>
              <a:tabLst/>
              <a:defRPr sz="140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1746568"/>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6166782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2 line), content, and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7AF59D-8535-1140-B29B-79BC2486FF7B}"/>
              </a:ext>
            </a:extLst>
          </p:cNvPr>
          <p:cNvSpPr/>
          <p:nvPr userDrawn="1"/>
        </p:nvSpPr>
        <p:spPr>
          <a:xfrm>
            <a:off x="6989230" y="1959612"/>
            <a:ext cx="4604249" cy="30149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0" y="5693822"/>
            <a:ext cx="5364480"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Text Placeholder 28">
            <a:extLst>
              <a:ext uri="{FF2B5EF4-FFF2-40B4-BE49-F238E27FC236}">
                <a16:creationId xmlns:a16="http://schemas.microsoft.com/office/drawing/2014/main" id="{8FF7021F-BE12-C345-B1FB-F328D09E0C8F}"/>
              </a:ext>
            </a:extLst>
          </p:cNvPr>
          <p:cNvSpPr>
            <a:spLocks noGrp="1"/>
          </p:cNvSpPr>
          <p:nvPr>
            <p:ph type="body" sz="quarter" idx="19"/>
          </p:nvPr>
        </p:nvSpPr>
        <p:spPr>
          <a:xfrm>
            <a:off x="7126515" y="2128754"/>
            <a:ext cx="4325259" cy="2845835"/>
          </a:xfrm>
        </p:spPr>
        <p:txBody>
          <a:bodyPr/>
          <a:lstStyle>
            <a:lvl1pPr marL="0" indent="0" algn="l">
              <a:buNone/>
              <a:defRPr sz="2667" b="1" spc="0" baseline="0">
                <a:solidFill>
                  <a:schemeClr val="accent1"/>
                </a:solidFill>
                <a:latin typeface="Georgia" panose="02040502050405020303" pitchFamily="18" charset="0"/>
              </a:defRPr>
            </a:lvl1pPr>
            <a:lvl2pPr marL="160863" indent="0">
              <a:buNone/>
              <a:defRPr sz="9600">
                <a:latin typeface="Georgia" panose="02040502050405020303" pitchFamily="18" charset="0"/>
              </a:defRPr>
            </a:lvl2pPr>
            <a:lvl3pPr marL="391574" indent="0">
              <a:buNone/>
              <a:defRPr sz="9600">
                <a:latin typeface="Georgia" panose="02040502050405020303" pitchFamily="18" charset="0"/>
              </a:defRPr>
            </a:lvl3pPr>
            <a:lvl4pPr marL="539736" indent="0">
              <a:buNone/>
              <a:defRPr sz="9600">
                <a:latin typeface="Georgia" panose="02040502050405020303" pitchFamily="18" charset="0"/>
              </a:defRPr>
            </a:lvl4pPr>
            <a:lvl5pPr marL="770447" indent="0">
              <a:buNone/>
              <a:defRPr sz="9600">
                <a:latin typeface="Georgia" panose="02040502050405020303" pitchFamily="18" charset="0"/>
              </a:defRPr>
            </a:lvl5pPr>
          </a:lstStyle>
          <a:p>
            <a:pPr lvl="0"/>
            <a:r>
              <a:rPr lang="en-US"/>
              <a:t>Click</a:t>
            </a:r>
          </a:p>
        </p:txBody>
      </p:sp>
      <p:sp>
        <p:nvSpPr>
          <p:cNvPr id="11" name="Footer Placeholder 3">
            <a:extLst>
              <a:ext uri="{FF2B5EF4-FFF2-40B4-BE49-F238E27FC236}">
                <a16:creationId xmlns:a16="http://schemas.microsoft.com/office/drawing/2014/main" id="{9D672EDB-2656-3845-AED8-A0E11A74F037}"/>
              </a:ext>
            </a:extLst>
          </p:cNvPr>
          <p:cNvSpPr>
            <a:spLocks noGrp="1"/>
          </p:cNvSpPr>
          <p:nvPr>
            <p:ph type="ftr" sz="quarter" idx="3"/>
          </p:nvPr>
        </p:nvSpPr>
        <p:spPr>
          <a:xfrm>
            <a:off x="7936346" y="6241565"/>
            <a:ext cx="3281821"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9" name="Content Placeholder 2">
            <a:extLst>
              <a:ext uri="{FF2B5EF4-FFF2-40B4-BE49-F238E27FC236}">
                <a16:creationId xmlns:a16="http://schemas.microsoft.com/office/drawing/2014/main" id="{6D16490D-0665-6F4D-9A29-A4051903B1F7}"/>
              </a:ext>
            </a:extLst>
          </p:cNvPr>
          <p:cNvSpPr>
            <a:spLocks noGrp="1"/>
          </p:cNvSpPr>
          <p:nvPr>
            <p:ph idx="15"/>
          </p:nvPr>
        </p:nvSpPr>
        <p:spPr>
          <a:xfrm>
            <a:off x="499872" y="1828800"/>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43AA5499-0B30-3845-8F4C-708EA873253C}"/>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882154412"/>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content and char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426464"/>
            <a:ext cx="5181600" cy="4291584"/>
          </a:xfrm>
        </p:spPr>
        <p:txBody>
          <a:bodyPr anchor="ctr"/>
          <a:lstStyle>
            <a:lvl1pPr marL="0" indent="0" algn="ctr">
              <a:buNone/>
              <a:defRPr sz="1200">
                <a:solidFill>
                  <a:schemeClr val="accent1"/>
                </a:solidFill>
              </a:defRPr>
            </a:lvl1pPr>
          </a:lstStyle>
          <a:p>
            <a:endParaRPr lang="en-US"/>
          </a:p>
        </p:txBody>
      </p:sp>
      <p:sp>
        <p:nvSpPr>
          <p:cNvPr id="21" name="Content Placeholder 2">
            <a:extLst>
              <a:ext uri="{FF2B5EF4-FFF2-40B4-BE49-F238E27FC236}">
                <a16:creationId xmlns:a16="http://schemas.microsoft.com/office/drawing/2014/main" id="{7584C915-AEBA-9E46-B545-D476DC3D7F89}"/>
              </a:ext>
            </a:extLst>
          </p:cNvPr>
          <p:cNvSpPr>
            <a:spLocks noGrp="1"/>
          </p:cNvSpPr>
          <p:nvPr>
            <p:ph idx="15"/>
          </p:nvPr>
        </p:nvSpPr>
        <p:spPr>
          <a:xfrm>
            <a:off x="499872" y="1462617"/>
            <a:ext cx="5364480" cy="4231204"/>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31756342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2-line), content and chart #1">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6400800" y="1792224"/>
            <a:ext cx="5181600" cy="3901440"/>
          </a:xfrm>
        </p:spPr>
        <p:txBody>
          <a:bodyPr anchor="ctr"/>
          <a:lstStyle>
            <a:lvl1pPr marL="0" indent="0" algn="ctr">
              <a:buNone/>
              <a:defRPr sz="1200">
                <a:solidFill>
                  <a:schemeClr val="accent1"/>
                </a:solidFill>
              </a:defRPr>
            </a:lvl1pPr>
          </a:lstStyle>
          <a:p>
            <a:endParaRPr lang="en-US"/>
          </a:p>
        </p:txBody>
      </p:sp>
      <p:sp>
        <p:nvSpPr>
          <p:cNvPr id="20" name="Footer Placeholder 3">
            <a:extLst>
              <a:ext uri="{FF2B5EF4-FFF2-40B4-BE49-F238E27FC236}">
                <a16:creationId xmlns:a16="http://schemas.microsoft.com/office/drawing/2014/main" id="{593C8B9C-2327-2A43-9C91-A40CC38C2125}"/>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50" name="Content Placeholder 2">
            <a:extLst>
              <a:ext uri="{FF2B5EF4-FFF2-40B4-BE49-F238E27FC236}">
                <a16:creationId xmlns:a16="http://schemas.microsoft.com/office/drawing/2014/main" id="{254BAD4D-A958-A440-B45A-D94955E74A05}"/>
              </a:ext>
            </a:extLst>
          </p:cNvPr>
          <p:cNvSpPr>
            <a:spLocks noGrp="1"/>
          </p:cNvSpPr>
          <p:nvPr>
            <p:ph idx="15"/>
          </p:nvPr>
        </p:nvSpPr>
        <p:spPr>
          <a:xfrm>
            <a:off x="499872" y="1828802"/>
            <a:ext cx="5364480"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itle 1">
            <a:extLst>
              <a:ext uri="{FF2B5EF4-FFF2-40B4-BE49-F238E27FC236}">
                <a16:creationId xmlns:a16="http://schemas.microsoft.com/office/drawing/2014/main" id="{30378E39-EE63-5F43-BA84-E27BA0E2F43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369757930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content and char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19430-9D19-E74B-A985-0DFB9C995A6C}"/>
              </a:ext>
            </a:extLst>
          </p:cNvPr>
          <p:cNvSpPr>
            <a:spLocks noGrp="1"/>
          </p:cNvSpPr>
          <p:nvPr>
            <p:ph type="title"/>
          </p:nvPr>
        </p:nvSpPr>
        <p:spPr>
          <a:xfrm>
            <a:off x="517234" y="469286"/>
            <a:ext cx="11096132" cy="633457"/>
          </a:xfrm>
        </p:spPr>
        <p:txBody>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FFA7B42-D455-1E4D-9ED5-D09FA229AD73}"/>
              </a:ext>
            </a:extLst>
          </p:cNvPr>
          <p:cNvSpPr>
            <a:spLocks noGrp="1"/>
          </p:cNvSpPr>
          <p:nvPr>
            <p:ph idx="1"/>
          </p:nvPr>
        </p:nvSpPr>
        <p:spPr>
          <a:xfrm>
            <a:off x="499873" y="1463041"/>
            <a:ext cx="4702895" cy="4225577"/>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58227" indent="-112181">
              <a:lnSpc>
                <a:spcPct val="100000"/>
              </a:lnSpc>
              <a:spcBef>
                <a:spcPts val="0"/>
              </a:spcBef>
              <a:spcAft>
                <a:spcPts val="800"/>
              </a:spcAft>
              <a:buClr>
                <a:schemeClr val="accent1"/>
              </a:buClr>
              <a:buFont typeface="System Font Regular"/>
              <a:buChar char="-"/>
              <a:tabLst/>
              <a:defRPr sz="1900">
                <a:solidFill>
                  <a:schemeClr val="accent1"/>
                </a:solidFill>
              </a:defRPr>
            </a:lvl2pPr>
            <a:lvl3pPr marL="376757" indent="-107948">
              <a:lnSpc>
                <a:spcPct val="100000"/>
              </a:lnSpc>
              <a:spcBef>
                <a:spcPts val="0"/>
              </a:spcBef>
              <a:spcAft>
                <a:spcPts val="800"/>
              </a:spcAft>
              <a:buClr>
                <a:schemeClr val="accent1"/>
              </a:buClr>
              <a:tabLst/>
              <a:defRPr sz="1600">
                <a:solidFill>
                  <a:schemeClr val="accent1"/>
                </a:solidFill>
              </a:defRPr>
            </a:lvl3pPr>
            <a:lvl4pPr marL="484705" indent="-107948">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118530">
              <a:lnSpc>
                <a:spcPct val="100000"/>
              </a:lnSpc>
              <a:spcBef>
                <a:spcPts val="0"/>
              </a:spcBef>
              <a:spcAft>
                <a:spcPts val="800"/>
              </a:spcAft>
              <a:buClr>
                <a:schemeClr val="accent1"/>
              </a:buClr>
              <a:tabLst/>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93267" y="1461449"/>
            <a:ext cx="6278880" cy="4218432"/>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Tree>
    <p:extLst>
      <p:ext uri="{BB962C8B-B14F-4D97-AF65-F5344CB8AC3E}">
        <p14:creationId xmlns:p14="http://schemas.microsoft.com/office/powerpoint/2010/main" val="19990639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2-line), content and char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388864" y="1828801"/>
            <a:ext cx="6278880" cy="3864864"/>
          </a:xfrm>
        </p:spPr>
        <p:txBody>
          <a:bodyPr anchor="ctr"/>
          <a:lstStyle>
            <a:lvl1pPr marL="0" indent="0" algn="ctr">
              <a:buNone/>
              <a:defRPr sz="1200">
                <a:solidFill>
                  <a:schemeClr val="accent1"/>
                </a:solidFill>
              </a:defRPr>
            </a:lvl1pPr>
          </a:lstStyle>
          <a:p>
            <a:endParaRPr lang="en-US"/>
          </a:p>
        </p:txBody>
      </p:sp>
      <p:sp>
        <p:nvSpPr>
          <p:cNvPr id="28" name="Footer Placeholder 3">
            <a:extLst>
              <a:ext uri="{FF2B5EF4-FFF2-40B4-BE49-F238E27FC236}">
                <a16:creationId xmlns:a16="http://schemas.microsoft.com/office/drawing/2014/main" id="{73CCDD9D-AE73-5B4E-8E6D-1B5B9FA6A313}"/>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Content Placeholder 2">
            <a:extLst>
              <a:ext uri="{FF2B5EF4-FFF2-40B4-BE49-F238E27FC236}">
                <a16:creationId xmlns:a16="http://schemas.microsoft.com/office/drawing/2014/main" id="{1EF2830B-505D-3247-9562-60314ACE4164}"/>
              </a:ext>
            </a:extLst>
          </p:cNvPr>
          <p:cNvSpPr>
            <a:spLocks noGrp="1"/>
          </p:cNvSpPr>
          <p:nvPr>
            <p:ph idx="15"/>
          </p:nvPr>
        </p:nvSpPr>
        <p:spPr>
          <a:xfrm>
            <a:off x="499873" y="1828802"/>
            <a:ext cx="4702895" cy="3865021"/>
          </a:xfrm>
        </p:spPr>
        <p:txBody>
          <a:bodyPr/>
          <a:lstStyle>
            <a:lvl1pPr marL="122764" indent="-122764">
              <a:lnSpc>
                <a:spcPct val="100000"/>
              </a:lnSpc>
              <a:spcBef>
                <a:spcPts val="400"/>
              </a:spcBef>
              <a:spcAft>
                <a:spcPts val="800"/>
              </a:spcAft>
              <a:buClr>
                <a:schemeClr val="accent1"/>
              </a:buClr>
              <a:tabLst/>
              <a:defRPr sz="1900">
                <a:solidFill>
                  <a:schemeClr val="accent1"/>
                </a:solidFill>
              </a:defRPr>
            </a:lvl1pPr>
            <a:lvl2pPr marL="268811" indent="-122764">
              <a:lnSpc>
                <a:spcPct val="100000"/>
              </a:lnSpc>
              <a:spcBef>
                <a:spcPts val="0"/>
              </a:spcBef>
              <a:spcAft>
                <a:spcPts val="800"/>
              </a:spcAft>
              <a:buClr>
                <a:schemeClr val="accent1"/>
              </a:buClr>
              <a:buFont typeface="System Font Regular"/>
              <a:buChar char="-"/>
              <a:tabLst/>
              <a:defRPr sz="1900">
                <a:solidFill>
                  <a:schemeClr val="accent1"/>
                </a:solidFill>
              </a:defRPr>
            </a:lvl2pPr>
            <a:lvl3pPr marL="387341" indent="-107948">
              <a:lnSpc>
                <a:spcPct val="100000"/>
              </a:lnSpc>
              <a:spcBef>
                <a:spcPts val="0"/>
              </a:spcBef>
              <a:spcAft>
                <a:spcPts val="800"/>
              </a:spcAft>
              <a:buClr>
                <a:schemeClr val="accent1"/>
              </a:buClr>
              <a:tabLst/>
              <a:defRPr sz="1600">
                <a:solidFill>
                  <a:schemeClr val="accent1"/>
                </a:solidFill>
              </a:defRPr>
            </a:lvl3pPr>
            <a:lvl4pPr marL="505871" indent="-118530">
              <a:lnSpc>
                <a:spcPct val="100000"/>
              </a:lnSpc>
              <a:spcBef>
                <a:spcPts val="0"/>
              </a:spcBef>
              <a:spcAft>
                <a:spcPts val="800"/>
              </a:spcAft>
              <a:buClr>
                <a:schemeClr val="accent1"/>
              </a:buClr>
              <a:buFont typeface="System Font Regular"/>
              <a:buChar char="-"/>
              <a:tabLst/>
              <a:defRPr sz="1500">
                <a:solidFill>
                  <a:schemeClr val="accent1"/>
                </a:solidFill>
              </a:defRPr>
            </a:lvl4pPr>
            <a:lvl5pPr marL="613818" indent="-97364">
              <a:lnSpc>
                <a:spcPct val="100000"/>
              </a:lnSpc>
              <a:spcBef>
                <a:spcPts val="0"/>
              </a:spcBef>
              <a:spcAft>
                <a:spcPts val="800"/>
              </a:spcAft>
              <a:buClr>
                <a:schemeClr val="accent1"/>
              </a:buClr>
              <a:tabLst/>
              <a:defRPr sz="1400">
                <a:solidFill>
                  <a:schemeClr val="accent1"/>
                </a:solidFill>
              </a:defRPr>
            </a:lvl5pPr>
          </a:lstStyle>
          <a:p>
            <a:pPr marL="122764" marR="0" lvl="0" indent="-122764" algn="l" defTabSz="914377" rtl="0" eaLnBrk="1" fontAlgn="auto" latinLnBrk="0" hangingPunct="1">
              <a:lnSpc>
                <a:spcPct val="100000"/>
              </a:lnSpc>
              <a:spcBef>
                <a:spcPts val="400"/>
              </a:spcBef>
              <a:spcAft>
                <a:spcPts val="400"/>
              </a:spcAft>
              <a:buClr>
                <a:schemeClr val="accent1"/>
              </a:buClr>
              <a:buSzTx/>
              <a:buFont typeface="Arial" panose="020B0604020202020204" pitchFamily="34" charset="0"/>
              <a:buChar char="•"/>
              <a:tabLst/>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itle 1">
            <a:extLst>
              <a:ext uri="{FF2B5EF4-FFF2-40B4-BE49-F238E27FC236}">
                <a16:creationId xmlns:a16="http://schemas.microsoft.com/office/drawing/2014/main" id="{961B6958-FC02-3943-AAE0-C24A8AD0B6BB}"/>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10274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ITLE_AND_TWO_COLUMNS_1">
    <p:bg>
      <p:bgPr>
        <a:blipFill>
          <a:blip r:embed="rId2">
            <a:alphaModFix/>
          </a:blip>
          <a:stretch>
            <a:fillRect/>
          </a:stretch>
        </a:blipFill>
        <a:effectLst/>
      </p:bgPr>
    </p:bg>
    <p:spTree>
      <p:nvGrpSpPr>
        <p:cNvPr id="1" name=""/>
        <p:cNvGrpSpPr/>
        <p:nvPr/>
      </p:nvGrpSpPr>
      <p:grpSpPr>
        <a:xfrm>
          <a:off x="0" y="0"/>
          <a:ext cx="0" cy="0"/>
          <a:chOff x="0" y="0"/>
          <a:chExt cx="0" cy="0"/>
        </a:xfrm>
      </p:grpSpPr>
      <p:sp>
        <p:nvSpPr>
          <p:cNvPr id="2" name="Google Shape;51;p13">
            <a:extLst>
              <a:ext uri="{FF2B5EF4-FFF2-40B4-BE49-F238E27FC236}">
                <a16:creationId xmlns:a16="http://schemas.microsoft.com/office/drawing/2014/main" id="{808C5D59-C9FB-9DF6-380F-BA75F4CE0B81}"/>
              </a:ext>
            </a:extLst>
          </p:cNvPr>
          <p:cNvSpPr txBox="1">
            <a:spLocks noGrp="1"/>
          </p:cNvSpPr>
          <p:nvPr>
            <p:ph type="title"/>
          </p:nvPr>
        </p:nvSpPr>
        <p:spPr/>
        <p:txBody>
          <a:bodyPr/>
          <a:lstStyle>
            <a:lvl1pPr>
              <a:defRPr>
                <a:solidFill>
                  <a:srgbClr val="FFFFFF"/>
                </a:solidFill>
              </a:defRPr>
            </a:lvl1pPr>
          </a:lstStyle>
          <a:p>
            <a:pPr lvl="0"/>
            <a:endParaRPr lang="en-US"/>
          </a:p>
        </p:txBody>
      </p:sp>
      <p:sp>
        <p:nvSpPr>
          <p:cNvPr id="3" name="Google Shape;52;p13">
            <a:extLst>
              <a:ext uri="{FF2B5EF4-FFF2-40B4-BE49-F238E27FC236}">
                <a16:creationId xmlns:a16="http://schemas.microsoft.com/office/drawing/2014/main" id="{A3C808DD-50AA-EF5F-BEAE-EC358B6AE210}"/>
              </a:ext>
            </a:extLst>
          </p:cNvPr>
          <p:cNvSpPr txBox="1">
            <a:spLocks noGrp="1"/>
          </p:cNvSpPr>
          <p:nvPr>
            <p:ph type="body" idx="4294967295"/>
          </p:nvPr>
        </p:nvSpPr>
        <p:spPr>
          <a:xfrm>
            <a:off x="652370" y="1600200"/>
            <a:ext cx="3509199" cy="4399203"/>
          </a:xfrm>
        </p:spPr>
        <p:txBody>
          <a:bodyPr/>
          <a:lstStyle>
            <a:lvl1pPr indent="-457189">
              <a:buSzPts val="1800"/>
              <a:defRPr sz="2400"/>
            </a:lvl1pPr>
          </a:lstStyle>
          <a:p>
            <a:pPr lvl="0"/>
            <a:endParaRPr lang="en-US"/>
          </a:p>
        </p:txBody>
      </p:sp>
      <p:sp>
        <p:nvSpPr>
          <p:cNvPr id="4" name="Google Shape;53;p13">
            <a:extLst>
              <a:ext uri="{FF2B5EF4-FFF2-40B4-BE49-F238E27FC236}">
                <a16:creationId xmlns:a16="http://schemas.microsoft.com/office/drawing/2014/main" id="{6CEC6D4B-F193-1FC5-56BD-FDE8CCC64AC7}"/>
              </a:ext>
            </a:extLst>
          </p:cNvPr>
          <p:cNvSpPr txBox="1">
            <a:spLocks noGrp="1"/>
          </p:cNvSpPr>
          <p:nvPr>
            <p:ph type="body" idx="4294967295"/>
          </p:nvPr>
        </p:nvSpPr>
        <p:spPr>
          <a:xfrm>
            <a:off x="4341401" y="1600200"/>
            <a:ext cx="3509199" cy="4399203"/>
          </a:xfrm>
        </p:spPr>
        <p:txBody>
          <a:bodyPr/>
          <a:lstStyle>
            <a:lvl1pPr indent="-457189">
              <a:buSzPts val="1800"/>
              <a:defRPr sz="2400"/>
            </a:lvl1pPr>
          </a:lstStyle>
          <a:p>
            <a:pPr lvl="0"/>
            <a:endParaRPr lang="en-US"/>
          </a:p>
        </p:txBody>
      </p:sp>
      <p:sp>
        <p:nvSpPr>
          <p:cNvPr id="5" name="Google Shape;54;p13">
            <a:extLst>
              <a:ext uri="{FF2B5EF4-FFF2-40B4-BE49-F238E27FC236}">
                <a16:creationId xmlns:a16="http://schemas.microsoft.com/office/drawing/2014/main" id="{6574BE95-929B-EC5D-938B-F698BDE51C7E}"/>
              </a:ext>
            </a:extLst>
          </p:cNvPr>
          <p:cNvSpPr txBox="1">
            <a:spLocks noGrp="1"/>
          </p:cNvSpPr>
          <p:nvPr>
            <p:ph type="body" idx="4294967295"/>
          </p:nvPr>
        </p:nvSpPr>
        <p:spPr>
          <a:xfrm>
            <a:off x="8030419" y="1600200"/>
            <a:ext cx="3509199" cy="4399203"/>
          </a:xfrm>
        </p:spPr>
        <p:txBody>
          <a:bodyPr/>
          <a:lstStyle>
            <a:lvl1pPr indent="-457189">
              <a:buSzPts val="1800"/>
              <a:defRPr sz="2400"/>
            </a:lvl1pPr>
          </a:lstStyle>
          <a:p>
            <a:pPr lvl="0"/>
            <a:endParaRPr lang="en-US"/>
          </a:p>
        </p:txBody>
      </p:sp>
      <p:sp>
        <p:nvSpPr>
          <p:cNvPr id="6" name="Google Shape;55;p13">
            <a:extLst>
              <a:ext uri="{FF2B5EF4-FFF2-40B4-BE49-F238E27FC236}">
                <a16:creationId xmlns:a16="http://schemas.microsoft.com/office/drawing/2014/main" id="{C4FEB139-373E-39A3-6C05-BCA606AE947A}"/>
              </a:ext>
            </a:extLst>
          </p:cNvPr>
          <p:cNvSpPr txBox="1">
            <a:spLocks noGrp="1"/>
          </p:cNvSpPr>
          <p:nvPr>
            <p:ph type="sldNum" sz="quarter" idx="8"/>
          </p:nvPr>
        </p:nvSpPr>
        <p:spPr/>
        <p:txBody>
          <a:bodyPr/>
          <a:lstStyle>
            <a:lvl1pPr>
              <a:defRPr/>
            </a:lvl1pPr>
          </a:lstStyle>
          <a:p>
            <a:pPr lvl="0"/>
            <a:fld id="{1DC2697C-7750-42DC-B3FF-BD702C113811}" type="slidenum">
              <a:t>‹#›</a:t>
            </a:fld>
            <a:endParaRPr lang="en-US"/>
          </a:p>
        </p:txBody>
      </p:sp>
    </p:spTree>
    <p:extLst>
      <p:ext uri="{BB962C8B-B14F-4D97-AF65-F5344CB8AC3E}">
        <p14:creationId xmlns:p14="http://schemas.microsoft.com/office/powerpoint/2010/main" val="4235321046"/>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280160"/>
            <a:ext cx="11192256" cy="4413504"/>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7"/>
            <a:ext cx="11082528" cy="694893"/>
          </a:xfrm>
        </p:spPr>
        <p:txBody>
          <a:bodyPr/>
          <a:lstStyle>
            <a:lvl1pPr>
              <a:lnSpc>
                <a:spcPct val="100000"/>
              </a:lnSpc>
              <a:defRPr sz="3200"/>
            </a:lvl1pPr>
          </a:lstStyle>
          <a:p>
            <a:r>
              <a:rPr lang="en-US"/>
              <a:t>Click to add a title style</a:t>
            </a:r>
          </a:p>
        </p:txBody>
      </p:sp>
    </p:spTree>
    <p:extLst>
      <p:ext uri="{BB962C8B-B14F-4D97-AF65-F5344CB8AC3E}">
        <p14:creationId xmlns:p14="http://schemas.microsoft.com/office/powerpoint/2010/main" val="1234019705"/>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2-line), content and chart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B6D10EE-3796-1048-8D75-5FE9E3D92D9F}"/>
              </a:ext>
            </a:extLst>
          </p:cNvPr>
          <p:cNvSpPr>
            <a:spLocks noGrp="1"/>
          </p:cNvSpPr>
          <p:nvPr>
            <p:ph type="sldNum" sz="quarter" idx="12"/>
          </p:nvPr>
        </p:nvSpPr>
        <p:spPr>
          <a:xfrm>
            <a:off x="11213462" y="6244227"/>
            <a:ext cx="470647" cy="377952"/>
          </a:xfrm>
        </p:spPr>
        <p:txBody>
          <a:bodyPr/>
          <a:lstStyle>
            <a:lvl1pPr>
              <a:defRPr sz="1067"/>
            </a:lvl1pPr>
          </a:lstStyle>
          <a:p>
            <a:fld id="{66DE20E4-D496-034F-914D-F7F15B93E95B}" type="slidenum">
              <a:rPr lang="en-US" smtClean="0"/>
              <a:pPr/>
              <a:t>‹#›</a:t>
            </a:fld>
            <a:endParaRPr lang="en-US"/>
          </a:p>
        </p:txBody>
      </p:sp>
      <p:sp>
        <p:nvSpPr>
          <p:cNvPr id="8" name="Text Placeholder 12">
            <a:extLst>
              <a:ext uri="{FF2B5EF4-FFF2-40B4-BE49-F238E27FC236}">
                <a16:creationId xmlns:a16="http://schemas.microsoft.com/office/drawing/2014/main" id="{548785B2-1A75-0248-A02D-593644343089}"/>
              </a:ext>
            </a:extLst>
          </p:cNvPr>
          <p:cNvSpPr>
            <a:spLocks noGrp="1"/>
          </p:cNvSpPr>
          <p:nvPr>
            <p:ph type="body" sz="quarter" idx="13" hasCustomPrompt="1"/>
          </p:nvPr>
        </p:nvSpPr>
        <p:spPr>
          <a:xfrm>
            <a:off x="514711" y="5693822"/>
            <a:ext cx="11072348" cy="365125"/>
          </a:xfrm>
          <a:prstGeom prst="rect">
            <a:avLst/>
          </a:prstGeom>
        </p:spPr>
        <p:txBody>
          <a:bodyPr anchor="b"/>
          <a:lstStyle>
            <a:lvl1pPr marL="0" indent="0">
              <a:lnSpc>
                <a:spcPct val="100000"/>
              </a:lnSpc>
              <a:buNone/>
              <a:defRPr sz="933">
                <a:solidFill>
                  <a:schemeClr val="tx2"/>
                </a:solidFill>
              </a:defRPr>
            </a:lvl1pPr>
          </a:lstStyle>
          <a:p>
            <a:pPr lvl="0"/>
            <a:r>
              <a:rPr lang="en-US"/>
              <a:t>Click to edit Footnote </a:t>
            </a:r>
          </a:p>
        </p:txBody>
      </p:sp>
      <p:sp>
        <p:nvSpPr>
          <p:cNvPr id="7" name="Chart Placeholder 6">
            <a:extLst>
              <a:ext uri="{FF2B5EF4-FFF2-40B4-BE49-F238E27FC236}">
                <a16:creationId xmlns:a16="http://schemas.microsoft.com/office/drawing/2014/main" id="{209DBF36-B503-F44A-A373-FAF2B64AFCFF}"/>
              </a:ext>
            </a:extLst>
          </p:cNvPr>
          <p:cNvSpPr>
            <a:spLocks noGrp="1"/>
          </p:cNvSpPr>
          <p:nvPr>
            <p:ph type="chart" sz="quarter" idx="14"/>
          </p:nvPr>
        </p:nvSpPr>
        <p:spPr>
          <a:xfrm>
            <a:off x="512064" y="1670304"/>
            <a:ext cx="11192256" cy="4023360"/>
          </a:xfrm>
        </p:spPr>
        <p:txBody>
          <a:bodyPr anchor="ctr"/>
          <a:lstStyle>
            <a:lvl1pPr marL="0" indent="0" algn="ctr">
              <a:buFont typeface="Arial" panose="020B0604020202020204" pitchFamily="34" charset="0"/>
              <a:buNone/>
              <a:defRPr sz="1200">
                <a:solidFill>
                  <a:schemeClr val="accent1"/>
                </a:solidFill>
              </a:defRPr>
            </a:lvl1pPr>
          </a:lstStyle>
          <a:p>
            <a:endParaRPr lang="en-US"/>
          </a:p>
        </p:txBody>
      </p:sp>
      <p:sp>
        <p:nvSpPr>
          <p:cNvPr id="16" name="Footer Placeholder 3">
            <a:extLst>
              <a:ext uri="{FF2B5EF4-FFF2-40B4-BE49-F238E27FC236}">
                <a16:creationId xmlns:a16="http://schemas.microsoft.com/office/drawing/2014/main" id="{5219E52D-E660-1842-9FA4-3E9C0B97A407}"/>
              </a:ext>
            </a:extLst>
          </p:cNvPr>
          <p:cNvSpPr>
            <a:spLocks noGrp="1"/>
          </p:cNvSpPr>
          <p:nvPr>
            <p:ph type="ftr" sz="quarter" idx="3"/>
          </p:nvPr>
        </p:nvSpPr>
        <p:spPr>
          <a:xfrm>
            <a:off x="7936345" y="6241565"/>
            <a:ext cx="3282903"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63" name="Title 1">
            <a:extLst>
              <a:ext uri="{FF2B5EF4-FFF2-40B4-BE49-F238E27FC236}">
                <a16:creationId xmlns:a16="http://schemas.microsoft.com/office/drawing/2014/main" id="{9B91C294-EF6A-8D47-BC58-4FB5C91EF5ED}"/>
              </a:ext>
            </a:extLst>
          </p:cNvPr>
          <p:cNvSpPr>
            <a:spLocks noGrp="1"/>
          </p:cNvSpPr>
          <p:nvPr>
            <p:ph type="title" hasCustomPrompt="1"/>
          </p:nvPr>
        </p:nvSpPr>
        <p:spPr>
          <a:xfrm>
            <a:off x="517233" y="469286"/>
            <a:ext cx="11082528" cy="1096841"/>
          </a:xfrm>
        </p:spPr>
        <p:txBody>
          <a:bodyPr/>
          <a:lstStyle>
            <a:lvl1pPr>
              <a:lnSpc>
                <a:spcPct val="100000"/>
              </a:lnSpc>
              <a:defRPr sz="3200"/>
            </a:lvl1pPr>
          </a:lstStyle>
          <a:p>
            <a:r>
              <a:rPr lang="en-US"/>
              <a:t>Click to add a title style with a </a:t>
            </a:r>
            <a:br>
              <a:rPr lang="en-US"/>
            </a:br>
            <a:r>
              <a:rPr lang="en-US"/>
              <a:t>two-line headline</a:t>
            </a:r>
          </a:p>
        </p:txBody>
      </p:sp>
    </p:spTree>
    <p:extLst>
      <p:ext uri="{BB962C8B-B14F-4D97-AF65-F5344CB8AC3E}">
        <p14:creationId xmlns:p14="http://schemas.microsoft.com/office/powerpoint/2010/main" val="627824464"/>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36345" y="6241565"/>
            <a:ext cx="3283772" cy="366183"/>
          </a:xfrm>
          <a:prstGeom prst="rect">
            <a:avLst/>
          </a:prstGeom>
        </p:spPr>
        <p:txBody>
          <a:bodyPr vert="horz" lIns="91440" tIns="45720" rIns="91440" bIns="45720" rtlCol="0" anchor="ctr"/>
          <a:lstStyle>
            <a:lvl1pPr algn="r">
              <a:buClr>
                <a:schemeClr val="accent1"/>
              </a:buCl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2100304" y="1882026"/>
            <a:ext cx="7909277" cy="3093949"/>
          </a:xfrm>
        </p:spPr>
        <p:txBody>
          <a:bodyPr anchor="ctr" anchorCtr="0"/>
          <a:lstStyle>
            <a:lvl1pPr marL="256111" indent="-256111">
              <a:spcBef>
                <a:spcPts val="800"/>
              </a:spcBef>
              <a:spcAft>
                <a:spcPts val="400"/>
              </a:spcAft>
              <a:buClr>
                <a:schemeClr val="accent1"/>
              </a:buClr>
              <a:buFont typeface="+mj-lt"/>
              <a:buAutoNum type="arabicPeriod"/>
              <a:tabLst/>
              <a:defRPr sz="1900"/>
            </a:lvl1pPr>
            <a:lvl2pPr marL="396875" indent="-149225">
              <a:spcBef>
                <a:spcPts val="0"/>
              </a:spcBef>
              <a:spcAft>
                <a:spcPts val="400"/>
              </a:spcAft>
              <a:buClr>
                <a:schemeClr val="accent1"/>
              </a:buClr>
              <a:buFont typeface="Arial" panose="020B0604020202020204" pitchFamily="34" charset="0"/>
              <a:buChar char="•"/>
              <a:tabLst/>
              <a:defRPr sz="1700"/>
            </a:lvl2pPr>
            <a:lvl3pPr marL="520687" indent="-304792">
              <a:spcBef>
                <a:spcPts val="0"/>
              </a:spcBef>
              <a:spcAft>
                <a:spcPts val="400"/>
              </a:spcAft>
              <a:buFont typeface="+mj-lt"/>
              <a:buAutoNum type="arabicPeriod"/>
              <a:defRPr sz="1467"/>
            </a:lvl3pPr>
            <a:lvl4pPr marL="626518" indent="-304792">
              <a:spcBef>
                <a:spcPts val="0"/>
              </a:spcBef>
              <a:spcAft>
                <a:spcPts val="400"/>
              </a:spcAft>
              <a:buFont typeface="+mj-lt"/>
              <a:buAutoNum type="arabicPeriod"/>
              <a:defRPr sz="1400"/>
            </a:lvl4pPr>
            <a:lvl5pPr marL="719649" indent="-304792">
              <a:spcBef>
                <a:spcPts val="0"/>
              </a:spcBef>
              <a:spcAft>
                <a:spcPts val="400"/>
              </a:spcAft>
              <a:buFont typeface="+mj-lt"/>
              <a:buAutoNum type="arabicPeriod"/>
              <a:defRPr sz="1333"/>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6505055"/>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Four sections w/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4" name="Text Placeholder 33">
            <a:extLst>
              <a:ext uri="{FF2B5EF4-FFF2-40B4-BE49-F238E27FC236}">
                <a16:creationId xmlns:a16="http://schemas.microsoft.com/office/drawing/2014/main" id="{9CB06751-CB75-614D-A598-4763478A2CC7}"/>
              </a:ext>
            </a:extLst>
          </p:cNvPr>
          <p:cNvSpPr>
            <a:spLocks noGrp="1"/>
          </p:cNvSpPr>
          <p:nvPr userDrawn="1">
            <p:ph type="body" sz="quarter" idx="12" hasCustomPrompt="1"/>
          </p:nvPr>
        </p:nvSpPr>
        <p:spPr>
          <a:xfrm>
            <a:off x="1174581" y="73259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5" name="Text Placeholder 33">
            <a:extLst>
              <a:ext uri="{FF2B5EF4-FFF2-40B4-BE49-F238E27FC236}">
                <a16:creationId xmlns:a16="http://schemas.microsoft.com/office/drawing/2014/main" id="{0F5B778C-62CF-294F-A8A7-ADB8D30F7E4B}"/>
              </a:ext>
            </a:extLst>
          </p:cNvPr>
          <p:cNvSpPr>
            <a:spLocks noGrp="1"/>
          </p:cNvSpPr>
          <p:nvPr userDrawn="1">
            <p:ph type="body" sz="quarter" idx="13" hasCustomPrompt="1"/>
          </p:nvPr>
        </p:nvSpPr>
        <p:spPr>
          <a:xfrm>
            <a:off x="1174581" y="2073665"/>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6" name="Text Placeholder 33">
            <a:extLst>
              <a:ext uri="{FF2B5EF4-FFF2-40B4-BE49-F238E27FC236}">
                <a16:creationId xmlns:a16="http://schemas.microsoft.com/office/drawing/2014/main" id="{0C74DA92-54F5-534D-89FC-7CCB28538954}"/>
              </a:ext>
            </a:extLst>
          </p:cNvPr>
          <p:cNvSpPr>
            <a:spLocks noGrp="1"/>
          </p:cNvSpPr>
          <p:nvPr userDrawn="1">
            <p:ph type="body" sz="quarter" idx="14" hasCustomPrompt="1"/>
          </p:nvPr>
        </p:nvSpPr>
        <p:spPr>
          <a:xfrm>
            <a:off x="1174581" y="3414239"/>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7" name="Text Placeholder 33">
            <a:extLst>
              <a:ext uri="{FF2B5EF4-FFF2-40B4-BE49-F238E27FC236}">
                <a16:creationId xmlns:a16="http://schemas.microsoft.com/office/drawing/2014/main" id="{9F262C8B-5C7F-B14A-BA25-50C34A7FD288}"/>
              </a:ext>
            </a:extLst>
          </p:cNvPr>
          <p:cNvSpPr>
            <a:spLocks noGrp="1"/>
          </p:cNvSpPr>
          <p:nvPr userDrawn="1">
            <p:ph type="body" sz="quarter" idx="15" hasCustomPrompt="1"/>
          </p:nvPr>
        </p:nvSpPr>
        <p:spPr>
          <a:xfrm>
            <a:off x="1174581" y="4754312"/>
            <a:ext cx="1072896" cy="1072896"/>
          </a:xfrm>
          <a:prstGeom prst="rect">
            <a:avLst/>
          </a:prstGeom>
          <a:noFill/>
        </p:spPr>
        <p:txBody>
          <a:bodyPr wrap="none" lIns="0" tIns="0" rIns="0" bIns="164592" anchor="ctr" anchorCtr="0"/>
          <a:lstStyle>
            <a:lvl1pPr marL="0" indent="0" algn="ctr">
              <a:lnSpc>
                <a:spcPct val="100000"/>
              </a:lnSpc>
              <a:spcBef>
                <a:spcPts val="0"/>
              </a:spcBef>
              <a:spcAft>
                <a:spcPts val="0"/>
              </a:spcAft>
              <a:buNone/>
              <a:defRPr sz="5333" b="1">
                <a:solidFill>
                  <a:schemeClr val="accent1"/>
                </a:solidFill>
                <a:latin typeface="+mn-lt"/>
                <a:cs typeface="Times New Roman" panose="02020603050405020304" pitchFamily="18" charset="0"/>
              </a:defRPr>
            </a:lvl1pPr>
            <a:lvl2pPr>
              <a:defRPr sz="5333">
                <a:solidFill>
                  <a:schemeClr val="bg1"/>
                </a:solidFill>
                <a:latin typeface="+mj-lt"/>
              </a:defRPr>
            </a:lvl2pPr>
            <a:lvl3pPr>
              <a:defRPr sz="5333">
                <a:solidFill>
                  <a:schemeClr val="bg1"/>
                </a:solidFill>
                <a:latin typeface="+mj-lt"/>
              </a:defRPr>
            </a:lvl3pPr>
            <a:lvl4pPr>
              <a:defRPr sz="5333">
                <a:solidFill>
                  <a:schemeClr val="bg1"/>
                </a:solidFill>
                <a:latin typeface="+mj-lt"/>
              </a:defRPr>
            </a:lvl4pPr>
            <a:lvl5pPr>
              <a:defRPr sz="5333">
                <a:solidFill>
                  <a:schemeClr val="bg1"/>
                </a:solidFill>
                <a:latin typeface="+mj-lt"/>
              </a:defRPr>
            </a:lvl5pPr>
          </a:lstStyle>
          <a:p>
            <a:pPr lvl="0"/>
            <a:r>
              <a:rPr lang="en-US"/>
              <a:t>#</a:t>
            </a:r>
          </a:p>
        </p:txBody>
      </p: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11056373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sections with ic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489855-8317-B94A-AEDA-A5FFAA2CD60C}"/>
              </a:ext>
            </a:extLst>
          </p:cNvPr>
          <p:cNvSpPr>
            <a:spLocks noGrp="1"/>
          </p:cNvSpPr>
          <p:nvPr>
            <p:ph type="sldNum" sz="quarter" idx="10"/>
          </p:nvPr>
        </p:nvSpPr>
        <p:spPr/>
        <p:txBody>
          <a:bodyPr/>
          <a:lstStyle/>
          <a:p>
            <a:fld id="{66DE20E4-D496-034F-914D-F7F15B93E95B}" type="slidenum">
              <a:rPr lang="en-US" smtClean="0"/>
              <a:pPr/>
              <a:t>‹#›</a:t>
            </a:fld>
            <a:endParaRPr lang="en-US"/>
          </a:p>
        </p:txBody>
      </p:sp>
      <p:cxnSp>
        <p:nvCxnSpPr>
          <p:cNvPr id="5" name="Straight Connector 4">
            <a:extLst>
              <a:ext uri="{FF2B5EF4-FFF2-40B4-BE49-F238E27FC236}">
                <a16:creationId xmlns:a16="http://schemas.microsoft.com/office/drawing/2014/main" id="{45C0617B-A41B-B94F-A8DE-6993D064F9CD}"/>
              </a:ext>
            </a:extLst>
          </p:cNvPr>
          <p:cNvCxnSpPr>
            <a:cxnSpLocks/>
          </p:cNvCxnSpPr>
          <p:nvPr userDrawn="1"/>
        </p:nvCxnSpPr>
        <p:spPr>
          <a:xfrm flipH="1">
            <a:off x="1174582" y="1859644"/>
            <a:ext cx="9842839" cy="0"/>
          </a:xfrm>
          <a:prstGeom prst="line">
            <a:avLst/>
          </a:prstGeom>
          <a:noFill/>
          <a:ln w="9525" cap="flat" cmpd="sng" algn="ctr">
            <a:solidFill>
              <a:schemeClr val="tx2">
                <a:lumMod val="60000"/>
                <a:lumOff val="40000"/>
              </a:schemeClr>
            </a:solidFill>
            <a:prstDash val="solid"/>
          </a:ln>
          <a:effectLst/>
        </p:spPr>
      </p:cxnSp>
      <p:cxnSp>
        <p:nvCxnSpPr>
          <p:cNvPr id="6" name="Straight Connector 5">
            <a:extLst>
              <a:ext uri="{FF2B5EF4-FFF2-40B4-BE49-F238E27FC236}">
                <a16:creationId xmlns:a16="http://schemas.microsoft.com/office/drawing/2014/main" id="{C370CE82-930F-F04F-9C79-0DB4507F891E}"/>
              </a:ext>
            </a:extLst>
          </p:cNvPr>
          <p:cNvCxnSpPr>
            <a:cxnSpLocks/>
          </p:cNvCxnSpPr>
          <p:nvPr userDrawn="1"/>
        </p:nvCxnSpPr>
        <p:spPr>
          <a:xfrm flipH="1">
            <a:off x="1174581" y="3200217"/>
            <a:ext cx="9842840" cy="0"/>
          </a:xfrm>
          <a:prstGeom prst="line">
            <a:avLst/>
          </a:prstGeom>
          <a:noFill/>
          <a:ln w="9525" cap="flat" cmpd="sng" algn="ctr">
            <a:solidFill>
              <a:schemeClr val="tx2">
                <a:lumMod val="60000"/>
                <a:lumOff val="40000"/>
              </a:schemeClr>
            </a:solidFill>
            <a:prstDash val="solid"/>
          </a:ln>
          <a:effectLst/>
        </p:spPr>
      </p:cxnSp>
      <p:cxnSp>
        <p:nvCxnSpPr>
          <p:cNvPr id="7" name="Straight Connector 6">
            <a:extLst>
              <a:ext uri="{FF2B5EF4-FFF2-40B4-BE49-F238E27FC236}">
                <a16:creationId xmlns:a16="http://schemas.microsoft.com/office/drawing/2014/main" id="{3A4F78B3-98DE-5B49-85FD-A2910B7B5517}"/>
              </a:ext>
            </a:extLst>
          </p:cNvPr>
          <p:cNvCxnSpPr>
            <a:cxnSpLocks/>
          </p:cNvCxnSpPr>
          <p:nvPr userDrawn="1"/>
        </p:nvCxnSpPr>
        <p:spPr>
          <a:xfrm flipH="1">
            <a:off x="1174581" y="4540791"/>
            <a:ext cx="9842840" cy="0"/>
          </a:xfrm>
          <a:prstGeom prst="line">
            <a:avLst/>
          </a:prstGeom>
          <a:noFill/>
          <a:ln w="9525" cap="flat" cmpd="sng" algn="ctr">
            <a:solidFill>
              <a:schemeClr val="tx2">
                <a:lumMod val="60000"/>
                <a:lumOff val="40000"/>
              </a:schemeClr>
            </a:solidFill>
            <a:prstDash val="solid"/>
          </a:ln>
          <a:effectLst/>
        </p:spPr>
      </p:cxnSp>
      <p:sp>
        <p:nvSpPr>
          <p:cNvPr id="39" name="Text Placeholder 38">
            <a:extLst>
              <a:ext uri="{FF2B5EF4-FFF2-40B4-BE49-F238E27FC236}">
                <a16:creationId xmlns:a16="http://schemas.microsoft.com/office/drawing/2014/main" id="{89565497-DFA6-8648-8348-656B1CD0CB5D}"/>
              </a:ext>
            </a:extLst>
          </p:cNvPr>
          <p:cNvSpPr>
            <a:spLocks noGrp="1"/>
          </p:cNvSpPr>
          <p:nvPr userDrawn="1">
            <p:ph type="body" sz="quarter" idx="16"/>
          </p:nvPr>
        </p:nvSpPr>
        <p:spPr>
          <a:xfrm>
            <a:off x="2564151" y="88454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0" name="Text Placeholder 38">
            <a:extLst>
              <a:ext uri="{FF2B5EF4-FFF2-40B4-BE49-F238E27FC236}">
                <a16:creationId xmlns:a16="http://schemas.microsoft.com/office/drawing/2014/main" id="{B4122E31-736C-8348-B128-1CD0E14E534E}"/>
              </a:ext>
            </a:extLst>
          </p:cNvPr>
          <p:cNvSpPr>
            <a:spLocks noGrp="1"/>
          </p:cNvSpPr>
          <p:nvPr userDrawn="1">
            <p:ph type="body" sz="quarter" idx="17"/>
          </p:nvPr>
        </p:nvSpPr>
        <p:spPr>
          <a:xfrm>
            <a:off x="2564151" y="117867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1" name="Text Placeholder 38">
            <a:extLst>
              <a:ext uri="{FF2B5EF4-FFF2-40B4-BE49-F238E27FC236}">
                <a16:creationId xmlns:a16="http://schemas.microsoft.com/office/drawing/2014/main" id="{F1C4FB0D-60E5-B34D-8186-8489A2E53B57}"/>
              </a:ext>
            </a:extLst>
          </p:cNvPr>
          <p:cNvSpPr>
            <a:spLocks noGrp="1"/>
          </p:cNvSpPr>
          <p:nvPr userDrawn="1">
            <p:ph type="body" sz="quarter" idx="18"/>
          </p:nvPr>
        </p:nvSpPr>
        <p:spPr>
          <a:xfrm>
            <a:off x="2564151" y="222511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2" name="Text Placeholder 38">
            <a:extLst>
              <a:ext uri="{FF2B5EF4-FFF2-40B4-BE49-F238E27FC236}">
                <a16:creationId xmlns:a16="http://schemas.microsoft.com/office/drawing/2014/main" id="{8732636F-5A0B-A840-BE79-B043D65D5D3B}"/>
              </a:ext>
            </a:extLst>
          </p:cNvPr>
          <p:cNvSpPr>
            <a:spLocks noGrp="1"/>
          </p:cNvSpPr>
          <p:nvPr userDrawn="1">
            <p:ph type="body" sz="quarter" idx="19"/>
          </p:nvPr>
        </p:nvSpPr>
        <p:spPr>
          <a:xfrm>
            <a:off x="2564151" y="251924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3" name="Text Placeholder 38">
            <a:extLst>
              <a:ext uri="{FF2B5EF4-FFF2-40B4-BE49-F238E27FC236}">
                <a16:creationId xmlns:a16="http://schemas.microsoft.com/office/drawing/2014/main" id="{C4EA9612-68F2-FE49-9F0D-C26A6F9D5B5B}"/>
              </a:ext>
            </a:extLst>
          </p:cNvPr>
          <p:cNvSpPr>
            <a:spLocks noGrp="1"/>
          </p:cNvSpPr>
          <p:nvPr userDrawn="1">
            <p:ph type="body" sz="quarter" idx="20"/>
          </p:nvPr>
        </p:nvSpPr>
        <p:spPr>
          <a:xfrm>
            <a:off x="2564151" y="3559280"/>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4" name="Text Placeholder 38">
            <a:extLst>
              <a:ext uri="{FF2B5EF4-FFF2-40B4-BE49-F238E27FC236}">
                <a16:creationId xmlns:a16="http://schemas.microsoft.com/office/drawing/2014/main" id="{79BF31A7-530E-1E41-94FC-FA9E7BC6C34C}"/>
              </a:ext>
            </a:extLst>
          </p:cNvPr>
          <p:cNvSpPr>
            <a:spLocks noGrp="1"/>
          </p:cNvSpPr>
          <p:nvPr userDrawn="1">
            <p:ph type="body" sz="quarter" idx="21"/>
          </p:nvPr>
        </p:nvSpPr>
        <p:spPr>
          <a:xfrm>
            <a:off x="2564151" y="3853417"/>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5" name="Text Placeholder 38">
            <a:extLst>
              <a:ext uri="{FF2B5EF4-FFF2-40B4-BE49-F238E27FC236}">
                <a16:creationId xmlns:a16="http://schemas.microsoft.com/office/drawing/2014/main" id="{2FC45632-E38B-EE49-BF1C-ACA50BB521F0}"/>
              </a:ext>
            </a:extLst>
          </p:cNvPr>
          <p:cNvSpPr>
            <a:spLocks noGrp="1"/>
          </p:cNvSpPr>
          <p:nvPr userDrawn="1">
            <p:ph type="body" sz="quarter" idx="22"/>
          </p:nvPr>
        </p:nvSpPr>
        <p:spPr>
          <a:xfrm>
            <a:off x="2564151" y="4899852"/>
            <a:ext cx="5826316" cy="328313"/>
          </a:xfrm>
        </p:spPr>
        <p:txBody>
          <a:bodyPr/>
          <a:lstStyle>
            <a:lvl1pPr marL="0" indent="0">
              <a:buNone/>
              <a:defRPr sz="1900" b="1"/>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46" name="Text Placeholder 38">
            <a:extLst>
              <a:ext uri="{FF2B5EF4-FFF2-40B4-BE49-F238E27FC236}">
                <a16:creationId xmlns:a16="http://schemas.microsoft.com/office/drawing/2014/main" id="{DCE681FC-C488-A04F-8F37-E3BE5F140647}"/>
              </a:ext>
            </a:extLst>
          </p:cNvPr>
          <p:cNvSpPr>
            <a:spLocks noGrp="1"/>
          </p:cNvSpPr>
          <p:nvPr userDrawn="1">
            <p:ph type="body" sz="quarter" idx="23"/>
          </p:nvPr>
        </p:nvSpPr>
        <p:spPr>
          <a:xfrm>
            <a:off x="2564151" y="5193989"/>
            <a:ext cx="5826316" cy="286255"/>
          </a:xfrm>
        </p:spPr>
        <p:txBody>
          <a:bodyPr/>
          <a:lstStyle>
            <a:lvl1pPr marL="0" indent="0">
              <a:buNone/>
              <a:defRPr sz="1600" b="0"/>
            </a:lvl1pPr>
            <a:lvl2pPr marL="118530" indent="0">
              <a:buNone/>
              <a:defRPr/>
            </a:lvl2pPr>
            <a:lvl3pPr marL="215895" indent="0">
              <a:buNone/>
              <a:defRPr/>
            </a:lvl3pPr>
            <a:lvl4pPr marL="321725" indent="0">
              <a:buNone/>
              <a:defRPr/>
            </a:lvl4pPr>
            <a:lvl5pPr marL="414856" indent="0">
              <a:buNone/>
              <a:defRPr/>
            </a:lvl5pPr>
          </a:lstStyle>
          <a:p>
            <a:pPr lvl="0"/>
            <a:r>
              <a:rPr lang="en-US"/>
              <a:t>Click to edit Master text styles</a:t>
            </a:r>
          </a:p>
        </p:txBody>
      </p:sp>
      <p:sp>
        <p:nvSpPr>
          <p:cNvPr id="51" name="Footer Placeholder 50">
            <a:extLst>
              <a:ext uri="{FF2B5EF4-FFF2-40B4-BE49-F238E27FC236}">
                <a16:creationId xmlns:a16="http://schemas.microsoft.com/office/drawing/2014/main" id="{85A7982A-004D-7745-A737-44A85812F968}"/>
              </a:ext>
            </a:extLst>
          </p:cNvPr>
          <p:cNvSpPr>
            <a:spLocks noGrp="1"/>
          </p:cNvSpPr>
          <p:nvPr>
            <p:ph type="ftr" sz="quarter" idx="25"/>
          </p:nvPr>
        </p:nvSpPr>
        <p:spPr/>
        <p:txBody>
          <a:bodyPr/>
          <a:lstStyle/>
          <a:p>
            <a:r>
              <a:rPr lang="en-US"/>
              <a:t>Type division name here</a:t>
            </a:r>
          </a:p>
        </p:txBody>
      </p:sp>
    </p:spTree>
    <p:extLst>
      <p:ext uri="{BB962C8B-B14F-4D97-AF65-F5344CB8AC3E}">
        <p14:creationId xmlns:p14="http://schemas.microsoft.com/office/powerpoint/2010/main" val="30070005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Full-bleed image light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lumMod val="60000"/>
              <a:lumOff val="40000"/>
            </a:schemeClr>
          </a:solidFill>
        </p:spPr>
        <p:txBody>
          <a:bodyPr anchor="ctr"/>
          <a:lstStyle>
            <a:lvl1pPr marL="0" indent="0" algn="ctr">
              <a:buNone/>
              <a:defRPr/>
            </a:lvl1pPr>
          </a:lstStyle>
          <a:p>
            <a:endParaRPr lang="en-US"/>
          </a:p>
        </p:txBody>
      </p:sp>
      <p:sp>
        <p:nvSpPr>
          <p:cNvPr id="5" name="Slide Number Placeholder 4"/>
          <p:cNvSpPr>
            <a:spLocks noGrp="1"/>
          </p:cNvSpPr>
          <p:nvPr>
            <p:ph type="sldNum" sz="quarter" idx="12"/>
          </p:nvPr>
        </p:nvSpPr>
        <p:spPr/>
        <p:txBody>
          <a:bodyPr/>
          <a:lstStyle/>
          <a:p>
            <a:fld id="{90F9BDA0-AF0E-4BA8-B742-3B9C92A3E6FE}" type="slidenum">
              <a:rPr lang="en-US" smtClean="0"/>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69405"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7" name="TextBox 6">
            <a:extLst>
              <a:ext uri="{FF2B5EF4-FFF2-40B4-BE49-F238E27FC236}">
                <a16:creationId xmlns:a16="http://schemas.microsoft.com/office/drawing/2014/main" id="{457E1A05-8BEA-C340-A5A9-DFD9053D0678}"/>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3E10119E-13B3-BF4F-9771-A3F130658023}"/>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1840736842"/>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Full-bleed image dark background">
    <p:bg>
      <p:bgPr>
        <a:solidFill>
          <a:schemeClr val="tx2"/>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B73010-DCFF-9A4A-971B-E9F09C5334BA}"/>
              </a:ext>
            </a:extLst>
          </p:cNvPr>
          <p:cNvSpPr>
            <a:spLocks noGrp="1"/>
          </p:cNvSpPr>
          <p:nvPr>
            <p:ph type="pic" sz="quarter" idx="13"/>
          </p:nvPr>
        </p:nvSpPr>
        <p:spPr>
          <a:xfrm>
            <a:off x="0" y="0"/>
            <a:ext cx="12192000" cy="6858000"/>
          </a:xfrm>
          <a:solidFill>
            <a:schemeClr val="tx2"/>
          </a:solidFill>
        </p:spPr>
        <p:txBody>
          <a:bodyPr anchor="ctr"/>
          <a:lstStyle>
            <a:lvl1pPr marL="0" indent="0" algn="ctr">
              <a:buNone/>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90F9BDA0-AF0E-4BA8-B742-3B9C92A3E6FE}" type="slidenum">
              <a:rPr lang="en-US" smtClean="0"/>
              <a:pPr/>
              <a:t>‹#›</a:t>
            </a:fld>
            <a:endParaRPr lang="en-US"/>
          </a:p>
        </p:txBody>
      </p:sp>
      <p:sp>
        <p:nvSpPr>
          <p:cNvPr id="4" name="Footer Placeholder 3">
            <a:extLst>
              <a:ext uri="{FF2B5EF4-FFF2-40B4-BE49-F238E27FC236}">
                <a16:creationId xmlns:a16="http://schemas.microsoft.com/office/drawing/2014/main" id="{8E4D2472-4EE6-C448-9F15-8C75193DA95C}"/>
              </a:ext>
            </a:extLst>
          </p:cNvPr>
          <p:cNvSpPr>
            <a:spLocks noGrp="1"/>
          </p:cNvSpPr>
          <p:nvPr>
            <p:ph type="ftr" sz="quarter" idx="3"/>
          </p:nvPr>
        </p:nvSpPr>
        <p:spPr>
          <a:xfrm>
            <a:off x="7959493" y="6241565"/>
            <a:ext cx="3283772" cy="366183"/>
          </a:xfrm>
          <a:prstGeom prst="rect">
            <a:avLst/>
          </a:prstGeom>
        </p:spPr>
        <p:txBody>
          <a:bodyPr vert="horz" lIns="91440" tIns="45720" rIns="91440" bIns="45720" rtlCol="0" anchor="ctr"/>
          <a:lstStyle>
            <a:lvl1pPr algn="r">
              <a:defRPr sz="1067">
                <a:solidFill>
                  <a:schemeClr val="bg1"/>
                </a:solidFill>
              </a:defRPr>
            </a:lvl1pPr>
          </a:lstStyle>
          <a:p>
            <a:r>
              <a:rPr lang="en-US"/>
              <a:t>Type division name here</a:t>
            </a:r>
          </a:p>
        </p:txBody>
      </p:sp>
      <p:sp>
        <p:nvSpPr>
          <p:cNvPr id="7" name="TextBox 6">
            <a:extLst>
              <a:ext uri="{FF2B5EF4-FFF2-40B4-BE49-F238E27FC236}">
                <a16:creationId xmlns:a16="http://schemas.microsoft.com/office/drawing/2014/main" id="{513B21B1-1CC2-6640-8C36-C1582A51D4C9}"/>
              </a:ext>
            </a:extLst>
          </p:cNvPr>
          <p:cNvSpPr txBox="1"/>
          <p:nvPr userDrawn="1"/>
        </p:nvSpPr>
        <p:spPr>
          <a:xfrm>
            <a:off x="1097280" y="6332817"/>
            <a:ext cx="3942944"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8" name="Graphic 8">
            <a:extLst>
              <a:ext uri="{FF2B5EF4-FFF2-40B4-BE49-F238E27FC236}">
                <a16:creationId xmlns:a16="http://schemas.microsoft.com/office/drawing/2014/main" id="{CB97FD1F-3432-5F42-BA9B-FE85EE343C75}"/>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Tree>
    <p:extLst>
      <p:ext uri="{BB962C8B-B14F-4D97-AF65-F5344CB8AC3E}">
        <p14:creationId xmlns:p14="http://schemas.microsoft.com/office/powerpoint/2010/main" val="720890304"/>
      </p:ext>
    </p:extLst>
  </p:cSld>
  <p:clrMapOvr>
    <a:masterClrMapping/>
  </p:clrMapOvr>
  <mc:AlternateContent xmlns:mc="http://schemas.openxmlformats.org/markup-compatibility/2006">
    <mc:Choice xmlns:p14="http://schemas.microsoft.com/office/powerpoint/2010/main" Requires="p14">
      <p:transition p14:dur="300">
        <p:fade/>
      </p:transition>
    </mc:Choice>
    <mc:Fallback>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589F-5F9E-24F3-3D5F-498F110F00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0DBC05-B153-7F31-1080-CB1935BF0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8A363-587C-FD74-8C5B-AE4E262318F4}"/>
              </a:ext>
            </a:extLst>
          </p:cNvPr>
          <p:cNvSpPr>
            <a:spLocks noGrp="1"/>
          </p:cNvSpPr>
          <p:nvPr>
            <p:ph type="dt" sz="half" idx="10"/>
          </p:nvPr>
        </p:nvSpPr>
        <p:spPr/>
        <p:txBody>
          <a:bodyPr/>
          <a:lstStyle/>
          <a:p>
            <a:fld id="{88E7E48A-3086-4A10-97B6-86D3D5FCAF9A}" type="datetimeFigureOut">
              <a:rPr lang="en-US" smtClean="0"/>
              <a:t>2/9/2024</a:t>
            </a:fld>
            <a:endParaRPr lang="en-US"/>
          </a:p>
        </p:txBody>
      </p:sp>
      <p:sp>
        <p:nvSpPr>
          <p:cNvPr id="5" name="Footer Placeholder 4">
            <a:extLst>
              <a:ext uri="{FF2B5EF4-FFF2-40B4-BE49-F238E27FC236}">
                <a16:creationId xmlns:a16="http://schemas.microsoft.com/office/drawing/2014/main" id="{5CCCF180-413A-7048-9F1E-B285461D1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5F461-4A85-D93A-FB1B-2F1E3E0EF079}"/>
              </a:ext>
            </a:extLst>
          </p:cNvPr>
          <p:cNvSpPr>
            <a:spLocks noGrp="1"/>
          </p:cNvSpPr>
          <p:nvPr>
            <p:ph type="sldNum" sz="quarter" idx="12"/>
          </p:nvPr>
        </p:nvSpPr>
        <p:spPr/>
        <p:txBody>
          <a:bodyPr/>
          <a:lstStyle/>
          <a:p>
            <a:fld id="{C5A21BFE-7F0C-4018-9C09-CC0D60B4AFB9}" type="slidenum">
              <a:rPr lang="en-US" smtClean="0"/>
              <a:t>‹#›</a:t>
            </a:fld>
            <a:endParaRPr lang="en-US"/>
          </a:p>
        </p:txBody>
      </p:sp>
    </p:spTree>
    <p:extLst>
      <p:ext uri="{BB962C8B-B14F-4D97-AF65-F5344CB8AC3E}">
        <p14:creationId xmlns:p14="http://schemas.microsoft.com/office/powerpoint/2010/main" val="41904684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D6031D4-BBBD-45F6-A750-968EBC3BBC84}" type="datetimeFigureOut">
              <a:rPr lang="en-US" smtClean="0"/>
              <a:t>2/9/2024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D5CB20A-A02A-4D05-996E-DC487C467E22}" type="slidenum">
              <a:rPr lang="en-US" smtClean="0"/>
              <a:t>‹#›</a:t>
            </a:fld>
            <a:endParaRPr lang="en-US"/>
          </a:p>
        </p:txBody>
      </p:sp>
    </p:spTree>
    <p:extLst>
      <p:ext uri="{BB962C8B-B14F-4D97-AF65-F5344CB8AC3E}">
        <p14:creationId xmlns:p14="http://schemas.microsoft.com/office/powerpoint/2010/main" val="54443631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6031D4-BBBD-45F6-A750-968EBC3BBC84}"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CB20A-A02A-4D05-996E-DC487C467E22}"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581523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29390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1"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189" indent="0" algn="ctr">
              <a:buNone/>
              <a:defRPr sz="2400"/>
            </a:lvl2pPr>
            <a:lvl3pPr marL="914377" indent="0" algn="ctr">
              <a:buNone/>
              <a:defRPr sz="24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0286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D6031D4-BBBD-45F6-A750-968EBC3BBC84}"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CB20A-A02A-4D05-996E-DC487C467E22}"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511304247"/>
      </p:ext>
    </p:extLst>
  </p:cSld>
  <p:clrMapOvr>
    <a:overrideClrMapping bg1="dk1" tx1="lt1" bg2="dk2" tx2="lt2" accent1="accent1" accent2="accent2" accent3="accent3" accent4="accent4" accent5="accent5" accent6="accent6" hlink="hlink" folHlink="folHlink"/>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6031D4-BBBD-45F6-A750-968EBC3BBC84}"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CB20A-A02A-4D05-996E-DC487C467E22}"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415103876"/>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D6031D4-BBBD-45F6-A750-968EBC3BBC84}" type="datetimeFigureOut">
              <a:rPr lang="en-US" smtClean="0"/>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5CB20A-A02A-4D05-996E-DC487C467E22}" type="slidenum">
              <a:rPr lang="en-US" smtClean="0"/>
              <a:t>‹#›</a:t>
            </a:fld>
            <a:endParaRPr lang="en-US"/>
          </a:p>
        </p:txBody>
      </p:sp>
    </p:spTree>
    <p:extLst>
      <p:ext uri="{BB962C8B-B14F-4D97-AF65-F5344CB8AC3E}">
        <p14:creationId xmlns:p14="http://schemas.microsoft.com/office/powerpoint/2010/main" val="320425532"/>
      </p:ext>
    </p:extLst>
  </p:cSld>
  <p:clrMapOvr>
    <a:overrideClrMapping bg1="lt1" tx1="dk1" bg2="lt2" tx2="dk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D6031D4-BBBD-45F6-A750-968EBC3BBC84}" type="datetimeFigureOut">
              <a:rPr lang="en-US" smtClean="0"/>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5CB20A-A02A-4D05-996E-DC487C467E22}"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605001944"/>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6031D4-BBBD-45F6-A750-968EBC3BBC84}" type="datetimeFigureOut">
              <a:rPr lang="en-US" smtClean="0"/>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5CB20A-A02A-4D05-996E-DC487C467E22}" type="slidenum">
              <a:rPr lang="en-US" smtClean="0"/>
              <a:t>‹#›</a:t>
            </a:fld>
            <a:endParaRPr lang="en-US"/>
          </a:p>
        </p:txBody>
      </p:sp>
    </p:spTree>
    <p:extLst>
      <p:ext uri="{BB962C8B-B14F-4D97-AF65-F5344CB8AC3E}">
        <p14:creationId xmlns:p14="http://schemas.microsoft.com/office/powerpoint/2010/main" val="12649629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4D6031D4-BBBD-45F6-A750-968EBC3BBC84}"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5CB20A-A02A-4D05-996E-DC487C467E22}" type="slidenum">
              <a:rPr lang="en-US" smtClean="0"/>
              <a:t>‹#›</a:t>
            </a:fld>
            <a:endParaRPr lang="en-US"/>
          </a:p>
        </p:txBody>
      </p:sp>
    </p:spTree>
    <p:extLst>
      <p:ext uri="{BB962C8B-B14F-4D97-AF65-F5344CB8AC3E}">
        <p14:creationId xmlns:p14="http://schemas.microsoft.com/office/powerpoint/2010/main" val="3451369695"/>
      </p:ext>
    </p:extLst>
  </p:cSld>
  <p:clrMapOvr>
    <a:overrideClrMapping bg1="lt1" tx1="dk1" bg2="lt2" tx2="dk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4D6031D4-BBBD-45F6-A750-968EBC3BBC84}" type="datetimeFigureOut">
              <a:rPr lang="en-US" smtClean="0"/>
              <a:t>2/9/2024</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D5CB20A-A02A-4D05-996E-DC487C467E22}"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813531490"/>
      </p:ext>
    </p:extLst>
  </p:cSld>
  <p:clrMapOvr>
    <a:overrideClrMapping bg1="dk1" tx1="lt1" bg2="dk2" tx2="lt2" accent1="accent1" accent2="accent2" accent3="accent3" accent4="accent4" accent5="accent5" accent6="accent6" hlink="hlink" folHlink="folHlink"/>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6031D4-BBBD-45F6-A750-968EBC3BBC84}"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CB20A-A02A-4D05-996E-DC487C467E22}" type="slidenum">
              <a:rPr lang="en-US" smtClean="0"/>
              <a:t>‹#›</a:t>
            </a:fld>
            <a:endParaRPr lang="en-US"/>
          </a:p>
        </p:txBody>
      </p:sp>
    </p:spTree>
    <p:extLst>
      <p:ext uri="{BB962C8B-B14F-4D97-AF65-F5344CB8AC3E}">
        <p14:creationId xmlns:p14="http://schemas.microsoft.com/office/powerpoint/2010/main" val="665144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D6031D4-BBBD-45F6-A750-968EBC3BBC84}"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5CB20A-A02A-4D05-996E-DC487C467E22}" type="slidenum">
              <a:rPr lang="en-US" smtClean="0"/>
              <a:t>‹#›</a:t>
            </a:fld>
            <a:endParaRPr lang="en-US"/>
          </a:p>
        </p:txBody>
      </p:sp>
    </p:spTree>
    <p:extLst>
      <p:ext uri="{BB962C8B-B14F-4D97-AF65-F5344CB8AC3E}">
        <p14:creationId xmlns:p14="http://schemas.microsoft.com/office/powerpoint/2010/main" val="39419745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4CC-9E37-491D-AED2-B602A85DDB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7544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oncept 1_Content">
  <p:cSld name="Concept 1_Content">
    <p:spTree>
      <p:nvGrpSpPr>
        <p:cNvPr id="1" name="Shape 19"/>
        <p:cNvGrpSpPr/>
        <p:nvPr/>
      </p:nvGrpSpPr>
      <p:grpSpPr>
        <a:xfrm>
          <a:off x="0" y="0"/>
          <a:ext cx="0" cy="0"/>
          <a:chOff x="0" y="0"/>
          <a:chExt cx="0" cy="0"/>
        </a:xfrm>
      </p:grpSpPr>
      <p:pic>
        <p:nvPicPr>
          <p:cNvPr id="20" name="Google Shape;20;p3" descr="A picture containing drawing&#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 name="Google Shape;21;p3"/>
          <p:cNvSpPr txBox="1">
            <a:spLocks noGrp="1"/>
          </p:cNvSpPr>
          <p:nvPr>
            <p:ph type="title"/>
          </p:nvPr>
        </p:nvSpPr>
        <p:spPr>
          <a:xfrm>
            <a:off x="575153" y="340073"/>
            <a:ext cx="10846909" cy="74969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sz="4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11422062" y="6553833"/>
            <a:ext cx="548640" cy="228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3"/>
          <p:cNvSpPr txBox="1">
            <a:spLocks noGrp="1"/>
          </p:cNvSpPr>
          <p:nvPr>
            <p:ph type="body" idx="1"/>
          </p:nvPr>
        </p:nvSpPr>
        <p:spPr>
          <a:xfrm>
            <a:off x="575154" y="1928813"/>
            <a:ext cx="10846909" cy="439543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 name="Google Shape;24;p3"/>
          <p:cNvCxnSpPr/>
          <p:nvPr/>
        </p:nvCxnSpPr>
        <p:spPr>
          <a:xfrm rot="10800000">
            <a:off x="575154" y="6506662"/>
            <a:ext cx="11616847" cy="0"/>
          </a:xfrm>
          <a:prstGeom prst="straightConnector1">
            <a:avLst/>
          </a:prstGeom>
          <a:noFill/>
          <a:ln w="9525" cap="flat" cmpd="sng">
            <a:solidFill>
              <a:schemeClr val="accent1"/>
            </a:solidFill>
            <a:prstDash val="solid"/>
            <a:miter lim="800000"/>
            <a:headEnd type="none" w="sm" len="sm"/>
            <a:tailEnd type="none" w="sm" len="sm"/>
          </a:ln>
        </p:spPr>
      </p:cxnSp>
      <p:sp>
        <p:nvSpPr>
          <p:cNvPr id="25" name="Google Shape;25;p3"/>
          <p:cNvSpPr txBox="1">
            <a:spLocks noGrp="1"/>
          </p:cNvSpPr>
          <p:nvPr>
            <p:ph type="dt" idx="10"/>
          </p:nvPr>
        </p:nvSpPr>
        <p:spPr>
          <a:xfrm>
            <a:off x="497234" y="6553834"/>
            <a:ext cx="2743200" cy="228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a:solidFill>
                  <a:srgbClr val="7F7F7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29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158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7094456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422307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35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a:xfrm>
            <a:off x="3799645" y="6446837"/>
            <a:ext cx="4822804" cy="365125"/>
          </a:xfrm>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32712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
        <p:nvSpPr>
          <p:cNvPr id="7" name="Rectangle 6">
            <a:extLst>
              <a:ext uri="{FF2B5EF4-FFF2-40B4-BE49-F238E27FC236}">
                <a16:creationId xmlns:a16="http://schemas.microsoft.com/office/drawing/2014/main" id="{E8D244FD-55A4-4FFF-8D69-99024280077A}"/>
              </a:ext>
            </a:extLst>
          </p:cNvPr>
          <p:cNvSpPr/>
          <p:nvPr userDrawn="1"/>
        </p:nvSpPr>
        <p:spPr>
          <a:xfrm>
            <a:off x="5408762" y="6599208"/>
            <a:ext cx="1312025" cy="225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8725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3" y="6459786"/>
            <a:ext cx="2618511" cy="365125"/>
          </a:xfrm>
        </p:spPr>
        <p:txBody>
          <a:bodyPr/>
          <a:lstStyle>
            <a:lvl1pPr algn="l">
              <a:defRPr/>
            </a:lvl1p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a:xfrm>
            <a:off x="4800600" y="6459786"/>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7E19AD9-0C2E-4AEF-B6FD-BA94EAF79C78}" type="slidenum">
              <a:rPr lang="en-US" smtClean="0"/>
              <a:t>‹#›</a:t>
            </a:fld>
            <a:endParaRPr lang="en-US"/>
          </a:p>
        </p:txBody>
      </p:sp>
    </p:spTree>
    <p:extLst>
      <p:ext uri="{BB962C8B-B14F-4D97-AF65-F5344CB8AC3E}">
        <p14:creationId xmlns:p14="http://schemas.microsoft.com/office/powerpoint/2010/main" val="31178207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rgbClr val="00B0F0"/>
        </a:solidFill>
        <a:effectLst/>
      </p:bgPr>
    </p:bg>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1"/>
            <a:ext cx="12191985" cy="4915076"/>
          </a:xfrm>
          <a:solidFill>
            <a:schemeClr val="bg2">
              <a:lumMod val="90000"/>
            </a:schemeClr>
          </a:solidFill>
        </p:spPr>
        <p:txBody>
          <a:bodyPr lIns="457200" tIns="457200"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5432618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446255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1"/>
            <a:ext cx="2628900" cy="575989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412301"/>
            <a:ext cx="7734300" cy="5759899"/>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1126005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29411756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rgbClr val="67A33B"/>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26348429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D62ADE-84EE-1D43-A24B-D76FB1F99A6E}"/>
              </a:ext>
            </a:extLst>
          </p:cNvPr>
          <p:cNvSpPr/>
          <p:nvPr userDrawn="1"/>
        </p:nvSpPr>
        <p:spPr>
          <a:xfrm>
            <a:off x="0" y="2563"/>
            <a:ext cx="811807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33D39F0E-AA40-5A4B-8FDF-00E8393CC49C}"/>
              </a:ext>
            </a:extLst>
          </p:cNvPr>
          <p:cNvCxnSpPr>
            <a:cxnSpLocks/>
          </p:cNvCxnSpPr>
          <p:nvPr userDrawn="1"/>
        </p:nvCxnSpPr>
        <p:spPr>
          <a:xfrm>
            <a:off x="653406" y="0"/>
            <a:ext cx="0" cy="762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B2ECCD4-703B-B747-9C2B-456AA024E500}"/>
              </a:ext>
            </a:extLst>
          </p:cNvPr>
          <p:cNvSpPr>
            <a:spLocks noGrp="1"/>
          </p:cNvSpPr>
          <p:nvPr>
            <p:ph type="title" hasCustomPrompt="1"/>
          </p:nvPr>
        </p:nvSpPr>
        <p:spPr>
          <a:xfrm>
            <a:off x="804209" y="2105860"/>
            <a:ext cx="4915273" cy="2206164"/>
          </a:xfrm>
        </p:spPr>
        <p:txBody>
          <a:bodyPr>
            <a:normAutofit/>
          </a:bodyPr>
          <a:lstStyle>
            <a:lvl1pPr marL="0" algn="l" defTabSz="914400" rtl="0" eaLnBrk="1" latinLnBrk="0" hangingPunct="1">
              <a:lnSpc>
                <a:spcPct val="90000"/>
              </a:lnSpc>
              <a:spcBef>
                <a:spcPct val="0"/>
              </a:spcBef>
              <a:buNone/>
              <a:defRPr lang="en-US" sz="4400" b="1" kern="1200" spc="100" dirty="0">
                <a:solidFill>
                  <a:schemeClr val="bg1"/>
                </a:solidFill>
                <a:latin typeface="Calibri" panose="020F0502020204030204" pitchFamily="34" charset="0"/>
                <a:ea typeface="+mj-ea"/>
                <a:cs typeface="Calibri" panose="020F0502020204030204" pitchFamily="34" charset="0"/>
              </a:defRPr>
            </a:lvl1pPr>
          </a:lstStyle>
          <a:p>
            <a:r>
              <a:rPr lang="en-US"/>
              <a:t>Section Title</a:t>
            </a:r>
            <a:br>
              <a:rPr lang="en-US"/>
            </a:br>
            <a:r>
              <a:rPr lang="en-US"/>
              <a:t>Use Up to Three</a:t>
            </a:r>
            <a:br>
              <a:rPr lang="en-US"/>
            </a:br>
            <a:r>
              <a:rPr lang="en-US"/>
              <a:t>Lines of Text</a:t>
            </a:r>
          </a:p>
        </p:txBody>
      </p:sp>
      <p:sp>
        <p:nvSpPr>
          <p:cNvPr id="8" name="TextBox 7">
            <a:extLst>
              <a:ext uri="{FF2B5EF4-FFF2-40B4-BE49-F238E27FC236}">
                <a16:creationId xmlns:a16="http://schemas.microsoft.com/office/drawing/2014/main" id="{F4B14CEA-CAC6-7C42-8D89-03C573E45A6D}"/>
              </a:ext>
            </a:extLst>
          </p:cNvPr>
          <p:cNvSpPr txBox="1"/>
          <p:nvPr userDrawn="1"/>
        </p:nvSpPr>
        <p:spPr>
          <a:xfrm>
            <a:off x="793321" y="6302467"/>
            <a:ext cx="1574470" cy="230832"/>
          </a:xfrm>
          <a:prstGeom prst="rect">
            <a:avLst/>
          </a:prstGeom>
          <a:noFill/>
        </p:spPr>
        <p:txBody>
          <a:bodyPr wrap="non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 ​</a:t>
            </a:r>
          </a:p>
        </p:txBody>
      </p:sp>
      <p:sp>
        <p:nvSpPr>
          <p:cNvPr id="9" name="Text Placeholder 10">
            <a:extLst>
              <a:ext uri="{FF2B5EF4-FFF2-40B4-BE49-F238E27FC236}">
                <a16:creationId xmlns:a16="http://schemas.microsoft.com/office/drawing/2014/main" id="{6D4C17F2-B781-D840-AF0F-63A1BCEDC23E}"/>
              </a:ext>
            </a:extLst>
          </p:cNvPr>
          <p:cNvSpPr>
            <a:spLocks noGrp="1"/>
          </p:cNvSpPr>
          <p:nvPr>
            <p:ph type="body" sz="quarter" idx="10" hasCustomPrompt="1"/>
          </p:nvPr>
        </p:nvSpPr>
        <p:spPr>
          <a:xfrm>
            <a:off x="793321" y="529808"/>
            <a:ext cx="6154271" cy="312874"/>
          </a:xfrm>
        </p:spPr>
        <p:txBody>
          <a:bodyPr>
            <a:noAutofit/>
          </a:bodyPr>
          <a:lstStyle>
            <a:lvl1pPr>
              <a:defRPr lang="en-US" sz="1400" b="1" kern="1200" spc="400" baseline="0" dirty="0">
                <a:solidFill>
                  <a:schemeClr val="bg1"/>
                </a:solidFill>
                <a:latin typeface="Calibri" panose="020F0502020204030204" pitchFamily="34" charset="0"/>
                <a:ea typeface="+mn-ea"/>
                <a:cs typeface="Calibri" panose="020F0502020204030204" pitchFamily="34" charset="0"/>
              </a:defRPr>
            </a:lvl1pPr>
          </a:lstStyle>
          <a:p>
            <a:pPr lvl="0"/>
            <a:r>
              <a:rPr lang="en-US"/>
              <a:t>01 SECTION HEADER</a:t>
            </a:r>
          </a:p>
        </p:txBody>
      </p:sp>
      <p:sp>
        <p:nvSpPr>
          <p:cNvPr id="11" name="Text Placeholder 10">
            <a:extLst>
              <a:ext uri="{FF2B5EF4-FFF2-40B4-BE49-F238E27FC236}">
                <a16:creationId xmlns:a16="http://schemas.microsoft.com/office/drawing/2014/main" id="{91850C21-4350-FB4F-9FA9-7F5926014859}"/>
              </a:ext>
            </a:extLst>
          </p:cNvPr>
          <p:cNvSpPr>
            <a:spLocks noGrp="1"/>
          </p:cNvSpPr>
          <p:nvPr>
            <p:ph type="body" sz="quarter" idx="11" hasCustomPrompt="1"/>
          </p:nvPr>
        </p:nvSpPr>
        <p:spPr>
          <a:xfrm>
            <a:off x="793750" y="4548620"/>
            <a:ext cx="3103333" cy="954107"/>
          </a:xfrm>
        </p:spPr>
        <p:txBody>
          <a:bodyPr>
            <a:normAutofit/>
          </a:bodyPr>
          <a:lstStyle>
            <a:lvl1pPr marL="0" algn="l" defTabSz="914400" rtl="0" eaLnBrk="1" latinLnBrk="0" hangingPunct="1">
              <a:defRPr lang="en-US" sz="1400" kern="1200" dirty="0">
                <a:solidFill>
                  <a:schemeClr val="bg1"/>
                </a:solidFill>
                <a:latin typeface="+mn-lt"/>
                <a:ea typeface="+mn-ea"/>
                <a:cs typeface="+mn-cs"/>
              </a:defRPr>
            </a:lvl1pPr>
          </a:lstStyle>
          <a:p>
            <a:pPr lvl="0"/>
            <a:r>
              <a:rPr lang="en-US"/>
              <a:t>Quick intro text. If needed, one or two sentences. Quick intro text. If needed, one or two sentences.</a:t>
            </a:r>
          </a:p>
        </p:txBody>
      </p:sp>
    </p:spTree>
    <p:extLst>
      <p:ext uri="{BB962C8B-B14F-4D97-AF65-F5344CB8AC3E}">
        <p14:creationId xmlns:p14="http://schemas.microsoft.com/office/powerpoint/2010/main" val="16556586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5024437" cy="2913062"/>
          </a:xfrm>
        </p:spPr>
        <p:txBody>
          <a:bodyPr/>
          <a:lstStyle/>
          <a:p>
            <a:pPr lvl="0"/>
            <a:r>
              <a:rPr lang="en-US"/>
              <a:t>Click to edit Master text style</a:t>
            </a:r>
          </a:p>
        </p:txBody>
      </p:sp>
    </p:spTree>
    <p:extLst>
      <p:ext uri="{BB962C8B-B14F-4D97-AF65-F5344CB8AC3E}">
        <p14:creationId xmlns:p14="http://schemas.microsoft.com/office/powerpoint/2010/main" val="5171799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340C6CD2-5153-5648-A3E3-63AF391AED63}"/>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11" name="Text Placeholder 10">
            <a:extLst>
              <a:ext uri="{FF2B5EF4-FFF2-40B4-BE49-F238E27FC236}">
                <a16:creationId xmlns:a16="http://schemas.microsoft.com/office/drawing/2014/main" id="{52C9DC89-7E5B-8E42-8A0D-7BCB6EAD8849}"/>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
        <p:nvSpPr>
          <p:cNvPr id="15" name="Text Placeholder 14">
            <a:extLst>
              <a:ext uri="{FF2B5EF4-FFF2-40B4-BE49-F238E27FC236}">
                <a16:creationId xmlns:a16="http://schemas.microsoft.com/office/drawing/2014/main" id="{F2ADD40C-0F08-E54D-931D-55977A10474C}"/>
              </a:ext>
            </a:extLst>
          </p:cNvPr>
          <p:cNvSpPr>
            <a:spLocks noGrp="1"/>
          </p:cNvSpPr>
          <p:nvPr>
            <p:ph type="body" sz="quarter" idx="11"/>
          </p:nvPr>
        </p:nvSpPr>
        <p:spPr>
          <a:xfrm>
            <a:off x="685800" y="2465388"/>
            <a:ext cx="2794951" cy="2913062"/>
          </a:xfrm>
        </p:spPr>
        <p:txBody>
          <a:bodyPr>
            <a:normAutofit/>
          </a:bodyPr>
          <a:lstStyle>
            <a:lvl1pPr>
              <a:defRPr lang="en-US" sz="1600" kern="1200" dirty="0" smtClean="0">
                <a:solidFill>
                  <a:srgbClr val="485865"/>
                </a:solidFill>
                <a:latin typeface="Calibri" panose="020F0502020204030204" pitchFamily="34" charset="0"/>
                <a:ea typeface="+mn-ea"/>
                <a:cs typeface="Calibri" panose="020F0502020204030204" pitchFamily="34" charset="0"/>
              </a:defRPr>
            </a:lvl1pPr>
          </a:lstStyle>
          <a:p>
            <a:pPr lvl="0"/>
            <a:r>
              <a:rPr lang="en-US"/>
              <a:t>Click to edit Master text style</a:t>
            </a:r>
          </a:p>
        </p:txBody>
      </p:sp>
    </p:spTree>
    <p:extLst>
      <p:ext uri="{BB962C8B-B14F-4D97-AF65-F5344CB8AC3E}">
        <p14:creationId xmlns:p14="http://schemas.microsoft.com/office/powerpoint/2010/main" val="1944031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Only">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C2844A3-4FE2-1D4D-B20F-4A7301C5643C}"/>
              </a:ext>
            </a:extLst>
          </p:cNvPr>
          <p:cNvSpPr>
            <a:spLocks noGrp="1"/>
          </p:cNvSpPr>
          <p:nvPr>
            <p:ph type="title" hasCustomPrompt="1"/>
          </p:nvPr>
        </p:nvSpPr>
        <p:spPr>
          <a:xfrm>
            <a:off x="685800" y="995681"/>
            <a:ext cx="10515600" cy="802640"/>
          </a:xfrm>
          <a:prstGeom prst="rect">
            <a:avLst/>
          </a:prstGeom>
        </p:spPr>
        <p:txBody>
          <a:bodyPr vert="horz" lIns="91440" tIns="45720" rIns="91440" bIns="45720" rtlCol="0" anchor="ctr">
            <a:normAutofit/>
          </a:bodyPr>
          <a:lstStyle/>
          <a:p>
            <a:r>
              <a:rPr lang="en-US"/>
              <a:t>Chart Title</a:t>
            </a:r>
          </a:p>
        </p:txBody>
      </p:sp>
      <p:sp>
        <p:nvSpPr>
          <p:cNvPr id="5" name="Text Placeholder 10">
            <a:extLst>
              <a:ext uri="{FF2B5EF4-FFF2-40B4-BE49-F238E27FC236}">
                <a16:creationId xmlns:a16="http://schemas.microsoft.com/office/drawing/2014/main" id="{B84CC502-8E91-974C-91B6-A2B16519F36F}"/>
              </a:ext>
            </a:extLst>
          </p:cNvPr>
          <p:cNvSpPr>
            <a:spLocks noGrp="1"/>
          </p:cNvSpPr>
          <p:nvPr>
            <p:ph type="body" sz="quarter" idx="10" hasCustomPrompt="1"/>
          </p:nvPr>
        </p:nvSpPr>
        <p:spPr>
          <a:xfrm>
            <a:off x="685800" y="529808"/>
            <a:ext cx="6154271" cy="223837"/>
          </a:xfrm>
        </p:spPr>
        <p:txBody>
          <a:bodyPr>
            <a:noAutofit/>
          </a:bodyPr>
          <a:lstStyle>
            <a:lvl1pPr>
              <a:defRPr lang="en-US" sz="1200" kern="1200" spc="300" dirty="0">
                <a:solidFill>
                  <a:schemeClr val="accent3"/>
                </a:solidFill>
                <a:latin typeface="+mn-lt"/>
                <a:ea typeface="+mn-ea"/>
                <a:cs typeface="+mn-cs"/>
              </a:defRPr>
            </a:lvl1pPr>
          </a:lstStyle>
          <a:p>
            <a:pPr lvl="0"/>
            <a:r>
              <a:rPr lang="en-US"/>
              <a:t>SECTION HEADER</a:t>
            </a:r>
          </a:p>
        </p:txBody>
      </p:sp>
    </p:spTree>
    <p:extLst>
      <p:ext uri="{BB962C8B-B14F-4D97-AF65-F5344CB8AC3E}">
        <p14:creationId xmlns:p14="http://schemas.microsoft.com/office/powerpoint/2010/main" val="28143422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C00178-3B47-4802-83A6-85942859B967}"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19AD9-0C2E-4AEF-B6FD-BA94EAF79C78}" type="slidenum">
              <a:rPr lang="en-US" smtClean="0"/>
              <a:t>‹#›</a:t>
            </a:fld>
            <a:endParaRPr lang="en-US"/>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2709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85C266-4D5A-8145-A004-D83CC63F6CA6}"/>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7A33B"/>
              </a:solidFill>
            </a:endParaRPr>
          </a:p>
        </p:txBody>
      </p:sp>
      <p:pic>
        <p:nvPicPr>
          <p:cNvPr id="4" name="Picture 3">
            <a:extLst>
              <a:ext uri="{FF2B5EF4-FFF2-40B4-BE49-F238E27FC236}">
                <a16:creationId xmlns:a16="http://schemas.microsoft.com/office/drawing/2014/main" id="{4A19A2CB-3CC8-194A-BDE9-BE75F60A47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685" y="6228114"/>
            <a:ext cx="903248" cy="240781"/>
          </a:xfrm>
          <a:prstGeom prst="rect">
            <a:avLst/>
          </a:prstGeom>
        </p:spPr>
      </p:pic>
      <p:cxnSp>
        <p:nvCxnSpPr>
          <p:cNvPr id="5" name="Straight Connector 4">
            <a:extLst>
              <a:ext uri="{FF2B5EF4-FFF2-40B4-BE49-F238E27FC236}">
                <a16:creationId xmlns:a16="http://schemas.microsoft.com/office/drawing/2014/main" id="{1A6BDAFE-2023-3B4C-8324-133ADA91C1BD}"/>
              </a:ext>
            </a:extLst>
          </p:cNvPr>
          <p:cNvCxnSpPr>
            <a:cxnSpLocks/>
          </p:cNvCxnSpPr>
          <p:nvPr userDrawn="1"/>
        </p:nvCxnSpPr>
        <p:spPr>
          <a:xfrm>
            <a:off x="656925" y="2209800"/>
            <a:ext cx="0" cy="20574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1BEC934-4AD9-FE49-BB5F-8EF5A9624451}"/>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chemeClr val="bg1"/>
                </a:solidFill>
                <a:latin typeface="Calibri" panose="020F0502020204030204" pitchFamily="34" charset="0"/>
                <a:cs typeface="Calibri" panose="020F0502020204030204" pitchFamily="34" charset="0"/>
              </a:rPr>
              <a:t>© 2020 RELIAS LLC</a:t>
            </a:r>
          </a:p>
        </p:txBody>
      </p:sp>
      <p:sp>
        <p:nvSpPr>
          <p:cNvPr id="2" name="Title 1">
            <a:extLst>
              <a:ext uri="{FF2B5EF4-FFF2-40B4-BE49-F238E27FC236}">
                <a16:creationId xmlns:a16="http://schemas.microsoft.com/office/drawing/2014/main" id="{28B73B38-C8E2-C943-BD15-CFEB160A6945}"/>
              </a:ext>
            </a:extLst>
          </p:cNvPr>
          <p:cNvSpPr>
            <a:spLocks noGrp="1"/>
          </p:cNvSpPr>
          <p:nvPr>
            <p:ph type="title"/>
          </p:nvPr>
        </p:nvSpPr>
        <p:spPr>
          <a:xfrm>
            <a:off x="800096" y="2209800"/>
            <a:ext cx="4952998" cy="2057400"/>
          </a:xfrm>
        </p:spPr>
        <p:txBody>
          <a:bodyPr>
            <a:normAutofit/>
          </a:bodyPr>
          <a:lstStyle>
            <a:lvl1pPr>
              <a:defRPr lang="en-US" sz="2800" b="0" kern="1200" dirty="0">
                <a:solidFill>
                  <a:schemeClr val="bg1"/>
                </a:solidFill>
                <a:latin typeface="Calibri" panose="020F0502020204030204" pitchFamily="34" charset="0"/>
                <a:ea typeface="+mn-ea"/>
                <a:cs typeface="Calibri" panose="020F0502020204030204" pitchFamily="34" charset="0"/>
              </a:defRPr>
            </a:lvl1pPr>
          </a:lstStyle>
          <a:p>
            <a:r>
              <a:rPr lang="en-US"/>
              <a:t>Click to edit Master title style</a:t>
            </a:r>
          </a:p>
        </p:txBody>
      </p:sp>
      <p:sp>
        <p:nvSpPr>
          <p:cNvPr id="8" name="Picture Placeholder 7">
            <a:extLst>
              <a:ext uri="{FF2B5EF4-FFF2-40B4-BE49-F238E27FC236}">
                <a16:creationId xmlns:a16="http://schemas.microsoft.com/office/drawing/2014/main" id="{1E16042A-B907-E041-A09A-5285382456D0}"/>
              </a:ext>
            </a:extLst>
          </p:cNvPr>
          <p:cNvSpPr>
            <a:spLocks noGrp="1"/>
          </p:cNvSpPr>
          <p:nvPr>
            <p:ph type="pic" sz="quarter" idx="10" hasCustomPrompt="1"/>
          </p:nvPr>
        </p:nvSpPr>
        <p:spPr>
          <a:xfrm>
            <a:off x="6096000" y="0"/>
            <a:ext cx="6096000" cy="6858000"/>
          </a:xfrm>
        </p:spPr>
        <p:txBody>
          <a:bodyPr/>
          <a:lstStyle/>
          <a:p>
            <a:r>
              <a:rPr lang="en-US"/>
              <a:t>Add image here (optional)</a:t>
            </a:r>
          </a:p>
        </p:txBody>
      </p:sp>
    </p:spTree>
    <p:extLst>
      <p:ext uri="{BB962C8B-B14F-4D97-AF65-F5344CB8AC3E}">
        <p14:creationId xmlns:p14="http://schemas.microsoft.com/office/powerpoint/2010/main" val="3002108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0B4D11-FE99-D149-8D92-3DDA8A1810E4}"/>
              </a:ext>
            </a:extLst>
          </p:cNvPr>
          <p:cNvSpPr txBox="1"/>
          <p:nvPr userDrawn="1"/>
        </p:nvSpPr>
        <p:spPr>
          <a:xfrm>
            <a:off x="1712258" y="6228114"/>
            <a:ext cx="4292450" cy="230832"/>
          </a:xfrm>
          <a:prstGeom prst="rect">
            <a:avLst/>
          </a:prstGeom>
          <a:noFill/>
        </p:spPr>
        <p:txBody>
          <a:bodyPr wrap="squar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a:t>
            </a:r>
          </a:p>
        </p:txBody>
      </p:sp>
      <p:pic>
        <p:nvPicPr>
          <p:cNvPr id="6" name="Picture 5">
            <a:extLst>
              <a:ext uri="{FF2B5EF4-FFF2-40B4-BE49-F238E27FC236}">
                <a16:creationId xmlns:a16="http://schemas.microsoft.com/office/drawing/2014/main" id="{FE7B2EFB-7D4F-EC4E-8869-1889BD3F05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685" y="6228114"/>
            <a:ext cx="903248" cy="240642"/>
          </a:xfrm>
          <a:prstGeom prst="rect">
            <a:avLst/>
          </a:prstGeom>
        </p:spPr>
      </p:pic>
    </p:spTree>
    <p:extLst>
      <p:ext uri="{BB962C8B-B14F-4D97-AF65-F5344CB8AC3E}">
        <p14:creationId xmlns:p14="http://schemas.microsoft.com/office/powerpoint/2010/main" val="19480707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89B3BC-A5AC-9D4E-B6EE-6AB906EAE5A9}"/>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C8909D3-F154-AB41-9BCD-DBF788FE16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023727"/>
            <a:ext cx="1311871" cy="349709"/>
          </a:xfrm>
          <a:prstGeom prst="rect">
            <a:avLst/>
          </a:prstGeom>
        </p:spPr>
      </p:pic>
      <p:sp>
        <p:nvSpPr>
          <p:cNvPr id="2" name="Title 1">
            <a:extLst>
              <a:ext uri="{FF2B5EF4-FFF2-40B4-BE49-F238E27FC236}">
                <a16:creationId xmlns:a16="http://schemas.microsoft.com/office/drawing/2014/main" id="{AF2C1B8F-5E56-8140-A224-7E5CFC0DC881}"/>
              </a:ext>
            </a:extLst>
          </p:cNvPr>
          <p:cNvSpPr>
            <a:spLocks noGrp="1"/>
          </p:cNvSpPr>
          <p:nvPr>
            <p:ph type="title" hasCustomPrompt="1"/>
          </p:nvPr>
        </p:nvSpPr>
        <p:spPr>
          <a:xfrm>
            <a:off x="838200" y="2570348"/>
            <a:ext cx="10515600" cy="1325563"/>
          </a:xfrm>
        </p:spPr>
        <p:txBody>
          <a:bodyPr/>
          <a:lstStyle>
            <a:lvl1pPr algn="ctr">
              <a:defRPr>
                <a:solidFill>
                  <a:schemeClr val="bg1"/>
                </a:solidFill>
              </a:defRPr>
            </a:lvl1pPr>
          </a:lstStyle>
          <a:p>
            <a:r>
              <a:rPr lang="en-US"/>
              <a:t>THANK YOU</a:t>
            </a:r>
          </a:p>
        </p:txBody>
      </p:sp>
    </p:spTree>
    <p:extLst>
      <p:ext uri="{BB962C8B-B14F-4D97-AF65-F5344CB8AC3E}">
        <p14:creationId xmlns:p14="http://schemas.microsoft.com/office/powerpoint/2010/main" val="494507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162189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0933F19B-2226-4118-BD25-4800BCBFF4E4}" type="datetimeFigureOut">
              <a:rPr lang="en-US"/>
              <a:pPr>
                <a:defRPr/>
              </a:pPr>
              <a:t>2/9/2024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2551490E-A6F4-4A5F-BC2F-2C2CD722508A}" type="slidenum">
              <a:rPr lang="en-US"/>
              <a:pPr>
                <a:defRPr/>
              </a:pPr>
              <a:t>‹#›</a:t>
            </a:fld>
            <a:endParaRPr lang="en-US"/>
          </a:p>
        </p:txBody>
      </p:sp>
    </p:spTree>
    <p:extLst>
      <p:ext uri="{BB962C8B-B14F-4D97-AF65-F5344CB8AC3E}">
        <p14:creationId xmlns:p14="http://schemas.microsoft.com/office/powerpoint/2010/main" val="38705750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69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1037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915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08459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3240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C00178-3B47-4802-83A6-85942859B967}" type="datetimeFigureOut">
              <a:rPr lang="en-US" smtClean="0"/>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23016580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904366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100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3655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3721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Row Ic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3 row icon | Type insightful headline in sentence case | 1 line</a:t>
            </a:r>
          </a:p>
        </p:txBody>
      </p:sp>
      <p:sp>
        <p:nvSpPr>
          <p:cNvPr id="3" name="Date Placeholder 2"/>
          <p:cNvSpPr>
            <a:spLocks noGrp="1"/>
          </p:cNvSpPr>
          <p:nvPr>
            <p:ph type="dt" sz="half" idx="10"/>
          </p:nvPr>
        </p:nvSpPr>
        <p:spPr/>
        <p:txBody>
          <a:bodyPr/>
          <a:lstStyle/>
          <a:p>
            <a:fld id="{9BD1AE46-959B-3A40-A449-10D5E9AFE6CE}" type="datetime1">
              <a:rPr lang="en-US" smtClean="0"/>
              <a:t>2/9/2024</a:t>
            </a:fld>
            <a:endParaRPr lang="en-US"/>
          </a:p>
        </p:txBody>
      </p:sp>
      <p:sp>
        <p:nvSpPr>
          <p:cNvPr id="4" name="Footer Placeholder 3"/>
          <p:cNvSpPr>
            <a:spLocks noGrp="1"/>
          </p:cNvSpPr>
          <p:nvPr>
            <p:ph type="ftr" sz="quarter" idx="11"/>
          </p:nvPr>
        </p:nvSpPr>
        <p:spPr/>
        <p:txBody>
          <a:bodyPr/>
          <a:lstStyle/>
          <a:p>
            <a:r>
              <a:rPr lang="en-US"/>
              <a:t>Confidential property of Optum. Do not distribute or reproduce without express permission from Optum.</a:t>
            </a:r>
          </a:p>
        </p:txBody>
      </p:sp>
      <p:sp>
        <p:nvSpPr>
          <p:cNvPr id="5" name="Slide Number Placeholder 4"/>
          <p:cNvSpPr>
            <a:spLocks noGrp="1"/>
          </p:cNvSpPr>
          <p:nvPr>
            <p:ph type="sldNum" sz="quarter" idx="12"/>
          </p:nvPr>
        </p:nvSpPr>
        <p:spPr/>
        <p:txBody>
          <a:bodyPr/>
          <a:lstStyle/>
          <a:p>
            <a:fld id="{3310D8EA-3107-4873-B9AB-DD7D3E79053A}" type="slidenum">
              <a:rPr lang="en-US" smtClean="0"/>
              <a:t>‹#›</a:t>
            </a:fld>
            <a:endParaRPr lang="en-US"/>
          </a:p>
        </p:txBody>
      </p:sp>
      <p:sp>
        <p:nvSpPr>
          <p:cNvPr id="6" name="Text Placeholder 7"/>
          <p:cNvSpPr>
            <a:spLocks noGrp="1"/>
          </p:cNvSpPr>
          <p:nvPr>
            <p:ph type="body" sz="quarter" idx="13" hasCustomPrompt="1"/>
          </p:nvPr>
        </p:nvSpPr>
        <p:spPr>
          <a:xfrm>
            <a:off x="495301" y="1118284"/>
            <a:ext cx="11315700" cy="492125"/>
          </a:xfrm>
        </p:spPr>
        <p:txBody>
          <a:bodyPr/>
          <a:lstStyle>
            <a:lvl1pPr>
              <a:defRPr sz="2600">
                <a:solidFill>
                  <a:schemeClr val="accent4"/>
                </a:solidFill>
              </a:defRPr>
            </a:lvl1pPr>
          </a:lstStyle>
          <a:p>
            <a:pPr lvl="0"/>
            <a:r>
              <a:rPr lang="en-US"/>
              <a:t>Use this space for one line subhead if needed | One line</a:t>
            </a:r>
          </a:p>
        </p:txBody>
      </p:sp>
      <p:sp>
        <p:nvSpPr>
          <p:cNvPr id="8" name="Text Placeholder 7"/>
          <p:cNvSpPr>
            <a:spLocks noGrp="1"/>
          </p:cNvSpPr>
          <p:nvPr>
            <p:ph type="body" sz="quarter" idx="14" hasCustomPrompt="1"/>
          </p:nvPr>
        </p:nvSpPr>
        <p:spPr>
          <a:xfrm>
            <a:off x="495300" y="1861456"/>
            <a:ext cx="1697451" cy="1307592"/>
          </a:xfrm>
          <a:solidFill>
            <a:schemeClr val="tx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8" name="Text Placeholder 7"/>
          <p:cNvSpPr>
            <a:spLocks noGrp="1"/>
          </p:cNvSpPr>
          <p:nvPr>
            <p:ph type="body" sz="quarter" idx="16" hasCustomPrompt="1"/>
          </p:nvPr>
        </p:nvSpPr>
        <p:spPr>
          <a:xfrm>
            <a:off x="495300" y="3223758"/>
            <a:ext cx="1697451" cy="1307592"/>
          </a:xfrm>
          <a:solidFill>
            <a:schemeClr val="accent2"/>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29" name="Text Placeholder 7"/>
          <p:cNvSpPr>
            <a:spLocks noGrp="1"/>
          </p:cNvSpPr>
          <p:nvPr>
            <p:ph type="body" sz="quarter" idx="17" hasCustomPrompt="1"/>
          </p:nvPr>
        </p:nvSpPr>
        <p:spPr>
          <a:xfrm>
            <a:off x="495300" y="4586060"/>
            <a:ext cx="1697451" cy="1307592"/>
          </a:xfrm>
          <a:solidFill>
            <a:schemeClr val="accent4"/>
          </a:solidFill>
        </p:spPr>
        <p:txBody>
          <a:bodyPr lIns="137160" rIns="18288" anchor="ctr"/>
          <a:lstStyle>
            <a:lvl1pPr algn="l">
              <a:lnSpc>
                <a:spcPct val="90000"/>
              </a:lnSpc>
              <a:spcBef>
                <a:spcPts val="0"/>
              </a:spcBef>
              <a:spcAft>
                <a:spcPts val="0"/>
              </a:spcAft>
              <a:defRPr sz="1200">
                <a:solidFill>
                  <a:schemeClr val="tx1">
                    <a:lumMod val="20000"/>
                    <a:lumOff val="80000"/>
                  </a:schemeClr>
                </a:solidFill>
              </a:defRPr>
            </a:lvl1pPr>
          </a:lstStyle>
          <a:p>
            <a:pPr lvl="0"/>
            <a:r>
              <a:rPr lang="en-US"/>
              <a:t>[place icon here. To  remove text, place cursor then hit space bar]</a:t>
            </a:r>
          </a:p>
        </p:txBody>
      </p:sp>
      <p:sp>
        <p:nvSpPr>
          <p:cNvPr id="9" name="Text Placeholder 8"/>
          <p:cNvSpPr>
            <a:spLocks noGrp="1"/>
          </p:cNvSpPr>
          <p:nvPr>
            <p:ph type="body" sz="quarter" idx="18" hasCustomPrompt="1"/>
          </p:nvPr>
        </p:nvSpPr>
        <p:spPr>
          <a:xfrm>
            <a:off x="2318204" y="1861456"/>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5" name="Text Placeholder 8"/>
          <p:cNvSpPr>
            <a:spLocks noGrp="1"/>
          </p:cNvSpPr>
          <p:nvPr>
            <p:ph type="body" sz="quarter" idx="19" hasCustomPrompt="1"/>
          </p:nvPr>
        </p:nvSpPr>
        <p:spPr>
          <a:xfrm>
            <a:off x="2318204" y="3242808"/>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
        <p:nvSpPr>
          <p:cNvPr id="26" name="Text Placeholder 8"/>
          <p:cNvSpPr>
            <a:spLocks noGrp="1"/>
          </p:cNvSpPr>
          <p:nvPr>
            <p:ph type="body" sz="quarter" idx="20" hasCustomPrompt="1"/>
          </p:nvPr>
        </p:nvSpPr>
        <p:spPr>
          <a:xfrm>
            <a:off x="2318204" y="4624161"/>
            <a:ext cx="9489168" cy="1280160"/>
          </a:xfrm>
        </p:spPr>
        <p:txBody>
          <a:bodyPr/>
          <a:lstStyle>
            <a:lvl1pPr>
              <a:defRPr sz="1800"/>
            </a:lvl1pPr>
            <a:lvl2pPr>
              <a:defRPr sz="1600"/>
            </a:lvl2pPr>
          </a:lstStyle>
          <a:p>
            <a:pPr lvl="0"/>
            <a:r>
              <a:rPr lang="en-US"/>
              <a:t>Level 1 text is 18 pt, hit return then Tab to get to level 2 – 16 pt gray</a:t>
            </a:r>
          </a:p>
          <a:p>
            <a:pPr lvl="1"/>
            <a:r>
              <a:rPr lang="en-US"/>
              <a:t>Second level</a:t>
            </a:r>
          </a:p>
        </p:txBody>
      </p:sp>
    </p:spTree>
    <p:extLst>
      <p:ext uri="{BB962C8B-B14F-4D97-AF65-F5344CB8AC3E}">
        <p14:creationId xmlns:p14="http://schemas.microsoft.com/office/powerpoint/2010/main" val="11252915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1F311-AFED-4607-8507-365535ABE1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80FABE-C454-4CF6-913C-CFC611706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D9AE13-5EB0-44B7-AFB3-3460A176CC6D}"/>
              </a:ext>
            </a:extLst>
          </p:cNvPr>
          <p:cNvSpPr>
            <a:spLocks noGrp="1"/>
          </p:cNvSpPr>
          <p:nvPr>
            <p:ph type="dt" sz="half" idx="10"/>
          </p:nvPr>
        </p:nvSpPr>
        <p:spPr/>
        <p:txBody>
          <a:bodyPr/>
          <a:lstStyle>
            <a:lvl1pPr>
              <a:defRPr/>
            </a:lvl1pPr>
          </a:lstStyle>
          <a:p>
            <a:endParaRPr lang="ru-RU" altLang="en-US"/>
          </a:p>
        </p:txBody>
      </p:sp>
      <p:sp>
        <p:nvSpPr>
          <p:cNvPr id="5" name="Footer Placeholder 4">
            <a:extLst>
              <a:ext uri="{FF2B5EF4-FFF2-40B4-BE49-F238E27FC236}">
                <a16:creationId xmlns:a16="http://schemas.microsoft.com/office/drawing/2014/main" id="{A0CD8C97-C6C0-4B61-91EF-B3ACF82ED8AB}"/>
              </a:ext>
            </a:extLst>
          </p:cNvPr>
          <p:cNvSpPr>
            <a:spLocks noGrp="1"/>
          </p:cNvSpPr>
          <p:nvPr>
            <p:ph type="ftr" sz="quarter" idx="11"/>
          </p:nvPr>
        </p:nvSpPr>
        <p:spPr/>
        <p:txBody>
          <a:bodyPr/>
          <a:lstStyle>
            <a:lvl1pPr>
              <a:defRPr/>
            </a:lvl1pPr>
          </a:lstStyle>
          <a:p>
            <a:endParaRPr lang="ru-RU" altLang="en-US"/>
          </a:p>
        </p:txBody>
      </p:sp>
      <p:sp>
        <p:nvSpPr>
          <p:cNvPr id="6" name="Slide Number Placeholder 5">
            <a:extLst>
              <a:ext uri="{FF2B5EF4-FFF2-40B4-BE49-F238E27FC236}">
                <a16:creationId xmlns:a16="http://schemas.microsoft.com/office/drawing/2014/main" id="{68750C96-AB54-42CA-8B34-751D1B79E09A}"/>
              </a:ext>
            </a:extLst>
          </p:cNvPr>
          <p:cNvSpPr>
            <a:spLocks noGrp="1"/>
          </p:cNvSpPr>
          <p:nvPr>
            <p:ph type="sldNum" sz="quarter" idx="12"/>
          </p:nvPr>
        </p:nvSpPr>
        <p:spPr/>
        <p:txBody>
          <a:bodyPr/>
          <a:lstStyle>
            <a:lvl1pPr>
              <a:defRPr/>
            </a:lvl1pPr>
          </a:lstStyle>
          <a:p>
            <a:fld id="{8B7DD7DA-F3BF-4373-9F83-2A959D6A7FF7}" type="slidenum">
              <a:rPr lang="ru-RU" altLang="en-US"/>
              <a:pPr/>
              <a:t>‹#›</a:t>
            </a:fld>
            <a:endParaRPr lang="ru-RU" altLang="en-US"/>
          </a:p>
        </p:txBody>
      </p:sp>
    </p:spTree>
    <p:extLst>
      <p:ext uri="{BB962C8B-B14F-4D97-AF65-F5344CB8AC3E}">
        <p14:creationId xmlns:p14="http://schemas.microsoft.com/office/powerpoint/2010/main" val="11696081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2112964"/>
            <a:ext cx="11277600" cy="3754437"/>
          </a:xfrm>
          <a:prstGeom prst="rect">
            <a:avLst/>
          </a:prstGeom>
        </p:spPr>
        <p:txBody>
          <a:bodyPr/>
          <a:lstStyle>
            <a:lvl1pPr>
              <a:defRPr>
                <a:solidFill>
                  <a:schemeClr val="accent2"/>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8940800" y="6324601"/>
            <a:ext cx="2844800" cy="238125"/>
          </a:xfrm>
          <a:prstGeom prst="rect">
            <a:avLst/>
          </a:prstGeom>
        </p:spPr>
        <p:txBody>
          <a:bodyPr anchor="ctr" anchorCtr="0"/>
          <a:lstStyle>
            <a:lvl1pPr algn="r">
              <a:defRPr sz="1200" b="1">
                <a:solidFill>
                  <a:schemeClr val="bg1"/>
                </a:solidFill>
                <a:latin typeface="Arial"/>
                <a:cs typeface="Arial"/>
              </a:defRPr>
            </a:lvl1pPr>
          </a:lstStyle>
          <a:p>
            <a:pPr>
              <a:defRPr/>
            </a:pPr>
            <a:fld id="{838EFADD-6813-489E-8FB7-11BBF2FF54E3}" type="slidenum">
              <a:rPr lang="en-US" smtClean="0"/>
              <a:t>‹#›</a:t>
            </a:fld>
            <a:endParaRPr lang="en-US"/>
          </a:p>
        </p:txBody>
      </p:sp>
      <p:sp>
        <p:nvSpPr>
          <p:cNvPr id="5" name="Slide Number Placeholder 5"/>
          <p:cNvSpPr txBox="1">
            <a:spLocks/>
          </p:cNvSpPr>
          <p:nvPr userDrawn="1"/>
        </p:nvSpPr>
        <p:spPr>
          <a:xfrm>
            <a:off x="508000" y="6324601"/>
            <a:ext cx="2844800" cy="238125"/>
          </a:xfrm>
          <a:prstGeom prst="rect">
            <a:avLst/>
          </a:prstGeom>
        </p:spPr>
        <p:txBody>
          <a:bodyPr anchor="ctr" anchorCtr="0"/>
          <a:lstStyle>
            <a:defPPr>
              <a:defRPr lang="en-US"/>
            </a:defPPr>
            <a:lvl1pPr marL="0" algn="r" defTabSz="914400" rtl="0" eaLnBrk="1" latinLnBrk="0" hangingPunct="1">
              <a:defRPr sz="1200" b="0" kern="1200">
                <a:solidFill>
                  <a:schemeClr val="bg1"/>
                </a:solidFill>
                <a:latin typeface="Helvetica"/>
                <a:ea typeface="+mn-ea"/>
                <a:cs typeface="Helvetic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08E35B68-A2EE-4F3A-BF2A-422B0D06265F}" type="datetimeFigureOut">
              <a:rPr lang="en-US" sz="1200" b="1" smtClean="0">
                <a:latin typeface="+mn-lt"/>
              </a:rPr>
              <a:pPr algn="l">
                <a:defRPr/>
              </a:pPr>
              <a:t>2/9/2024</a:t>
            </a:fld>
            <a:endParaRPr lang="en-US" sz="1200" b="1">
              <a:latin typeface="+mn-lt"/>
              <a:cs typeface="Arial"/>
            </a:endParaRPr>
          </a:p>
        </p:txBody>
      </p:sp>
      <p:sp>
        <p:nvSpPr>
          <p:cNvPr id="11" name="Title 10"/>
          <p:cNvSpPr>
            <a:spLocks noGrp="1"/>
          </p:cNvSpPr>
          <p:nvPr>
            <p:ph type="title"/>
          </p:nvPr>
        </p:nvSpPr>
        <p:spPr>
          <a:xfrm>
            <a:off x="508000" y="685802"/>
            <a:ext cx="7620000" cy="609599"/>
          </a:xfrm>
          <a:prstGeom prst="rect">
            <a:avLst/>
          </a:prstGeom>
        </p:spPr>
        <p:txBody>
          <a:bodyPr vert="horz"/>
          <a:lstStyle>
            <a:lvl1pPr algn="l">
              <a:defRPr sz="4000">
                <a:solidFill>
                  <a:schemeClr val="accent1"/>
                </a:solidFill>
              </a:defRPr>
            </a:lvl1pPr>
          </a:lstStyle>
          <a:p>
            <a:r>
              <a:rPr lang="en-US"/>
              <a:t>Click to edit Master title style</a:t>
            </a:r>
          </a:p>
        </p:txBody>
      </p:sp>
    </p:spTree>
    <p:extLst>
      <p:ext uri="{BB962C8B-B14F-4D97-AF65-F5344CB8AC3E}">
        <p14:creationId xmlns:p14="http://schemas.microsoft.com/office/powerpoint/2010/main" val="850720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6737603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86383" y="1102468"/>
            <a:ext cx="11385696" cy="5090808"/>
          </a:xfrm>
        </p:spPr>
        <p:txBody>
          <a:bodyPr/>
          <a:lstStyle>
            <a:lvl1pPr marL="216286" indent="-216286">
              <a:tabLst/>
              <a:defRPr/>
            </a:lvl1pPr>
            <a:lvl2pPr marL="504999" indent="-180569">
              <a:tabLst/>
              <a:defRPr/>
            </a:lvl2pPr>
            <a:lvl3pPr marL="684576" indent="-143861">
              <a:tabLst/>
              <a:defRPr/>
            </a:lvl3pPr>
            <a:lvl4pPr marL="937571" indent="-143861">
              <a:tabLst/>
              <a:defRPr/>
            </a:lvl4pPr>
            <a:lvl5pPr marL="1190566" indent="-18056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
        <p:nvSpPr>
          <p:cNvPr id="7" name="Rectangle 6"/>
          <p:cNvSpPr>
            <a:spLocks noChangeArrowheads="1"/>
          </p:cNvSpPr>
          <p:nvPr userDrawn="1"/>
        </p:nvSpPr>
        <p:spPr bwMode="hidden">
          <a:xfrm>
            <a:off x="222539" y="-11722"/>
            <a:ext cx="123184" cy="6869723"/>
          </a:xfrm>
          <a:prstGeom prst="rect">
            <a:avLst/>
          </a:prstGeom>
          <a:solidFill>
            <a:srgbClr val="FEC920"/>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3518525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729"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9500" y="1183531"/>
            <a:ext cx="5193771" cy="49931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083559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3"/>
          </a:xfrm>
        </p:spPr>
        <p:txBody>
          <a:bodyPr lIns="91440" rIns="91440" anchor="ctr">
            <a:normAutofit/>
          </a:bodyPr>
          <a:lstStyle>
            <a:lvl1pPr marL="0" indent="0">
              <a:buNone/>
              <a:defRPr sz="2000" b="0" cap="all" baseline="0">
                <a:solidFill>
                  <a:schemeClr val="tx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1258094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53" y="129703"/>
            <a:ext cx="10515864" cy="632298"/>
          </a:xfrm>
        </p:spPr>
        <p:txBody>
          <a:bodyPr/>
          <a:lstStyle/>
          <a:p>
            <a:r>
              <a:rPr lang="en-US"/>
              <a:t>Click to edit Master title style</a:t>
            </a:r>
          </a:p>
        </p:txBody>
      </p:sp>
      <p:sp>
        <p:nvSpPr>
          <p:cNvPr id="3" name="Text Placeholder 2"/>
          <p:cNvSpPr>
            <a:spLocks noGrp="1"/>
          </p:cNvSpPr>
          <p:nvPr>
            <p:ph type="body" idx="1"/>
          </p:nvPr>
        </p:nvSpPr>
        <p:spPr>
          <a:xfrm>
            <a:off x="838730" y="1247046"/>
            <a:ext cx="5158052" cy="386756"/>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4" name="Content Placeholder 3"/>
          <p:cNvSpPr>
            <a:spLocks noGrp="1"/>
          </p:cNvSpPr>
          <p:nvPr>
            <p:ph sz="half" idx="2"/>
          </p:nvPr>
        </p:nvSpPr>
        <p:spPr>
          <a:xfrm>
            <a:off x="840053" y="1880683"/>
            <a:ext cx="5158052"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731" y="1247046"/>
            <a:ext cx="5183188" cy="426232"/>
          </a:xfrm>
        </p:spPr>
        <p:txBody>
          <a:bodyPr anchor="b"/>
          <a:lstStyle>
            <a:lvl1pPr marL="0" indent="0">
              <a:buNone/>
              <a:defRPr sz="1500" b="1"/>
            </a:lvl1pPr>
            <a:lvl2pPr marL="285736" indent="0">
              <a:buNone/>
              <a:defRPr sz="1250" b="1"/>
            </a:lvl2pPr>
            <a:lvl3pPr marL="571471" indent="0">
              <a:buNone/>
              <a:defRPr sz="1188" b="1"/>
            </a:lvl3pPr>
            <a:lvl4pPr marL="857207" indent="0">
              <a:buNone/>
              <a:defRPr sz="1000" b="1"/>
            </a:lvl4pPr>
            <a:lvl5pPr marL="1142943" indent="0">
              <a:buNone/>
              <a:defRPr sz="1000" b="1"/>
            </a:lvl5pPr>
            <a:lvl6pPr marL="1428679" indent="0">
              <a:buNone/>
              <a:defRPr sz="1000" b="1"/>
            </a:lvl6pPr>
            <a:lvl7pPr marL="1714414" indent="0">
              <a:buNone/>
              <a:defRPr sz="1000" b="1"/>
            </a:lvl7pPr>
            <a:lvl8pPr marL="2000150" indent="0">
              <a:buNone/>
              <a:defRPr sz="1000" b="1"/>
            </a:lvl8pPr>
            <a:lvl9pPr marL="2285886" indent="0">
              <a:buNone/>
              <a:defRPr sz="1000" b="1"/>
            </a:lvl9pPr>
          </a:lstStyle>
          <a:p>
            <a:pPr lvl="0"/>
            <a:r>
              <a:rPr lang="en-US"/>
              <a:t>Click to edit Master text styles</a:t>
            </a:r>
          </a:p>
        </p:txBody>
      </p:sp>
      <p:sp>
        <p:nvSpPr>
          <p:cNvPr id="6" name="Content Placeholder 5"/>
          <p:cNvSpPr>
            <a:spLocks noGrp="1"/>
          </p:cNvSpPr>
          <p:nvPr>
            <p:ph sz="quarter" idx="4"/>
          </p:nvPr>
        </p:nvSpPr>
        <p:spPr>
          <a:xfrm>
            <a:off x="6172731" y="1880683"/>
            <a:ext cx="5183188" cy="4309247"/>
          </a:xfrm>
        </p:spPr>
        <p:txBody>
          <a:bodyPr>
            <a:normAutofit/>
          </a:bodyPr>
          <a:lstStyle>
            <a:lvl1pPr>
              <a:defRPr sz="1938"/>
            </a:lvl1pPr>
            <a:lvl2pPr>
              <a:defRPr sz="1500"/>
            </a:lvl2pPr>
            <a:lvl3pPr>
              <a:defRPr sz="1250"/>
            </a:lvl3pPr>
            <a:lvl4pPr>
              <a:defRPr sz="1188"/>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729005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995551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Content Placeholder 2"/>
          <p:cNvSpPr>
            <a:spLocks noGrp="1"/>
          </p:cNvSpPr>
          <p:nvPr>
            <p:ph idx="1"/>
          </p:nvPr>
        </p:nvSpPr>
        <p:spPr>
          <a:xfrm>
            <a:off x="5183190" y="986898"/>
            <a:ext cx="6172729" cy="4873625"/>
          </a:xfrm>
        </p:spPr>
        <p:txBody>
          <a:bodyPr/>
          <a:lstStyle>
            <a:lvl1pPr>
              <a:defRPr sz="1938"/>
            </a:lvl1pPr>
            <a:lvl2pPr>
              <a:defRPr sz="1813"/>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6761403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55" y="986896"/>
            <a:ext cx="3931708" cy="1070240"/>
          </a:xfrm>
        </p:spPr>
        <p:txBody>
          <a:bodyPr anchor="b"/>
          <a:lstStyle>
            <a:lvl1pPr>
              <a:defRPr sz="1938"/>
            </a:lvl1pPr>
          </a:lstStyle>
          <a:p>
            <a:r>
              <a:rPr lang="en-US"/>
              <a:t>Click to edit Master title style</a:t>
            </a:r>
          </a:p>
        </p:txBody>
      </p:sp>
      <p:sp>
        <p:nvSpPr>
          <p:cNvPr id="3" name="Picture Placeholder 2"/>
          <p:cNvSpPr>
            <a:spLocks noGrp="1"/>
          </p:cNvSpPr>
          <p:nvPr>
            <p:ph type="pic" idx="1"/>
          </p:nvPr>
        </p:nvSpPr>
        <p:spPr>
          <a:xfrm>
            <a:off x="5183190" y="986898"/>
            <a:ext cx="6172729" cy="4873625"/>
          </a:xfrm>
        </p:spPr>
        <p:txBody>
          <a:bodyPr/>
          <a:lstStyle>
            <a:lvl1pPr marL="0" indent="0">
              <a:buNone/>
              <a:defRPr sz="1938"/>
            </a:lvl1pPr>
            <a:lvl2pPr marL="285736" indent="0">
              <a:buNone/>
              <a:defRPr sz="1813"/>
            </a:lvl2pPr>
            <a:lvl3pPr marL="571471" indent="0">
              <a:buNone/>
              <a:defRPr sz="1500"/>
            </a:lvl3pPr>
            <a:lvl4pPr marL="857207" indent="0">
              <a:buNone/>
              <a:defRPr sz="1250"/>
            </a:lvl4pPr>
            <a:lvl5pPr marL="1142943" indent="0">
              <a:buNone/>
              <a:defRPr sz="1250"/>
            </a:lvl5pPr>
            <a:lvl6pPr marL="1428679" indent="0">
              <a:buNone/>
              <a:defRPr sz="1250"/>
            </a:lvl6pPr>
            <a:lvl7pPr marL="1714414" indent="0">
              <a:buNone/>
              <a:defRPr sz="1250"/>
            </a:lvl7pPr>
            <a:lvl8pPr marL="2000150" indent="0">
              <a:buNone/>
              <a:defRPr sz="1250"/>
            </a:lvl8pPr>
            <a:lvl9pPr marL="2285886" indent="0">
              <a:buNone/>
              <a:defRPr sz="1250"/>
            </a:lvl9pPr>
          </a:lstStyle>
          <a:p>
            <a:endParaRPr lang="en-US"/>
          </a:p>
        </p:txBody>
      </p:sp>
      <p:sp>
        <p:nvSpPr>
          <p:cNvPr id="4" name="Text Placeholder 3"/>
          <p:cNvSpPr>
            <a:spLocks noGrp="1"/>
          </p:cNvSpPr>
          <p:nvPr>
            <p:ph type="body" sz="half" idx="2"/>
          </p:nvPr>
        </p:nvSpPr>
        <p:spPr>
          <a:xfrm>
            <a:off x="840055" y="2057138"/>
            <a:ext cx="3931708" cy="3811323"/>
          </a:xfrm>
        </p:spPr>
        <p:txBody>
          <a:bodyPr/>
          <a:lstStyle>
            <a:lvl1pPr marL="0" indent="0">
              <a:buNone/>
              <a:defRPr sz="1000"/>
            </a:lvl1pPr>
            <a:lvl2pPr marL="285736" indent="0">
              <a:buNone/>
              <a:defRPr sz="875"/>
            </a:lvl2pPr>
            <a:lvl3pPr marL="571471" indent="0">
              <a:buNone/>
              <a:defRPr sz="688"/>
            </a:lvl3pPr>
            <a:lvl4pPr marL="857207" indent="0">
              <a:buNone/>
              <a:defRPr sz="625"/>
            </a:lvl4pPr>
            <a:lvl5pPr marL="1142943" indent="0">
              <a:buNone/>
              <a:defRPr sz="625"/>
            </a:lvl5pPr>
            <a:lvl6pPr marL="1428679" indent="0">
              <a:buNone/>
              <a:defRPr sz="625"/>
            </a:lvl6pPr>
            <a:lvl7pPr marL="1714414" indent="0">
              <a:buNone/>
              <a:defRPr sz="625"/>
            </a:lvl7pPr>
            <a:lvl8pPr marL="2000150" indent="0">
              <a:buNone/>
              <a:defRPr sz="625"/>
            </a:lvl8pPr>
            <a:lvl9pPr marL="2285886" indent="0">
              <a:buNone/>
              <a:defRPr sz="62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15551550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468045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636" y="365126"/>
            <a:ext cx="2628635" cy="58115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729" y="365126"/>
            <a:ext cx="7758907" cy="5811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0AC80F-94B0-8B4E-A914-3569243F6FFD}" type="slidenum">
              <a:rPr lang="en-US" smtClean="0"/>
              <a:t>‹#›</a:t>
            </a:fld>
            <a:endParaRPr lang="en-US"/>
          </a:p>
        </p:txBody>
      </p:sp>
    </p:spTree>
    <p:extLst>
      <p:ext uri="{BB962C8B-B14F-4D97-AF65-F5344CB8AC3E}">
        <p14:creationId xmlns:p14="http://schemas.microsoft.com/office/powerpoint/2010/main" val="2158171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193802"/>
            <a:ext cx="10972800" cy="4826001"/>
          </a:xfrm>
        </p:spPr>
        <p:txBody>
          <a:bodyPr>
            <a:normAutofit/>
          </a:bodyPr>
          <a:lstStyle>
            <a:lvl1pPr>
              <a:defRPr sz="2800" b="1">
                <a:solidFill>
                  <a:schemeClr val="tx1"/>
                </a:solidFill>
                <a:latin typeface="+mn-lt"/>
                <a:cs typeface="Times New Roman" pitchFamily="18" charset="0"/>
              </a:defRPr>
            </a:lvl1pPr>
            <a:lvl2pPr>
              <a:defRPr sz="2400">
                <a:solidFill>
                  <a:schemeClr val="tx1"/>
                </a:solidFill>
                <a:latin typeface="+mn-lt"/>
                <a:cs typeface="Times New Roman" pitchFamily="18" charset="0"/>
              </a:defRPr>
            </a:lvl2pPr>
            <a:lvl3pPr marL="1142972" indent="-228594">
              <a:buFont typeface="Courier New" panose="02070309020205020404" pitchFamily="49" charset="0"/>
              <a:buChar char="o"/>
              <a:defRPr sz="2200">
                <a:solidFill>
                  <a:schemeClr val="tx1"/>
                </a:solidFill>
                <a:latin typeface="+mn-lt"/>
                <a:cs typeface="Times New Roman" pitchFamily="18" charset="0"/>
              </a:defRPr>
            </a:lvl3pPr>
            <a:lvl4pPr>
              <a:defRPr sz="2000">
                <a:solidFill>
                  <a:schemeClr val="tx1"/>
                </a:solidFill>
                <a:latin typeface="+mn-lt"/>
                <a:cs typeface="Times New Roman" pitchFamily="18" charset="0"/>
              </a:defRPr>
            </a:lvl4pPr>
            <a:lvl5pPr>
              <a:defRPr sz="1800">
                <a:solidFill>
                  <a:schemeClr val="tx1"/>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
        <p:nvSpPr>
          <p:cNvPr id="4" name="Rectangle 3"/>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380705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10972800" cy="914400"/>
          </a:xfrm>
        </p:spPr>
        <p:txBody>
          <a:bodyPr anchor="ctr">
            <a:normAutofit/>
          </a:bodyPr>
          <a:lstStyle>
            <a:lvl1pPr algn="l">
              <a:defRPr sz="3200" b="1">
                <a:solidFill>
                  <a:srgbClr val="00A0AF"/>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09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93802"/>
            <a:ext cx="5384800" cy="4826001"/>
          </a:xfrm>
        </p:spPr>
        <p:txBody>
          <a:bodyPr>
            <a:normAutofit/>
          </a:bodyPr>
          <a:lstStyle>
            <a:lvl1pPr>
              <a:defRPr sz="2400" b="1">
                <a:solidFill>
                  <a:schemeClr val="tx1"/>
                </a:solidFill>
                <a:latin typeface="+mn-lt"/>
                <a:cs typeface="Times New Roman" pitchFamily="18" charset="0"/>
              </a:defRPr>
            </a:lvl1pPr>
            <a:lvl2pPr>
              <a:defRPr sz="2200">
                <a:solidFill>
                  <a:schemeClr val="tx1"/>
                </a:solidFill>
                <a:latin typeface="+mn-lt"/>
                <a:cs typeface="Times New Roman" pitchFamily="18" charset="0"/>
              </a:defRPr>
            </a:lvl2pPr>
            <a:lvl3pPr marL="1142972" indent="-228594">
              <a:buFont typeface="Courier New" panose="02070309020205020404" pitchFamily="49" charset="0"/>
              <a:buChar char="o"/>
              <a:defRPr sz="2000">
                <a:solidFill>
                  <a:schemeClr val="tx1"/>
                </a:solidFill>
                <a:latin typeface="+mn-lt"/>
                <a:cs typeface="Times New Roman" pitchFamily="18" charset="0"/>
              </a:defRPr>
            </a:lvl3pPr>
            <a:lvl4pPr>
              <a:defRPr sz="1800">
                <a:solidFill>
                  <a:schemeClr val="tx1"/>
                </a:solidFill>
                <a:latin typeface="+mn-lt"/>
                <a:cs typeface="Times New Roman" pitchFamily="18" charset="0"/>
              </a:defRPr>
            </a:lvl4pPr>
            <a:lvl5pPr>
              <a:defRPr sz="1600">
                <a:solidFill>
                  <a:schemeClr val="tx1"/>
                </a:solidFill>
                <a:latin typeface="+mn-lt"/>
                <a:cs typeface="Times New Roman"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58EFA644-CDA3-1A4E-95C1-6502758B544A}" type="slidenum">
              <a:rPr lang="en-US"/>
              <a:pPr>
                <a:defRPr/>
              </a:pPr>
              <a:t>‹#›</a:t>
            </a:fld>
            <a:endParaRPr lang="en-US"/>
          </a:p>
        </p:txBody>
      </p:sp>
      <p:sp>
        <p:nvSpPr>
          <p:cNvPr id="7" name="Rectangle 6"/>
          <p:cNvSpPr/>
          <p:nvPr userDrawn="1"/>
        </p:nvSpPr>
        <p:spPr>
          <a:xfrm>
            <a:off x="0" y="450008"/>
            <a:ext cx="711200" cy="406400"/>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A0AF"/>
              </a:solidFill>
            </a:endParaRPr>
          </a:p>
        </p:txBody>
      </p:sp>
    </p:spTree>
    <p:extLst>
      <p:ext uri="{BB962C8B-B14F-4D97-AF65-F5344CB8AC3E}">
        <p14:creationId xmlns:p14="http://schemas.microsoft.com/office/powerpoint/2010/main" val="31526437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t"/>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652463"/>
          </a:xfrm>
        </p:spPr>
        <p:txBody>
          <a:bodyPr/>
          <a:lstStyle>
            <a:lvl1pPr marL="0" indent="0">
              <a:buNone/>
              <a:defRPr sz="1400">
                <a:solidFill>
                  <a:schemeClr val="tx2"/>
                </a:solidFill>
                <a:latin typeface="Times New Roman" pitchFamily="18" charset="0"/>
                <a:cs typeface="Times New Roman" pitchFamily="18" charset="0"/>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Slide Number Placeholder 6"/>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BFD06A5-0391-9B4E-B4DE-23FF247A222C}" type="slidenum">
              <a:rPr lang="en-US"/>
              <a:pPr>
                <a:defRPr/>
              </a:pPr>
              <a:t>‹#›</a:t>
            </a:fld>
            <a:endParaRPr lang="en-US"/>
          </a:p>
        </p:txBody>
      </p:sp>
    </p:spTree>
    <p:extLst>
      <p:ext uri="{BB962C8B-B14F-4D97-AF65-F5344CB8AC3E}">
        <p14:creationId xmlns:p14="http://schemas.microsoft.com/office/powerpoint/2010/main" val="133611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a:solidFill>
                  <a:schemeClr val="bg1"/>
                </a:solidFill>
                <a:latin typeface="Times New Roman" pitchFamily="18" charset="0"/>
                <a:cs typeface="Times New Roman" pitchFamily="18" charset="0"/>
              </a:defRPr>
            </a:lvl1pPr>
          </a:lstStyle>
          <a:p>
            <a:fld id="{A06DB120-1EF6-44EF-8381-2A2B16699D62}" type="slidenum">
              <a:rPr lang="en-US" altLang="en-US">
                <a:solidFill>
                  <a:srgbClr val="FFFFFF"/>
                </a:solidFill>
              </a:rPr>
              <a:pPr/>
              <a:t>‹#›</a:t>
            </a:fld>
            <a:endParaRPr lang="en-US" altLang="en-US">
              <a:solidFill>
                <a:srgbClr val="FFFFFF"/>
              </a:solidFill>
            </a:endParaRPr>
          </a:p>
        </p:txBody>
      </p:sp>
      <p:sp>
        <p:nvSpPr>
          <p:cNvPr id="4" name="Content Placeholder 2"/>
          <p:cNvSpPr>
            <a:spLocks noGrp="1"/>
          </p:cNvSpPr>
          <p:nvPr>
            <p:ph idx="15"/>
          </p:nvPr>
        </p:nvSpPr>
        <p:spPr>
          <a:xfrm>
            <a:off x="609600" y="838203"/>
            <a:ext cx="10972800" cy="5181601"/>
          </a:xfrm>
          <a:prstGeom prst="rect">
            <a:avLst/>
          </a:prstGeom>
        </p:spPr>
        <p:txBody>
          <a:bodyPr>
            <a:normAutofit/>
          </a:bodyPr>
          <a:lstStyle>
            <a:lvl1pPr>
              <a:buClr>
                <a:srgbClr val="00A0AF"/>
              </a:buClr>
              <a:defRPr sz="3200">
                <a:solidFill>
                  <a:srgbClr val="636466"/>
                </a:solidFill>
                <a:latin typeface="+mn-lt"/>
                <a:cs typeface="Times New Roman" pitchFamily="18" charset="0"/>
              </a:defRPr>
            </a:lvl1pPr>
            <a:lvl2pPr>
              <a:buClr>
                <a:srgbClr val="00A0AF"/>
              </a:buClr>
              <a:defRPr sz="2800">
                <a:solidFill>
                  <a:srgbClr val="636466"/>
                </a:solidFill>
                <a:latin typeface="+mn-lt"/>
                <a:cs typeface="Times New Roman" pitchFamily="18" charset="0"/>
              </a:defRPr>
            </a:lvl2pPr>
            <a:lvl3pPr>
              <a:buClr>
                <a:srgbClr val="00A0AF"/>
              </a:buClr>
              <a:defRPr sz="2400">
                <a:solidFill>
                  <a:srgbClr val="636466"/>
                </a:solidFill>
                <a:latin typeface="+mn-lt"/>
                <a:cs typeface="Times New Roman" pitchFamily="18" charset="0"/>
              </a:defRPr>
            </a:lvl3pPr>
            <a:lvl4pPr>
              <a:buClr>
                <a:srgbClr val="00A0AF"/>
              </a:buClr>
              <a:defRPr sz="2000">
                <a:solidFill>
                  <a:srgbClr val="636466"/>
                </a:solidFill>
                <a:latin typeface="+mn-lt"/>
                <a:cs typeface="Times New Roman" pitchFamily="18" charset="0"/>
              </a:defRPr>
            </a:lvl4pPr>
            <a:lvl5pPr>
              <a:buClr>
                <a:srgbClr val="00A0AF"/>
              </a:buClr>
              <a:defRPr sz="1800">
                <a:solidFill>
                  <a:srgbClr val="636466"/>
                </a:solidFill>
                <a:latin typeface="+mn-lt"/>
                <a:cs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609600" y="274638"/>
            <a:ext cx="10972800" cy="563563"/>
          </a:xfrm>
          <a:prstGeom prst="rect">
            <a:avLst/>
          </a:prstGeom>
        </p:spPr>
        <p:txBody>
          <a:bodyPr>
            <a:normAutofit/>
          </a:bodyPr>
          <a:lstStyle>
            <a:lvl1pPr algn="l">
              <a:defRPr sz="3600" b="1">
                <a:solidFill>
                  <a:srgbClr val="636466"/>
                </a:solidFill>
              </a:defRPr>
            </a:lvl1pPr>
          </a:lstStyle>
          <a:p>
            <a:r>
              <a:rPr lang="en-US"/>
              <a:t>Click to edit Master title style</a:t>
            </a:r>
          </a:p>
        </p:txBody>
      </p:sp>
    </p:spTree>
    <p:extLst>
      <p:ext uri="{BB962C8B-B14F-4D97-AF65-F5344CB8AC3E}">
        <p14:creationId xmlns:p14="http://schemas.microsoft.com/office/powerpoint/2010/main" val="21920692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C00178-3B47-4802-83A6-85942859B967}" type="datetimeFigureOut">
              <a:rPr lang="en-US" smtClean="0"/>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10874636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Arial" panose="020B0604020202020204" pitchFamily="34" charset="0"/>
                <a:cs typeface="Arial" panose="020B0604020202020204" pitchFamily="34" charset="0"/>
              </a:defRPr>
            </a:lvl1pPr>
          </a:lstStyle>
          <a:p>
            <a:pPr>
              <a:defRPr/>
            </a:pPr>
            <a:fld id="{8E3DFB79-095A-C74D-B614-34DE32062E65}" type="slidenum">
              <a:rPr lang="en-US" smtClean="0"/>
              <a:pPr>
                <a:defRPr/>
              </a:pPr>
              <a:t>‹#›</a:t>
            </a:fld>
            <a:endParaRPr lang="en-US"/>
          </a:p>
        </p:txBody>
      </p:sp>
    </p:spTree>
    <p:extLst>
      <p:ext uri="{BB962C8B-B14F-4D97-AF65-F5344CB8AC3E}">
        <p14:creationId xmlns:p14="http://schemas.microsoft.com/office/powerpoint/2010/main" val="37513522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34555"/>
            <a:ext cx="10972800" cy="441212"/>
          </a:xfrm>
        </p:spPr>
        <p:txBody>
          <a:bodyPr anchor="t">
            <a:normAutofit/>
          </a:bodyPr>
          <a:lstStyle>
            <a:lvl1pPr algn="l">
              <a:defRPr sz="1191" b="1" i="1">
                <a:solidFill>
                  <a:schemeClr val="tx2"/>
                </a:solidFill>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600" y="1277473"/>
            <a:ext cx="10972800" cy="4742331"/>
          </a:xfrm>
        </p:spPr>
        <p:txBody>
          <a:bodyPr>
            <a:normAutofit/>
          </a:bodyPr>
          <a:lstStyle>
            <a:lvl1pPr>
              <a:defRPr sz="1588">
                <a:solidFill>
                  <a:schemeClr val="tx2"/>
                </a:solidFill>
                <a:latin typeface="Arial" panose="020B0604020202020204" pitchFamily="34" charset="0"/>
                <a:cs typeface="Arial" panose="020B0604020202020204" pitchFamily="34" charset="0"/>
              </a:defRPr>
            </a:lvl1pPr>
            <a:lvl2pPr>
              <a:defRPr sz="1324">
                <a:solidFill>
                  <a:schemeClr val="tx2"/>
                </a:solidFill>
                <a:latin typeface="Arial" panose="020B0604020202020204" pitchFamily="34" charset="0"/>
                <a:cs typeface="Arial" panose="020B0604020202020204" pitchFamily="34" charset="0"/>
              </a:defRPr>
            </a:lvl2pPr>
            <a:lvl3pPr>
              <a:defRPr sz="1191">
                <a:solidFill>
                  <a:schemeClr val="tx2"/>
                </a:solidFill>
                <a:latin typeface="Arial" panose="020B0604020202020204" pitchFamily="34" charset="0"/>
                <a:cs typeface="Arial" panose="020B0604020202020204" pitchFamily="34" charset="0"/>
              </a:defRPr>
            </a:lvl3pPr>
            <a:lvl4pPr>
              <a:defRPr sz="1059">
                <a:solidFill>
                  <a:schemeClr val="tx2"/>
                </a:solidFill>
                <a:latin typeface="Arial" panose="020B0604020202020204" pitchFamily="34" charset="0"/>
                <a:cs typeface="Arial" panose="020B0604020202020204" pitchFamily="34" charset="0"/>
              </a:defRPr>
            </a:lvl4pPr>
            <a:lvl5pPr>
              <a:defRPr sz="927">
                <a:solidFill>
                  <a:schemeClr val="tx2"/>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9"/>
          <p:cNvSpPr>
            <a:spLocks noGrp="1"/>
          </p:cNvSpPr>
          <p:nvPr>
            <p:ph type="body" sz="quarter" idx="13"/>
          </p:nvPr>
        </p:nvSpPr>
        <p:spPr>
          <a:xfrm>
            <a:off x="609600" y="152400"/>
            <a:ext cx="10972800" cy="457200"/>
          </a:xfrm>
        </p:spPr>
        <p:txBody>
          <a:bodyPr/>
          <a:lstStyle>
            <a:lvl1pPr>
              <a:buNone/>
              <a:defRPr sz="1588" b="1">
                <a:solidFill>
                  <a:schemeClr val="tx2"/>
                </a:solidFill>
                <a:latin typeface="Arial" pitchFamily="34" charset="0"/>
                <a:cs typeface="Arial" pitchFamily="34" charset="0"/>
              </a:defRPr>
            </a:lvl1pPr>
          </a:lstStyle>
          <a:p>
            <a:pPr lvl="0"/>
            <a:r>
              <a:rPr lang="en-US"/>
              <a:t>Click to edit Master text styles</a:t>
            </a:r>
          </a:p>
        </p:txBody>
      </p:sp>
      <p:sp>
        <p:nvSpPr>
          <p:cNvPr id="5" name="Slide Number Placeholder 5"/>
          <p:cNvSpPr>
            <a:spLocks noGrp="1"/>
          </p:cNvSpPr>
          <p:nvPr>
            <p:ph type="sldNum" sz="quarter" idx="14"/>
          </p:nvPr>
        </p:nvSpPr>
        <p:spPr>
          <a:xfrm>
            <a:off x="8737600" y="6172200"/>
            <a:ext cx="2844800" cy="304800"/>
          </a:xfrm>
        </p:spPr>
        <p:txBody>
          <a:bodyPr/>
          <a:lstStyle>
            <a:lvl1pPr>
              <a:defRPr smtClean="0">
                <a:solidFill>
                  <a:schemeClr val="bg1"/>
                </a:solidFill>
                <a:latin typeface="Times New Roman" pitchFamily="18" charset="0"/>
                <a:cs typeface="Times New Roman" pitchFamily="18" charset="0"/>
              </a:defRPr>
            </a:lvl1pPr>
          </a:lstStyle>
          <a:p>
            <a:pPr>
              <a:defRPr/>
            </a:pPr>
            <a:fld id="{8E3DFB79-095A-C74D-B614-34DE32062E65}" type="slidenum">
              <a:rPr lang="en-US"/>
              <a:pPr>
                <a:defRPr/>
              </a:pPr>
              <a:t>‹#›</a:t>
            </a:fld>
            <a:endParaRPr lang="en-US"/>
          </a:p>
        </p:txBody>
      </p:sp>
    </p:spTree>
    <p:extLst>
      <p:ext uri="{BB962C8B-B14F-4D97-AF65-F5344CB8AC3E}">
        <p14:creationId xmlns:p14="http://schemas.microsoft.com/office/powerpoint/2010/main" val="15285345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234" y="469286"/>
            <a:ext cx="9681295" cy="731520"/>
          </a:xfrm>
        </p:spPr>
        <p:txBody>
          <a:bodyPr vert="horz" lIns="91440" tIns="45720" rIns="91440" bIns="45720" rtlCol="0" anchor="t" anchorCtr="0">
            <a:noAutofit/>
          </a:bodyPr>
          <a:lstStyle>
            <a:lvl1pPr>
              <a:lnSpc>
                <a:spcPct val="100000"/>
              </a:lnSpc>
              <a:defRPr lang="en-US"/>
            </a:lvl1pPr>
          </a:lstStyle>
          <a:p>
            <a:pPr lvl="0"/>
            <a:r>
              <a:rPr lang="en-US"/>
              <a:t>Click to add title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2" y="6241565"/>
            <a:ext cx="3273859" cy="366183"/>
          </a:xfrm>
          <a:prstGeom prst="rect">
            <a:avLst/>
          </a:prstGeom>
        </p:spPr>
        <p:txBody>
          <a:bodyPr vert="horz" lIns="91440" tIns="45720" rIns="91440" bIns="45720" rtlCol="0" anchor="ctr"/>
          <a:lstStyle>
            <a:lvl1pPr algn="r">
              <a:defRPr sz="1067">
                <a:solidFill>
                  <a:schemeClr val="accent1"/>
                </a:solidFill>
              </a:defRPr>
            </a:lvl1pPr>
          </a:lstStyle>
          <a:p>
            <a:r>
              <a:rPr lang="en-US"/>
              <a:t>Type division name here</a:t>
            </a:r>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3" y="1499616"/>
            <a:ext cx="9681295" cy="4526280"/>
          </a:xfrm>
        </p:spPr>
        <p:txBody>
          <a:bodyPr/>
          <a:lstStyle>
            <a:lvl1pPr marL="152396" indent="-152396">
              <a:spcBef>
                <a:spcPts val="400"/>
              </a:spcBef>
              <a:spcAft>
                <a:spcPts val="800"/>
              </a:spcAft>
              <a:buClr>
                <a:schemeClr val="accent1"/>
              </a:buClr>
              <a:tabLst/>
              <a:defRPr sz="1900"/>
            </a:lvl1pPr>
            <a:lvl2pPr marL="289977" indent="-131230">
              <a:spcBef>
                <a:spcPts val="0"/>
              </a:spcBef>
              <a:spcAft>
                <a:spcPts val="800"/>
              </a:spcAft>
              <a:buClr>
                <a:schemeClr val="accent1"/>
              </a:buClr>
              <a:tabLst/>
              <a:defRPr sz="1900"/>
            </a:lvl2pPr>
            <a:lvl3pPr marL="419090" indent="-110064">
              <a:spcBef>
                <a:spcPts val="0"/>
              </a:spcBef>
              <a:spcAft>
                <a:spcPts val="800"/>
              </a:spcAft>
              <a:buClr>
                <a:schemeClr val="accent1"/>
              </a:buClr>
              <a:tabLst/>
              <a:defRPr sz="1600"/>
            </a:lvl3pPr>
            <a:lvl4pPr marL="539737" indent="-120648">
              <a:spcBef>
                <a:spcPts val="0"/>
              </a:spcBef>
              <a:spcAft>
                <a:spcPts val="800"/>
              </a:spcAft>
              <a:buClr>
                <a:schemeClr val="accent1"/>
              </a:buClr>
              <a:tabLst/>
              <a:defRPr sz="1500"/>
            </a:lvl4pPr>
            <a:lvl5pPr marL="658268" indent="-107948">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9139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C98C-A737-4EF8-9980-8D20CB59ED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11ECC4-21C0-469D-9CF2-539D4BEAB0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556550-B237-4912-854A-31046790172E}"/>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10C62F25-6056-41C0-84FE-6BAE361826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7F0E0-ED6C-4CB5-B316-C520E5A762D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26083941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9F2D2-948E-4F26-8096-5E1E1FE80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97AD92-0514-42DB-A1DD-ACD9CEC22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6428A-2021-499B-99DE-2349374CA4BC}"/>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B1580742-9386-460A-B891-89EED1E79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322E51-FEF4-4FA1-A2CE-C3B4DFCAAFC4}"/>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953740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CFD32-2D63-48DC-9FD6-AA9CAB8A90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D0CAC4-FB8A-4966-B3BA-16E53EF7D9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A1EB39-9EFC-43C2-8378-E3EF690F7D74}"/>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4A4CC7C4-29ED-4A67-ADF5-D185B6E0B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5FF-9123-4FA5-A3A8-A1F9C4A372B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01829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A96F-7FD8-464A-8E2E-2825AAEBFC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19D78A-BEA5-4874-A3D6-0013453E1F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EBF67-90EC-4302-9B09-A1D9C71695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59CF3-E9F6-49FC-A7F3-308E1F6EB877}"/>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6" name="Footer Placeholder 5">
            <a:extLst>
              <a:ext uri="{FF2B5EF4-FFF2-40B4-BE49-F238E27FC236}">
                <a16:creationId xmlns:a16="http://schemas.microsoft.com/office/drawing/2014/main" id="{0A71D7CB-1BB7-4EF4-A393-0D712EBC5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999F5-D8D8-4CCE-8FD5-74438379DCC5}"/>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1716095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05648-68E9-4745-9BFC-662986BA4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E3070B-7FED-4C18-B6B1-2EF3167B5A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9DFC60-C9F5-44FE-AC4E-107EE8B384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D65A5-C95C-4A22-B5CA-A856C5724C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3180E-0966-432B-AD68-9845938A53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031487-3D51-4B4C-8FA8-07C2C4350F8E}"/>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8" name="Footer Placeholder 7">
            <a:extLst>
              <a:ext uri="{FF2B5EF4-FFF2-40B4-BE49-F238E27FC236}">
                <a16:creationId xmlns:a16="http://schemas.microsoft.com/office/drawing/2014/main" id="{A2595948-4149-4465-82DD-43F222E18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A55A2A-7161-44F1-954A-63212EA284A1}"/>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1396007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425A-09CA-40E6-A4FD-10BDE77A6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31B5CE-EEA4-42CA-806C-3CF50EED6E2B}"/>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4" name="Footer Placeholder 3">
            <a:extLst>
              <a:ext uri="{FF2B5EF4-FFF2-40B4-BE49-F238E27FC236}">
                <a16:creationId xmlns:a16="http://schemas.microsoft.com/office/drawing/2014/main" id="{8F8458A6-78FD-4233-8919-22E7182BA0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09CD6C-5CC8-46EC-BF87-9C71B25CCFB3}"/>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6716209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AD6A30-C7A1-4973-BFFD-BFFD05495B23}"/>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3" name="Footer Placeholder 2">
            <a:extLst>
              <a:ext uri="{FF2B5EF4-FFF2-40B4-BE49-F238E27FC236}">
                <a16:creationId xmlns:a16="http://schemas.microsoft.com/office/drawing/2014/main" id="{7215DD26-12FA-4E6D-BFBA-B9A1FF5C6E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E89644-2C0F-4000-BCB3-09F3DA31B99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9698387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C00178-3B47-4802-83A6-85942859B967}" type="datetimeFigureOut">
              <a:rPr lang="en-US" smtClean="0"/>
              <a:t>2/9/2024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77E19AD9-0C2E-4AEF-B6FD-BA94EAF79C78}" type="slidenum">
              <a:rPr lang="en-US" smtClean="0"/>
              <a:t>‹#›</a:t>
            </a:fld>
            <a:endParaRPr lang="en-US"/>
          </a:p>
        </p:txBody>
      </p:sp>
    </p:spTree>
    <p:extLst>
      <p:ext uri="{BB962C8B-B14F-4D97-AF65-F5344CB8AC3E}">
        <p14:creationId xmlns:p14="http://schemas.microsoft.com/office/powerpoint/2010/main" val="3392632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E62A-55CE-4C7E-BC9C-E8796CFBB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D38AC4-669F-4E76-9602-0A992758D2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1C93C-266C-442B-A028-A286F9DAD4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89AC5-DFB6-43DE-AB9A-29F2C802D852}"/>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6" name="Footer Placeholder 5">
            <a:extLst>
              <a:ext uri="{FF2B5EF4-FFF2-40B4-BE49-F238E27FC236}">
                <a16:creationId xmlns:a16="http://schemas.microsoft.com/office/drawing/2014/main" id="{F4C1EB0F-09A7-4F73-8A33-9E0E305AD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74F07-1BE0-4056-9C0F-3584E30DF8A0}"/>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37932414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826B-F459-4161-A41A-75D62F198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2706F5-FAB4-4729-87C3-6577EE0DBC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A9212-37BB-49DF-AAC8-9213B6B1C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68B05F-67D8-4E5A-85DB-2E16E5B52703}"/>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6" name="Footer Placeholder 5">
            <a:extLst>
              <a:ext uri="{FF2B5EF4-FFF2-40B4-BE49-F238E27FC236}">
                <a16:creationId xmlns:a16="http://schemas.microsoft.com/office/drawing/2014/main" id="{FA4D5605-C33E-47BA-BA1A-00B71EE98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7E9FE2-420D-42B7-A31A-BB5C085EDC4B}"/>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12929281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DB5E7-A227-4888-A145-FC5497E477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1F4734-5C3A-4122-A9D6-B872949BE5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BAB0D-D287-47F0-BE59-5ED8A568F0FF}"/>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ECF39C13-3163-4F43-A2C8-A8DC1F8CE8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68EC8-1BBE-4C25-9E70-AE98B5A6F0E7}"/>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79800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56AF3-3974-4B93-8370-7012C1F96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C15135-D1B3-4EFD-99EC-5EB4CCAD51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B22E5-CB6F-4E0C-A6BF-D7294DD5BF9E}"/>
              </a:ext>
            </a:extLst>
          </p:cNvPr>
          <p:cNvSpPr>
            <a:spLocks noGrp="1"/>
          </p:cNvSpPr>
          <p:nvPr>
            <p:ph type="dt" sz="half" idx="10"/>
          </p:nvPr>
        </p:nvSpPr>
        <p:spPr/>
        <p:txBody>
          <a:body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B32B0DAE-AAA1-4DFF-A9EA-68B2A9FDA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685A4-94D4-4271-AAC5-61CD573B888C}"/>
              </a:ext>
            </a:extLst>
          </p:cNvPr>
          <p:cNvSpPr>
            <a:spLocks noGrp="1"/>
          </p:cNvSpPr>
          <p:nvPr>
            <p:ph type="sldNum" sz="quarter" idx="12"/>
          </p:nvPr>
        </p:nvSpPr>
        <p:spPr/>
        <p:txBody>
          <a:bodyPr/>
          <a:lstStyle/>
          <a:p>
            <a:fld id="{53ACAC6E-05CA-46DF-921D-F28F8EC239DB}" type="slidenum">
              <a:rPr lang="en-US" smtClean="0"/>
              <a:t>‹#›</a:t>
            </a:fld>
            <a:endParaRPr lang="en-US"/>
          </a:p>
        </p:txBody>
      </p:sp>
    </p:spTree>
    <p:extLst>
      <p:ext uri="{BB962C8B-B14F-4D97-AF65-F5344CB8AC3E}">
        <p14:creationId xmlns:p14="http://schemas.microsoft.com/office/powerpoint/2010/main" val="403436296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chemeClr val="accent1"/>
          </a:solidFill>
          <a:ln w="2643" cap="flat">
            <a:noFill/>
            <a:prstDash val="solid"/>
            <a:miter/>
          </a:ln>
        </p:spPr>
        <p:txBody>
          <a:bodyPr rtlCol="0" anchor="ctr"/>
          <a:lstStyle/>
          <a:p>
            <a:endParaRPr lang="en-US" sz="2400"/>
          </a:p>
        </p:txBody>
      </p:sp>
      <p:sp>
        <p:nvSpPr>
          <p:cNvPr id="4" name="Title 1">
            <a:extLst>
              <a:ext uri="{FF2B5EF4-FFF2-40B4-BE49-F238E27FC236}">
                <a16:creationId xmlns:a16="http://schemas.microsoft.com/office/drawing/2014/main" id="{32768D57-8FE3-E24F-8256-1141A5B24F58}"/>
              </a:ext>
            </a:extLst>
          </p:cNvPr>
          <p:cNvSpPr>
            <a:spLocks noGrp="1"/>
          </p:cNvSpPr>
          <p:nvPr>
            <p:ph type="ctrTitle" hasCustomPrompt="1"/>
          </p:nvPr>
        </p:nvSpPr>
        <p:spPr>
          <a:xfrm>
            <a:off x="1906762" y="2781836"/>
            <a:ext cx="8303340" cy="1796889"/>
          </a:xfrm>
        </p:spPr>
        <p:txBody>
          <a:bodyPr anchor="ctr">
            <a:noAutofit/>
          </a:bodyPr>
          <a:lstStyle>
            <a:lvl1pPr algn="l">
              <a:defRPr sz="5067" spc="0" baseline="0">
                <a:solidFill>
                  <a:schemeClr val="tx1"/>
                </a:solidFill>
              </a:defRPr>
            </a:lvl1pPr>
          </a:lstStyle>
          <a:p>
            <a:r>
              <a:rPr lang="en-US"/>
              <a:t>Section title</a:t>
            </a:r>
          </a:p>
        </p:txBody>
      </p:sp>
    </p:spTree>
    <p:extLst>
      <p:ext uri="{BB962C8B-B14F-4D97-AF65-F5344CB8AC3E}">
        <p14:creationId xmlns:p14="http://schemas.microsoft.com/office/powerpoint/2010/main" val="2374970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17234" y="469286"/>
            <a:ext cx="11096132" cy="732508"/>
          </a:xfrm>
        </p:spPr>
        <p:txBody>
          <a:bodyPr vert="horz" lIns="91440" tIns="45720" rIns="91440" bIns="45720" rtlCol="0" anchor="t" anchorCtr="0">
            <a:noAutofit/>
          </a:bodyPr>
          <a:lstStyle>
            <a:lvl1pPr>
              <a:lnSpc>
                <a:spcPct val="100000"/>
              </a:lnSpc>
              <a:defRPr lang="en-US"/>
            </a:lvl1pPr>
          </a:lstStyle>
          <a:p>
            <a:pPr lvl="0"/>
            <a:r>
              <a:rPr lang="en-US"/>
              <a:t>Click to edit Master title style</a:t>
            </a:r>
          </a:p>
        </p:txBody>
      </p:sp>
      <p:sp>
        <p:nvSpPr>
          <p:cNvPr id="6" name="Slide Number Placeholder 5"/>
          <p:cNvSpPr>
            <a:spLocks noGrp="1"/>
          </p:cNvSpPr>
          <p:nvPr>
            <p:ph type="sldNum" sz="quarter" idx="12"/>
          </p:nvPr>
        </p:nvSpPr>
        <p:spPr/>
        <p:txBody>
          <a:bodyPr/>
          <a:lstStyle/>
          <a:p>
            <a:fld id="{90F9BDA0-AF0E-4BA8-B742-3B9C92A3E6FE}" type="slidenum">
              <a:rPr lang="en-US" smtClean="0"/>
              <a:t>‹#›</a:t>
            </a:fld>
            <a:endParaRPr lang="en-US"/>
          </a:p>
        </p:txBody>
      </p:sp>
      <p:sp>
        <p:nvSpPr>
          <p:cNvPr id="5" name="Footer Placeholder 3">
            <a:extLst>
              <a:ext uri="{FF2B5EF4-FFF2-40B4-BE49-F238E27FC236}">
                <a16:creationId xmlns:a16="http://schemas.microsoft.com/office/drawing/2014/main" id="{C6DFF85B-602D-9846-8AE0-BE3B4117F97C}"/>
              </a:ext>
            </a:extLst>
          </p:cNvPr>
          <p:cNvSpPr>
            <a:spLocks noGrp="1"/>
          </p:cNvSpPr>
          <p:nvPr>
            <p:ph type="ftr" sz="quarter" idx="3"/>
          </p:nvPr>
        </p:nvSpPr>
        <p:spPr>
          <a:xfrm>
            <a:off x="7940470" y="6241565"/>
            <a:ext cx="3273860" cy="366183"/>
          </a:xfrm>
          <a:prstGeom prst="rect">
            <a:avLst/>
          </a:prstGeom>
        </p:spPr>
        <p:txBody>
          <a:bodyPr vert="horz" lIns="91440" tIns="45720" rIns="91440" bIns="45720" rtlCol="0" anchor="ctr"/>
          <a:lstStyle>
            <a:lvl1pPr algn="r">
              <a:defRPr sz="1067">
                <a:solidFill>
                  <a:schemeClr val="accent1"/>
                </a:solidFill>
              </a:defRPr>
            </a:lvl1pPr>
          </a:lstStyle>
          <a:p>
            <a:endParaRPr lang="en-US"/>
          </a:p>
        </p:txBody>
      </p:sp>
      <p:sp>
        <p:nvSpPr>
          <p:cNvPr id="8" name="Text Placeholder 7">
            <a:extLst>
              <a:ext uri="{FF2B5EF4-FFF2-40B4-BE49-F238E27FC236}">
                <a16:creationId xmlns:a16="http://schemas.microsoft.com/office/drawing/2014/main" id="{A6BCF2EF-1A2E-5644-AD14-82E90D22A694}"/>
              </a:ext>
            </a:extLst>
          </p:cNvPr>
          <p:cNvSpPr>
            <a:spLocks noGrp="1"/>
          </p:cNvSpPr>
          <p:nvPr>
            <p:ph type="body" sz="quarter" idx="13"/>
          </p:nvPr>
        </p:nvSpPr>
        <p:spPr>
          <a:xfrm>
            <a:off x="499872"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1107A685-91FA-EF46-BCA6-7D2780198A4D}"/>
              </a:ext>
            </a:extLst>
          </p:cNvPr>
          <p:cNvSpPr>
            <a:spLocks noGrp="1"/>
          </p:cNvSpPr>
          <p:nvPr>
            <p:ph type="body" sz="quarter" idx="14"/>
          </p:nvPr>
        </p:nvSpPr>
        <p:spPr>
          <a:xfrm>
            <a:off x="6217920" y="1498998"/>
            <a:ext cx="5364480" cy="4527549"/>
          </a:xfrm>
        </p:spPr>
        <p:txBody>
          <a:bodyPr/>
          <a:lstStyle>
            <a:lvl1pPr marL="152396" indent="-152396">
              <a:spcBef>
                <a:spcPts val="400"/>
              </a:spcBef>
              <a:spcAft>
                <a:spcPts val="800"/>
              </a:spcAft>
              <a:buClr>
                <a:schemeClr val="accent1"/>
              </a:buClr>
              <a:tabLst/>
              <a:defRPr sz="1900"/>
            </a:lvl1pPr>
            <a:lvl2pPr marL="289977" indent="-120648">
              <a:spcBef>
                <a:spcPts val="0"/>
              </a:spcBef>
              <a:spcAft>
                <a:spcPts val="800"/>
              </a:spcAft>
              <a:buClr>
                <a:schemeClr val="accent1"/>
              </a:buClr>
              <a:tabLst/>
              <a:defRPr sz="1900"/>
            </a:lvl2pPr>
            <a:lvl3pPr marL="416974" indent="-118530">
              <a:spcBef>
                <a:spcPts val="0"/>
              </a:spcBef>
              <a:spcAft>
                <a:spcPts val="800"/>
              </a:spcAft>
              <a:buClr>
                <a:schemeClr val="accent1"/>
              </a:buClr>
              <a:tabLst/>
              <a:defRPr sz="1600"/>
            </a:lvl3pPr>
            <a:lvl4pPr marL="537620" indent="-101597">
              <a:spcBef>
                <a:spcPts val="0"/>
              </a:spcBef>
              <a:spcAft>
                <a:spcPts val="800"/>
              </a:spcAft>
              <a:buClr>
                <a:schemeClr val="accent1"/>
              </a:buClr>
              <a:tabLst/>
              <a:defRPr sz="1500"/>
            </a:lvl4pPr>
            <a:lvl5pPr marL="675200" indent="-112181">
              <a:spcBef>
                <a:spcPts val="0"/>
              </a:spcBef>
              <a:spcAft>
                <a:spcPts val="800"/>
              </a:spcAft>
              <a:buClr>
                <a:schemeClr val="accent1"/>
              </a:buClr>
              <a:tabLs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208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lvl="0"/>
            <a:fld id="{9629D755-0339-49DD-A7AF-FF1BE6002046}" type="datetime1">
              <a:rPr lang="en-US" smtClean="0"/>
              <a:pPr lvl="0"/>
              <a:t>2/9/2024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DBA36A35-B8BA-4464-A77D-D59E6C416A10}" type="slidenum">
              <a:rPr lang="en-US" smtClean="0"/>
              <a:t>‹#›</a:t>
            </a:fld>
            <a:endParaRPr lang="en-US"/>
          </a:p>
        </p:txBody>
      </p:sp>
    </p:spTree>
    <p:extLst>
      <p:ext uri="{BB962C8B-B14F-4D97-AF65-F5344CB8AC3E}">
        <p14:creationId xmlns:p14="http://schemas.microsoft.com/office/powerpoint/2010/main" val="1221368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2557103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fld id="{A434CC65-7EE3-437C-AC8E-D92D3920C0AB}" type="datetime1">
              <a:rPr lang="en-US" smtClean="0"/>
              <a:pPr lvl="0"/>
              <a:t>2/9/2024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26E99A5-B595-436B-80A1-72122FBA3150}" type="slidenum">
              <a:rPr lang="en-US" smtClean="0"/>
              <a:t>‹#›</a:t>
            </a:fld>
            <a:endParaRPr lang="en-US"/>
          </a:p>
        </p:txBody>
      </p:sp>
    </p:spTree>
    <p:extLst>
      <p:ext uri="{BB962C8B-B14F-4D97-AF65-F5344CB8AC3E}">
        <p14:creationId xmlns:p14="http://schemas.microsoft.com/office/powerpoint/2010/main" val="23021505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14993755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35696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1327137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3524956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18113BA1-1CF6-4676-9FB6-7692F5DC39F4}" type="datetime1">
              <a:rPr lang="en-US" smtClean="0"/>
              <a:pPr lvl="0"/>
              <a:t>2/9/2024</a:t>
            </a:fld>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E30479C-CAAB-4937-A979-617801789970}" type="slidenum">
              <a:rPr lang="en-US" smtClean="0"/>
              <a:t>‹#›</a:t>
            </a:fld>
            <a:endParaRPr lang="en-US"/>
          </a:p>
        </p:txBody>
      </p:sp>
    </p:spTree>
    <p:extLst>
      <p:ext uri="{BB962C8B-B14F-4D97-AF65-F5344CB8AC3E}">
        <p14:creationId xmlns:p14="http://schemas.microsoft.com/office/powerpoint/2010/main" val="21726892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5812613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lvl="0"/>
            <a:fld id="{276EFE36-CB6A-41D4-8C9B-ADFCF9B12D87}" type="datetime1">
              <a:rPr lang="en-US" smtClean="0"/>
              <a:pPr lvl="0"/>
              <a:t>2/9/2024</a:t>
            </a:fld>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5C45D4A1-A590-4B3A-BA43-92BBA4522937}" type="slidenum">
              <a:rPr lang="en-US" smtClean="0"/>
              <a:t>‹#›</a:t>
            </a:fld>
            <a:endParaRPr lang="en-US"/>
          </a:p>
        </p:txBody>
      </p:sp>
    </p:spTree>
    <p:extLst>
      <p:ext uri="{BB962C8B-B14F-4D97-AF65-F5344CB8AC3E}">
        <p14:creationId xmlns:p14="http://schemas.microsoft.com/office/powerpoint/2010/main" val="20141663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15A4382-887A-4B1F-9E6C-F7B19F38ED9D}" type="datetime1">
              <a:rPr lang="en-US" smtClean="0"/>
              <a:pPr lvl="0"/>
              <a:t>2/9/2024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CB008976-7D50-48CD-85A1-86B69D9AAADF}" type="slidenum">
              <a:rPr lang="en-US" smtClean="0"/>
              <a:t>‹#›</a:t>
            </a:fld>
            <a:endParaRPr lang="en-US"/>
          </a:p>
        </p:txBody>
      </p:sp>
    </p:spTree>
    <p:extLst>
      <p:ext uri="{BB962C8B-B14F-4D97-AF65-F5344CB8AC3E}">
        <p14:creationId xmlns:p14="http://schemas.microsoft.com/office/powerpoint/2010/main" val="2263906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fld id="{F035707A-DF47-4033-8D31-9B045AC5F641}" type="datetime1">
              <a:rPr lang="en-US" smtClean="0"/>
              <a:pPr lvl="0"/>
              <a:t>2/9/2024</a:t>
            </a:fld>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65B0B3E-6876-431F-9E11-DF088EAEE0B2}" type="slidenum">
              <a:rPr lang="en-US" smtClean="0"/>
              <a:t>‹#›</a:t>
            </a:fld>
            <a:endParaRPr lang="en-US"/>
          </a:p>
        </p:txBody>
      </p:sp>
    </p:spTree>
    <p:extLst>
      <p:ext uri="{BB962C8B-B14F-4D97-AF65-F5344CB8AC3E}">
        <p14:creationId xmlns:p14="http://schemas.microsoft.com/office/powerpoint/2010/main" val="36224445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199" y="364503"/>
            <a:ext cx="9769791" cy="1325563"/>
          </a:xfrm>
        </p:spPr>
        <p:txBody>
          <a:bodyPr>
            <a:normAutofit/>
          </a:bodyPr>
          <a:lstStyle>
            <a:lvl1pPr>
              <a:defRPr sz="3600" b="1">
                <a:solidFill>
                  <a:srgbClr val="2AABE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1273" y="1845425"/>
            <a:ext cx="10522527" cy="4331538"/>
          </a:xfrm>
        </p:spPr>
        <p:txBody>
          <a:bodyPr/>
          <a:lstStyle>
            <a:lvl1pPr marL="2286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1pPr>
            <a:lvl2pPr marL="685800" indent="-228600">
              <a:lnSpc>
                <a:spcPct val="150000"/>
              </a:lnSpc>
              <a:buFontTx/>
              <a:buBlip>
                <a:blip r:embed="rId3"/>
              </a:buBlip>
              <a:defRPr>
                <a:solidFill>
                  <a:srgbClr val="6E6E6E"/>
                </a:solidFill>
                <a:latin typeface="Arial" panose="020B0604020202020204" pitchFamily="34" charset="0"/>
                <a:cs typeface="Arial" panose="020B0604020202020204" pitchFamily="34" charset="0"/>
              </a:defRPr>
            </a:lvl2pPr>
            <a:lvl3pPr>
              <a:lnSpc>
                <a:spcPct val="150000"/>
              </a:lnSpc>
              <a:defRPr>
                <a:solidFill>
                  <a:srgbClr val="6E6E6E"/>
                </a:solidFill>
                <a:latin typeface="Arial" panose="020B0604020202020204" pitchFamily="34" charset="0"/>
                <a:cs typeface="Arial" panose="020B0604020202020204" pitchFamily="34" charset="0"/>
              </a:defRPr>
            </a:lvl3pPr>
            <a:lvl4pPr>
              <a:lnSpc>
                <a:spcPct val="150000"/>
              </a:lnSpc>
              <a:defRPr>
                <a:solidFill>
                  <a:srgbClr val="6E6E6E"/>
                </a:solidFill>
                <a:latin typeface="Arial" panose="020B0604020202020204" pitchFamily="34" charset="0"/>
                <a:cs typeface="Arial" panose="020B0604020202020204" pitchFamily="34" charset="0"/>
              </a:defRPr>
            </a:lvl4pPr>
            <a:lvl5pPr>
              <a:lnSpc>
                <a:spcPct val="150000"/>
              </a:lnSpc>
              <a:defRPr>
                <a:solidFill>
                  <a:srgbClr val="6E6E6E"/>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D6C2D1-37F6-431D-BE06-AEB1D95169F6}" type="datetimeFigureOut">
              <a:rPr lang="en-US" smtClean="0"/>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2B578A-0669-46B5-A5E7-378F25B4725A}" type="slidenum">
              <a:rPr lang="en-US" smtClean="0"/>
              <a:t>‹#›</a:t>
            </a:fld>
            <a:endParaRPr lang="en-US"/>
          </a:p>
        </p:txBody>
      </p:sp>
    </p:spTree>
    <p:custDataLst>
      <p:tags r:id="rId1"/>
    </p:custDataLst>
    <p:extLst>
      <p:ext uri="{BB962C8B-B14F-4D97-AF65-F5344CB8AC3E}">
        <p14:creationId xmlns:p14="http://schemas.microsoft.com/office/powerpoint/2010/main" val="12014612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0DD54-8F3E-3141-9EFA-297A3BB9A28B}"/>
              </a:ext>
            </a:extLst>
          </p:cNvPr>
          <p:cNvSpPr/>
          <p:nvPr userDrawn="1"/>
        </p:nvSpPr>
        <p:spPr>
          <a:xfrm>
            <a:off x="525085" y="6027722"/>
            <a:ext cx="11098476" cy="830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1924123" y="901699"/>
            <a:ext cx="8303340" cy="2103967"/>
          </a:xfrm>
        </p:spPr>
        <p:txBody>
          <a:bodyPr anchor="b">
            <a:noAutofit/>
          </a:bodyPr>
          <a:lstStyle>
            <a:lvl1pPr algn="l">
              <a:defRPr sz="5067" spc="0" baseline="0">
                <a:solidFill>
                  <a:srgbClr val="002677"/>
                </a:solidFill>
              </a:defRPr>
            </a:lvl1pPr>
          </a:lstStyle>
          <a:p>
            <a:r>
              <a:rPr lang="en-US"/>
              <a:t>Title slide</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1918336" y="2991201"/>
            <a:ext cx="8303340" cy="943488"/>
          </a:xfrm>
        </p:spPr>
        <p:txBody>
          <a:bodyPr>
            <a:noAutofit/>
          </a:bodyPr>
          <a:lstStyle>
            <a:lvl1pPr marL="0" indent="0" algn="l">
              <a:buNone/>
              <a:defRPr sz="2000">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6" name="Graphic 8">
            <a:extLst>
              <a:ext uri="{FF2B5EF4-FFF2-40B4-BE49-F238E27FC236}">
                <a16:creationId xmlns:a16="http://schemas.microsoft.com/office/drawing/2014/main" id="{91B53ED4-67C3-2545-961B-C7D8D4E0696B}"/>
              </a:ext>
            </a:extLst>
          </p:cNvPr>
          <p:cNvSpPr/>
          <p:nvPr/>
        </p:nvSpPr>
        <p:spPr>
          <a:xfrm>
            <a:off x="609601" y="609601"/>
            <a:ext cx="613617" cy="1070436"/>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5" name="Text Placeholder 4">
            <a:extLst>
              <a:ext uri="{FF2B5EF4-FFF2-40B4-BE49-F238E27FC236}">
                <a16:creationId xmlns:a16="http://schemas.microsoft.com/office/drawing/2014/main" id="{A03B0FA5-CAA8-F144-AA63-57A5866F638A}"/>
              </a:ext>
            </a:extLst>
          </p:cNvPr>
          <p:cNvSpPr>
            <a:spLocks noGrp="1"/>
          </p:cNvSpPr>
          <p:nvPr>
            <p:ph type="body" sz="quarter" idx="10"/>
          </p:nvPr>
        </p:nvSpPr>
        <p:spPr>
          <a:xfrm>
            <a:off x="511012" y="6050870"/>
            <a:ext cx="3009900" cy="270245"/>
          </a:xfrm>
        </p:spPr>
        <p:txBody>
          <a:bodyPr/>
          <a:lstStyle>
            <a:lvl1pPr marL="0" indent="0">
              <a:buNone/>
              <a:defRPr sz="1333" b="0"/>
            </a:lvl1pPr>
            <a:lvl2pPr marL="118530" indent="0">
              <a:buNone/>
              <a:defRPr/>
            </a:lvl2pPr>
          </a:lstStyle>
          <a:p>
            <a:pPr lvl="0"/>
            <a:r>
              <a:rPr lang="en-US"/>
              <a:t>Click to edit</a:t>
            </a:r>
          </a:p>
        </p:txBody>
      </p:sp>
      <p:sp>
        <p:nvSpPr>
          <p:cNvPr id="11" name="Freeform 10">
            <a:extLst>
              <a:ext uri="{FF2B5EF4-FFF2-40B4-BE49-F238E27FC236}">
                <a16:creationId xmlns:a16="http://schemas.microsoft.com/office/drawing/2014/main" id="{0CD29587-3189-2947-A715-A0DAEB025FC4}"/>
              </a:ext>
            </a:extLst>
          </p:cNvPr>
          <p:cNvSpPr/>
          <p:nvPr userDrawn="1"/>
        </p:nvSpPr>
        <p:spPr>
          <a:xfrm>
            <a:off x="0" y="2707678"/>
            <a:ext cx="12192000" cy="2995808"/>
          </a:xfrm>
          <a:custGeom>
            <a:avLst/>
            <a:gdLst>
              <a:gd name="connsiteX0" fmla="*/ 75465 w 9144000"/>
              <a:gd name="connsiteY0" fmla="*/ 1220801 h 2246856"/>
              <a:gd name="connsiteX1" fmla="*/ 2401545 w 9144000"/>
              <a:gd name="connsiteY1" fmla="*/ 1992275 h 2246856"/>
              <a:gd name="connsiteX2" fmla="*/ 48611 w 9144000"/>
              <a:gd name="connsiteY2" fmla="*/ 1358732 h 2246856"/>
              <a:gd name="connsiteX3" fmla="*/ 0 w 9144000"/>
              <a:gd name="connsiteY3" fmla="*/ 1360190 h 2246856"/>
              <a:gd name="connsiteX4" fmla="*/ 0 w 9144000"/>
              <a:gd name="connsiteY4" fmla="*/ 1220948 h 2246856"/>
              <a:gd name="connsiteX5" fmla="*/ 0 w 9144000"/>
              <a:gd name="connsiteY5" fmla="*/ 932112 h 2246856"/>
              <a:gd name="connsiteX6" fmla="*/ 184018 w 9144000"/>
              <a:gd name="connsiteY6" fmla="*/ 951532 h 2246856"/>
              <a:gd name="connsiteX7" fmla="*/ 2339206 w 9144000"/>
              <a:gd name="connsiteY7" fmla="*/ 1945314 h 2246856"/>
              <a:gd name="connsiteX8" fmla="*/ 115341 w 9144000"/>
              <a:gd name="connsiteY8" fmla="*/ 1085384 h 2246856"/>
              <a:gd name="connsiteX9" fmla="*/ 0 w 9144000"/>
              <a:gd name="connsiteY9" fmla="*/ 1077547 h 2246856"/>
              <a:gd name="connsiteX10" fmla="*/ 5599046 w 9144000"/>
              <a:gd name="connsiteY10" fmla="*/ 896769 h 2246856"/>
              <a:gd name="connsiteX11" fmla="*/ 6485913 w 9144000"/>
              <a:gd name="connsiteY11" fmla="*/ 1206134 h 2246856"/>
              <a:gd name="connsiteX12" fmla="*/ 6485913 w 9144000"/>
              <a:gd name="connsiteY12" fmla="*/ 1206323 h 2246856"/>
              <a:gd name="connsiteX13" fmla="*/ 5262052 w 9144000"/>
              <a:gd name="connsiteY13" fmla="*/ 1381788 h 2246856"/>
              <a:gd name="connsiteX14" fmla="*/ 3948946 w 9144000"/>
              <a:gd name="connsiteY14" fmla="*/ 2062858 h 2246856"/>
              <a:gd name="connsiteX15" fmla="*/ 3030908 w 9144000"/>
              <a:gd name="connsiteY15" fmla="*/ 2241062 h 2246856"/>
              <a:gd name="connsiteX16" fmla="*/ 2401356 w 9144000"/>
              <a:gd name="connsiteY16" fmla="*/ 1992275 h 2246856"/>
              <a:gd name="connsiteX17" fmla="*/ 3424556 w 9144000"/>
              <a:gd name="connsiteY17" fmla="*/ 1842039 h 2246856"/>
              <a:gd name="connsiteX18" fmla="*/ 4734914 w 9144000"/>
              <a:gd name="connsiteY18" fmla="*/ 1107772 h 2246856"/>
              <a:gd name="connsiteX19" fmla="*/ 5599046 w 9144000"/>
              <a:gd name="connsiteY19" fmla="*/ 896769 h 2246856"/>
              <a:gd name="connsiteX20" fmla="*/ 9144000 w 9144000"/>
              <a:gd name="connsiteY20" fmla="*/ 679755 h 2246856"/>
              <a:gd name="connsiteX21" fmla="*/ 9144000 w 9144000"/>
              <a:gd name="connsiteY21" fmla="*/ 855699 h 2246856"/>
              <a:gd name="connsiteX22" fmla="*/ 8219858 w 9144000"/>
              <a:gd name="connsiteY22" fmla="*/ 1346166 h 2246856"/>
              <a:gd name="connsiteX23" fmla="*/ 6835032 w 9144000"/>
              <a:gd name="connsiteY23" fmla="*/ 1461157 h 2246856"/>
              <a:gd name="connsiteX24" fmla="*/ 8199299 w 9144000"/>
              <a:gd name="connsiteY24" fmla="*/ 1228338 h 2246856"/>
              <a:gd name="connsiteX25" fmla="*/ 0 w 9144000"/>
              <a:gd name="connsiteY25" fmla="*/ 634918 h 2246856"/>
              <a:gd name="connsiteX26" fmla="*/ 230952 w 9144000"/>
              <a:gd name="connsiteY26" fmla="*/ 660354 h 2246856"/>
              <a:gd name="connsiteX27" fmla="*/ 2292120 w 9144000"/>
              <a:gd name="connsiteY27" fmla="*/ 1892496 h 2246856"/>
              <a:gd name="connsiteX28" fmla="*/ 206890 w 9144000"/>
              <a:gd name="connsiteY28" fmla="*/ 805932 h 2246856"/>
              <a:gd name="connsiteX29" fmla="*/ 0 w 9144000"/>
              <a:gd name="connsiteY29" fmla="*/ 783537 h 2246856"/>
              <a:gd name="connsiteX30" fmla="*/ 9144000 w 9144000"/>
              <a:gd name="connsiteY30" fmla="*/ 336776 h 2246856"/>
              <a:gd name="connsiteX31" fmla="*/ 9144000 w 9144000"/>
              <a:gd name="connsiteY31" fmla="*/ 507930 h 2246856"/>
              <a:gd name="connsiteX32" fmla="*/ 7983195 w 9144000"/>
              <a:gd name="connsiteY32" fmla="*/ 1230607 h 2246856"/>
              <a:gd name="connsiteX33" fmla="*/ 6686100 w 9144000"/>
              <a:gd name="connsiteY33" fmla="*/ 1342858 h 2246856"/>
              <a:gd name="connsiteX34" fmla="*/ 7924457 w 9144000"/>
              <a:gd name="connsiteY34" fmla="*/ 1131111 h 2246856"/>
              <a:gd name="connsiteX35" fmla="*/ 9133957 w 9144000"/>
              <a:gd name="connsiteY35" fmla="*/ 343267 h 2246856"/>
              <a:gd name="connsiteX36" fmla="*/ 9144000 w 9144000"/>
              <a:gd name="connsiteY36" fmla="*/ 0 h 2246856"/>
              <a:gd name="connsiteX37" fmla="*/ 9144000 w 9144000"/>
              <a:gd name="connsiteY37" fmla="*/ 169983 h 2246856"/>
              <a:gd name="connsiteX38" fmla="*/ 9141500 w 9144000"/>
              <a:gd name="connsiteY38" fmla="*/ 171717 h 2246856"/>
              <a:gd name="connsiteX39" fmla="*/ 7681351 w 9144000"/>
              <a:gd name="connsiteY39" fmla="*/ 1160591 h 2246856"/>
              <a:gd name="connsiteX40" fmla="*/ 6485913 w 9144000"/>
              <a:gd name="connsiteY40" fmla="*/ 1206134 h 2246856"/>
              <a:gd name="connsiteX41" fmla="*/ 7643740 w 9144000"/>
              <a:gd name="connsiteY41" fmla="*/ 1049189 h 2246856"/>
              <a:gd name="connsiteX42" fmla="*/ 8830271 w 9144000"/>
              <a:gd name="connsiteY42" fmla="*/ 219584 h 2246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144000" h="2246856">
                <a:moveTo>
                  <a:pt x="75465" y="1220801"/>
                </a:moveTo>
                <a:cubicBezTo>
                  <a:pt x="976487" y="1256641"/>
                  <a:pt x="1657416" y="1835395"/>
                  <a:pt x="2401545" y="1992275"/>
                </a:cubicBezTo>
                <a:cubicBezTo>
                  <a:pt x="1604124" y="1916537"/>
                  <a:pt x="931939" y="1369096"/>
                  <a:pt x="48611" y="1358732"/>
                </a:cubicBezTo>
                <a:lnTo>
                  <a:pt x="0" y="1360190"/>
                </a:lnTo>
                <a:lnTo>
                  <a:pt x="0" y="1220948"/>
                </a:lnTo>
                <a:close/>
                <a:moveTo>
                  <a:pt x="0" y="932112"/>
                </a:moveTo>
                <a:lnTo>
                  <a:pt x="184018" y="951532"/>
                </a:lnTo>
                <a:cubicBezTo>
                  <a:pt x="1352510" y="1111199"/>
                  <a:pt x="1773248" y="1716771"/>
                  <a:pt x="2339206" y="1945314"/>
                </a:cubicBezTo>
                <a:cubicBezTo>
                  <a:pt x="1805401" y="1812618"/>
                  <a:pt x="1092319" y="1189118"/>
                  <a:pt x="115341" y="1085384"/>
                </a:cubicBezTo>
                <a:lnTo>
                  <a:pt x="0" y="1077547"/>
                </a:lnTo>
                <a:close/>
                <a:moveTo>
                  <a:pt x="5599046" y="896769"/>
                </a:moveTo>
                <a:cubicBezTo>
                  <a:pt x="5920596" y="895410"/>
                  <a:pt x="6245935" y="980780"/>
                  <a:pt x="6485913" y="1206134"/>
                </a:cubicBezTo>
                <a:lnTo>
                  <a:pt x="6485913" y="1206323"/>
                </a:lnTo>
                <a:cubicBezTo>
                  <a:pt x="6202638" y="1093977"/>
                  <a:pt x="5676165" y="1122229"/>
                  <a:pt x="5262052" y="1381788"/>
                </a:cubicBezTo>
                <a:lnTo>
                  <a:pt x="3948946" y="2062858"/>
                </a:lnTo>
                <a:cubicBezTo>
                  <a:pt x="3630711" y="2212148"/>
                  <a:pt x="3318635" y="2265818"/>
                  <a:pt x="3030908" y="2241062"/>
                </a:cubicBezTo>
                <a:cubicBezTo>
                  <a:pt x="2789792" y="2220369"/>
                  <a:pt x="2592068" y="2129283"/>
                  <a:pt x="2401356" y="1992275"/>
                </a:cubicBezTo>
                <a:cubicBezTo>
                  <a:pt x="2886334" y="2046322"/>
                  <a:pt x="3114375" y="1986038"/>
                  <a:pt x="3424556" y="1842039"/>
                </a:cubicBezTo>
                <a:lnTo>
                  <a:pt x="4734914" y="1107772"/>
                </a:lnTo>
                <a:cubicBezTo>
                  <a:pt x="4959734" y="986213"/>
                  <a:pt x="5277495" y="898127"/>
                  <a:pt x="5599046" y="896769"/>
                </a:cubicBezTo>
                <a:close/>
                <a:moveTo>
                  <a:pt x="9144000" y="679755"/>
                </a:moveTo>
                <a:lnTo>
                  <a:pt x="9144000" y="855699"/>
                </a:lnTo>
                <a:lnTo>
                  <a:pt x="8219858" y="1346166"/>
                </a:lnTo>
                <a:cubicBezTo>
                  <a:pt x="7594000" y="1645220"/>
                  <a:pt x="7239102" y="1691898"/>
                  <a:pt x="6835032" y="1461157"/>
                </a:cubicBezTo>
                <a:cubicBezTo>
                  <a:pt x="7306273" y="1632087"/>
                  <a:pt x="7708921" y="1488749"/>
                  <a:pt x="8199299" y="1228338"/>
                </a:cubicBezTo>
                <a:close/>
                <a:moveTo>
                  <a:pt x="0" y="634918"/>
                </a:moveTo>
                <a:lnTo>
                  <a:pt x="230952" y="660354"/>
                </a:lnTo>
                <a:cubicBezTo>
                  <a:pt x="1395259" y="830711"/>
                  <a:pt x="1782030" y="1526118"/>
                  <a:pt x="2292120" y="1892496"/>
                </a:cubicBezTo>
                <a:cubicBezTo>
                  <a:pt x="1732557" y="1623382"/>
                  <a:pt x="1367925" y="971259"/>
                  <a:pt x="206890" y="805932"/>
                </a:cubicBezTo>
                <a:lnTo>
                  <a:pt x="0" y="783537"/>
                </a:lnTo>
                <a:close/>
                <a:moveTo>
                  <a:pt x="9144000" y="336776"/>
                </a:moveTo>
                <a:lnTo>
                  <a:pt x="9144000" y="507930"/>
                </a:lnTo>
                <a:lnTo>
                  <a:pt x="7983195" y="1230607"/>
                </a:lnTo>
                <a:cubicBezTo>
                  <a:pt x="7595611" y="1463708"/>
                  <a:pt x="7113571" y="1590606"/>
                  <a:pt x="6686100" y="1342858"/>
                </a:cubicBezTo>
                <a:cubicBezTo>
                  <a:pt x="7023567" y="1450386"/>
                  <a:pt x="7467901" y="1447930"/>
                  <a:pt x="7924457" y="1131111"/>
                </a:cubicBezTo>
                <a:cubicBezTo>
                  <a:pt x="8036457" y="1053265"/>
                  <a:pt x="8837502" y="534913"/>
                  <a:pt x="9133957" y="343267"/>
                </a:cubicBezTo>
                <a:close/>
                <a:moveTo>
                  <a:pt x="9144000" y="0"/>
                </a:moveTo>
                <a:lnTo>
                  <a:pt x="9144000" y="169983"/>
                </a:lnTo>
                <a:lnTo>
                  <a:pt x="9141500" y="171717"/>
                </a:lnTo>
                <a:cubicBezTo>
                  <a:pt x="8781210" y="421372"/>
                  <a:pt x="7808517" y="1093416"/>
                  <a:pt x="7681351" y="1160591"/>
                </a:cubicBezTo>
                <a:cubicBezTo>
                  <a:pt x="7524840" y="1243268"/>
                  <a:pt x="7059473" y="1519740"/>
                  <a:pt x="6485913" y="1206134"/>
                </a:cubicBezTo>
                <a:cubicBezTo>
                  <a:pt x="6878708" y="1368843"/>
                  <a:pt x="7309779" y="1278890"/>
                  <a:pt x="7643740" y="1049189"/>
                </a:cubicBezTo>
                <a:lnTo>
                  <a:pt x="8830271" y="219584"/>
                </a:lnTo>
                <a:close/>
              </a:path>
            </a:pathLst>
          </a:custGeom>
          <a:solidFill>
            <a:srgbClr val="002677"/>
          </a:solidFill>
          <a:ln w="9181" cap="flat">
            <a:noFill/>
            <a:prstDash val="solid"/>
            <a:miter/>
          </a:ln>
        </p:spPr>
        <p:txBody>
          <a:bodyPr wrap="square" rtlCol="0" anchor="ctr">
            <a:noAutofit/>
          </a:bodyPr>
          <a:lstStyle/>
          <a:p>
            <a:r>
              <a:rPr lang="en-US"/>
              <a:t>  </a:t>
            </a:r>
          </a:p>
        </p:txBody>
      </p:sp>
      <p:pic>
        <p:nvPicPr>
          <p:cNvPr id="13" name="Picture 12" descr="A close up of a sign&#10;&#10;Description automatically generated">
            <a:extLst>
              <a:ext uri="{FF2B5EF4-FFF2-40B4-BE49-F238E27FC236}">
                <a16:creationId xmlns:a16="http://schemas.microsoft.com/office/drawing/2014/main" id="{8316987A-B8A2-D448-BB0E-051CA96329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15229535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 slide #2 – light pic">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B8625B6-1480-F74E-8480-E54F05C04A1E}"/>
              </a:ext>
            </a:extLst>
          </p:cNvPr>
          <p:cNvSpPr/>
          <p:nvPr userDrawn="1"/>
        </p:nvSpPr>
        <p:spPr>
          <a:xfrm>
            <a:off x="266007" y="343594"/>
            <a:ext cx="1429789" cy="1773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Picture Placeholder 37">
            <a:extLst>
              <a:ext uri="{FF2B5EF4-FFF2-40B4-BE49-F238E27FC236}">
                <a16:creationId xmlns:a16="http://schemas.microsoft.com/office/drawing/2014/main" id="{E9E003C7-C225-0140-9146-8A8816EF7AEA}"/>
              </a:ext>
            </a:extLst>
          </p:cNvPr>
          <p:cNvSpPr>
            <a:spLocks noGrp="1"/>
          </p:cNvSpPr>
          <p:nvPr>
            <p:ph type="pic" sz="quarter" idx="10"/>
          </p:nvPr>
        </p:nvSpPr>
        <p:spPr>
          <a:xfrm>
            <a:off x="0" y="0"/>
            <a:ext cx="12192000" cy="4379384"/>
          </a:xfrm>
          <a:custGeom>
            <a:avLst/>
            <a:gdLst>
              <a:gd name="connsiteX0" fmla="*/ 653749 w 9144000"/>
              <a:gd name="connsiteY0" fmla="*/ 573726 h 3284538"/>
              <a:gd name="connsiteX1" fmla="*/ 457200 w 9144000"/>
              <a:gd name="connsiteY1" fmla="*/ 662929 h 3284538"/>
              <a:gd name="connsiteX2" fmla="*/ 457200 w 9144000"/>
              <a:gd name="connsiteY2" fmla="*/ 1003131 h 3284538"/>
              <a:gd name="connsiteX3" fmla="*/ 557872 w 9144000"/>
              <a:gd name="connsiteY3" fmla="*/ 1111620 h 3284538"/>
              <a:gd name="connsiteX4" fmla="*/ 653749 w 9144000"/>
              <a:gd name="connsiteY4" fmla="*/ 992951 h 3284538"/>
              <a:gd name="connsiteX5" fmla="*/ 740039 w 9144000"/>
              <a:gd name="connsiteY5" fmla="*/ 534884 h 3284538"/>
              <a:gd name="connsiteX6" fmla="*/ 695296 w 9144000"/>
              <a:gd name="connsiteY6" fmla="*/ 556314 h 3284538"/>
              <a:gd name="connsiteX7" fmla="*/ 695296 w 9144000"/>
              <a:gd name="connsiteY7" fmla="*/ 980897 h 3284538"/>
              <a:gd name="connsiteX8" fmla="*/ 567459 w 9144000"/>
              <a:gd name="connsiteY8" fmla="*/ 1138944 h 3284538"/>
              <a:gd name="connsiteX9" fmla="*/ 500345 w 9144000"/>
              <a:gd name="connsiteY9" fmla="*/ 1126889 h 3284538"/>
              <a:gd name="connsiteX10" fmla="*/ 597554 w 9144000"/>
              <a:gd name="connsiteY10" fmla="*/ 1161177 h 3284538"/>
              <a:gd name="connsiteX11" fmla="*/ 740039 w 9144000"/>
              <a:gd name="connsiteY11" fmla="*/ 974200 h 3284538"/>
              <a:gd name="connsiteX12" fmla="*/ 827927 w 9144000"/>
              <a:gd name="connsiteY12" fmla="*/ 496310 h 3284538"/>
              <a:gd name="connsiteX13" fmla="*/ 782652 w 9144000"/>
              <a:gd name="connsiteY13" fmla="*/ 517740 h 3284538"/>
              <a:gd name="connsiteX14" fmla="*/ 782652 w 9144000"/>
              <a:gd name="connsiteY14" fmla="*/ 978486 h 3284538"/>
              <a:gd name="connsiteX15" fmla="*/ 612735 w 9144000"/>
              <a:gd name="connsiteY15" fmla="*/ 1187965 h 3284538"/>
              <a:gd name="connsiteX16" fmla="*/ 532304 w 9144000"/>
              <a:gd name="connsiteY16" fmla="*/ 1172428 h 3284538"/>
              <a:gd name="connsiteX17" fmla="*/ 644694 w 9144000"/>
              <a:gd name="connsiteY17" fmla="*/ 1212074 h 3284538"/>
              <a:gd name="connsiteX18" fmla="*/ 827927 w 9144000"/>
              <a:gd name="connsiteY18" fmla="*/ 982236 h 3284538"/>
              <a:gd name="connsiteX19" fmla="*/ 917413 w 9144000"/>
              <a:gd name="connsiteY19" fmla="*/ 457200 h 3284538"/>
              <a:gd name="connsiteX20" fmla="*/ 871072 w 9144000"/>
              <a:gd name="connsiteY20" fmla="*/ 479166 h 3284538"/>
              <a:gd name="connsiteX21" fmla="*/ 871072 w 9144000"/>
              <a:gd name="connsiteY21" fmla="*/ 980093 h 3284538"/>
              <a:gd name="connsiteX22" fmla="*/ 665468 w 9144000"/>
              <a:gd name="connsiteY22" fmla="*/ 1236718 h 3284538"/>
              <a:gd name="connsiteX23" fmla="*/ 585037 w 9144000"/>
              <a:gd name="connsiteY23" fmla="*/ 1223324 h 3284538"/>
              <a:gd name="connsiteX24" fmla="*/ 704884 w 9144000"/>
              <a:gd name="connsiteY24" fmla="*/ 1260023 h 3284538"/>
              <a:gd name="connsiteX25" fmla="*/ 917413 w 9144000"/>
              <a:gd name="connsiteY25" fmla="*/ 988933 h 3284538"/>
              <a:gd name="connsiteX26" fmla="*/ 0 w 9144000"/>
              <a:gd name="connsiteY26" fmla="*/ 0 h 3284538"/>
              <a:gd name="connsiteX27" fmla="*/ 9144000 w 9144000"/>
              <a:gd name="connsiteY27" fmla="*/ 0 h 3284538"/>
              <a:gd name="connsiteX28" fmla="*/ 9144000 w 9144000"/>
              <a:gd name="connsiteY28" fmla="*/ 3284538 h 3284538"/>
              <a:gd name="connsiteX29" fmla="*/ 6596284 w 9144000"/>
              <a:gd name="connsiteY29" fmla="*/ 3284538 h 3284538"/>
              <a:gd name="connsiteX30" fmla="*/ 6866309 w 9144000"/>
              <a:gd name="connsiteY30" fmla="*/ 2791851 h 3284538"/>
              <a:gd name="connsiteX31" fmla="*/ 4635550 w 9144000"/>
              <a:gd name="connsiteY31" fmla="*/ 2791851 h 3284538"/>
              <a:gd name="connsiteX32" fmla="*/ 2230759 w 9144000"/>
              <a:gd name="connsiteY32" fmla="*/ 2791851 h 3284538"/>
              <a:gd name="connsiteX33" fmla="*/ 0 w 9144000"/>
              <a:gd name="connsiteY33" fmla="*/ 2791851 h 328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144000" h="3284538">
                <a:moveTo>
                  <a:pt x="653749" y="573726"/>
                </a:moveTo>
                <a:lnTo>
                  <a:pt x="457200" y="662929"/>
                </a:lnTo>
                <a:lnTo>
                  <a:pt x="457200" y="1003131"/>
                </a:lnTo>
                <a:cubicBezTo>
                  <a:pt x="457200" y="1067957"/>
                  <a:pt x="497682" y="1111620"/>
                  <a:pt x="557872" y="1111620"/>
                </a:cubicBezTo>
                <a:cubicBezTo>
                  <a:pt x="616996" y="1111352"/>
                  <a:pt x="653749" y="1067421"/>
                  <a:pt x="653749" y="992951"/>
                </a:cubicBezTo>
                <a:close/>
                <a:moveTo>
                  <a:pt x="740039" y="534884"/>
                </a:moveTo>
                <a:lnTo>
                  <a:pt x="695296" y="556314"/>
                </a:lnTo>
                <a:lnTo>
                  <a:pt x="695296" y="980897"/>
                </a:lnTo>
                <a:cubicBezTo>
                  <a:pt x="695296" y="1095548"/>
                  <a:pt x="646825" y="1138944"/>
                  <a:pt x="567459" y="1138944"/>
                </a:cubicBezTo>
                <a:cubicBezTo>
                  <a:pt x="547751" y="1138944"/>
                  <a:pt x="524847" y="1134390"/>
                  <a:pt x="500345" y="1126889"/>
                </a:cubicBezTo>
                <a:cubicBezTo>
                  <a:pt x="529108" y="1148855"/>
                  <a:pt x="562399" y="1161177"/>
                  <a:pt x="597554" y="1161177"/>
                </a:cubicBezTo>
                <a:cubicBezTo>
                  <a:pt x="681447" y="1161177"/>
                  <a:pt x="740039" y="1102780"/>
                  <a:pt x="740039" y="974200"/>
                </a:cubicBezTo>
                <a:close/>
                <a:moveTo>
                  <a:pt x="827927" y="496310"/>
                </a:moveTo>
                <a:lnTo>
                  <a:pt x="782652" y="517740"/>
                </a:lnTo>
                <a:lnTo>
                  <a:pt x="782652" y="978486"/>
                </a:lnTo>
                <a:cubicBezTo>
                  <a:pt x="782652" y="1123675"/>
                  <a:pt x="714472" y="1187965"/>
                  <a:pt x="612735" y="1187965"/>
                </a:cubicBezTo>
                <a:cubicBezTo>
                  <a:pt x="588233" y="1187965"/>
                  <a:pt x="560269" y="1181804"/>
                  <a:pt x="532304" y="1172428"/>
                </a:cubicBezTo>
                <a:cubicBezTo>
                  <a:pt x="565861" y="1197073"/>
                  <a:pt x="605811" y="1212074"/>
                  <a:pt x="644694" y="1212074"/>
                </a:cubicBezTo>
                <a:cubicBezTo>
                  <a:pt x="751225" y="1212074"/>
                  <a:pt x="827927" y="1134390"/>
                  <a:pt x="827927" y="982236"/>
                </a:cubicBezTo>
                <a:close/>
                <a:moveTo>
                  <a:pt x="917413" y="457200"/>
                </a:moveTo>
                <a:lnTo>
                  <a:pt x="871072" y="479166"/>
                </a:lnTo>
                <a:lnTo>
                  <a:pt x="871072" y="980093"/>
                </a:lnTo>
                <a:cubicBezTo>
                  <a:pt x="871072" y="1148319"/>
                  <a:pt x="786647" y="1236718"/>
                  <a:pt x="665468" y="1236718"/>
                </a:cubicBezTo>
                <a:cubicBezTo>
                  <a:pt x="636971" y="1236718"/>
                  <a:pt x="610338" y="1231896"/>
                  <a:pt x="585037" y="1223324"/>
                </a:cubicBezTo>
                <a:cubicBezTo>
                  <a:pt x="620991" y="1246897"/>
                  <a:pt x="661739" y="1260291"/>
                  <a:pt x="704884" y="1260023"/>
                </a:cubicBezTo>
                <a:cubicBezTo>
                  <a:pt x="829525" y="1260023"/>
                  <a:pt x="917413" y="1160374"/>
                  <a:pt x="917413" y="988933"/>
                </a:cubicBezTo>
                <a:close/>
                <a:moveTo>
                  <a:pt x="0" y="0"/>
                </a:moveTo>
                <a:lnTo>
                  <a:pt x="9144000" y="0"/>
                </a:lnTo>
                <a:lnTo>
                  <a:pt x="9144000" y="3284538"/>
                </a:lnTo>
                <a:lnTo>
                  <a:pt x="6596284" y="3284538"/>
                </a:lnTo>
                <a:lnTo>
                  <a:pt x="6866309" y="2791851"/>
                </a:lnTo>
                <a:lnTo>
                  <a:pt x="4635550" y="2791851"/>
                </a:lnTo>
                <a:lnTo>
                  <a:pt x="2230759" y="2791851"/>
                </a:lnTo>
                <a:lnTo>
                  <a:pt x="0" y="2791851"/>
                </a:lnTo>
                <a:close/>
              </a:path>
            </a:pathLst>
          </a:custGeom>
          <a:solidFill>
            <a:schemeClr val="tx2">
              <a:lumMod val="40000"/>
              <a:lumOff val="60000"/>
            </a:schemeClr>
          </a:solidFill>
        </p:spPr>
        <p:txBody>
          <a:bodyPr wrap="square" anchor="ctr">
            <a:noAutofit/>
          </a:bodyPr>
          <a:lstStyle>
            <a:lvl1pPr marL="0" indent="0" algn="ctr">
              <a:buNone/>
              <a:defRPr/>
            </a:lvl1pPr>
          </a:lstStyle>
          <a:p>
            <a:endParaRPr lang="en-US"/>
          </a:p>
        </p:txBody>
      </p:sp>
      <p:sp>
        <p:nvSpPr>
          <p:cNvPr id="13" name="Freeform 12">
            <a:extLst>
              <a:ext uri="{FF2B5EF4-FFF2-40B4-BE49-F238E27FC236}">
                <a16:creationId xmlns:a16="http://schemas.microsoft.com/office/drawing/2014/main" id="{E59709CE-7BDA-5B48-9A86-C3E223C68F97}"/>
              </a:ext>
            </a:extLst>
          </p:cNvPr>
          <p:cNvSpPr/>
          <p:nvPr userDrawn="1"/>
        </p:nvSpPr>
        <p:spPr>
          <a:xfrm>
            <a:off x="-15523" y="3713698"/>
            <a:ext cx="9183221" cy="1149585"/>
          </a:xfrm>
          <a:custGeom>
            <a:avLst/>
            <a:gdLst>
              <a:gd name="connsiteX0" fmla="*/ 0 w 6866310"/>
              <a:gd name="connsiteY0" fmla="*/ 0 h 862189"/>
              <a:gd name="connsiteX1" fmla="*/ 2230759 w 6866310"/>
              <a:gd name="connsiteY1" fmla="*/ 0 h 862189"/>
              <a:gd name="connsiteX2" fmla="*/ 4635551 w 6866310"/>
              <a:gd name="connsiteY2" fmla="*/ 0 h 862189"/>
              <a:gd name="connsiteX3" fmla="*/ 6866310 w 6866310"/>
              <a:gd name="connsiteY3" fmla="*/ 0 h 862189"/>
              <a:gd name="connsiteX4" fmla="*/ 6393773 w 6866310"/>
              <a:gd name="connsiteY4" fmla="*/ 862189 h 862189"/>
              <a:gd name="connsiteX5" fmla="*/ 4163014 w 6866310"/>
              <a:gd name="connsiteY5" fmla="*/ 862189 h 862189"/>
              <a:gd name="connsiteX6" fmla="*/ 2230759 w 6866310"/>
              <a:gd name="connsiteY6" fmla="*/ 862189 h 862189"/>
              <a:gd name="connsiteX7" fmla="*/ 0 w 6866310"/>
              <a:gd name="connsiteY7" fmla="*/ 862189 h 86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66310" h="862189">
                <a:moveTo>
                  <a:pt x="0" y="0"/>
                </a:moveTo>
                <a:lnTo>
                  <a:pt x="2230759" y="0"/>
                </a:lnTo>
                <a:lnTo>
                  <a:pt x="4635551" y="0"/>
                </a:lnTo>
                <a:lnTo>
                  <a:pt x="6866310" y="0"/>
                </a:lnTo>
                <a:lnTo>
                  <a:pt x="6393773" y="862189"/>
                </a:lnTo>
                <a:lnTo>
                  <a:pt x="4163014" y="862189"/>
                </a:lnTo>
                <a:lnTo>
                  <a:pt x="2230759" y="862189"/>
                </a:lnTo>
                <a:lnTo>
                  <a:pt x="0" y="86218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p>
        </p:txBody>
      </p:sp>
      <p:sp>
        <p:nvSpPr>
          <p:cNvPr id="2" name="Title 1">
            <a:extLst>
              <a:ext uri="{FF2B5EF4-FFF2-40B4-BE49-F238E27FC236}">
                <a16:creationId xmlns:a16="http://schemas.microsoft.com/office/drawing/2014/main" id="{6E65152D-294A-CB4D-A24A-4F357E1ABC0D}"/>
              </a:ext>
            </a:extLst>
          </p:cNvPr>
          <p:cNvSpPr>
            <a:spLocks noGrp="1"/>
          </p:cNvSpPr>
          <p:nvPr>
            <p:ph type="ctrTitle" hasCustomPrompt="1"/>
          </p:nvPr>
        </p:nvSpPr>
        <p:spPr>
          <a:xfrm>
            <a:off x="521216" y="3713698"/>
            <a:ext cx="8110012" cy="1128173"/>
          </a:xfrm>
        </p:spPr>
        <p:txBody>
          <a:bodyPr rIns="0" anchor="ctr" anchorCtr="0">
            <a:noAutofit/>
          </a:bodyPr>
          <a:lstStyle>
            <a:lvl1pPr algn="l">
              <a:defRPr sz="4267" spc="0" baseline="0">
                <a:solidFill>
                  <a:schemeClr val="bg1"/>
                </a:solidFill>
              </a:defRPr>
            </a:lvl1pPr>
          </a:lstStyle>
          <a:p>
            <a:r>
              <a:rPr lang="en-US"/>
              <a:t>Title slide with light photo</a:t>
            </a:r>
          </a:p>
        </p:txBody>
      </p:sp>
      <p:sp>
        <p:nvSpPr>
          <p:cNvPr id="3" name="Subtitle 2">
            <a:extLst>
              <a:ext uri="{FF2B5EF4-FFF2-40B4-BE49-F238E27FC236}">
                <a16:creationId xmlns:a16="http://schemas.microsoft.com/office/drawing/2014/main" id="{C4BACBDA-5A3D-3241-B917-E2149A7F0899}"/>
              </a:ext>
            </a:extLst>
          </p:cNvPr>
          <p:cNvSpPr>
            <a:spLocks noGrp="1"/>
          </p:cNvSpPr>
          <p:nvPr>
            <p:ph type="subTitle" idx="1"/>
          </p:nvPr>
        </p:nvSpPr>
        <p:spPr>
          <a:xfrm>
            <a:off x="505038" y="4945665"/>
            <a:ext cx="7891553" cy="428635"/>
          </a:xfrm>
        </p:spPr>
        <p:txBody>
          <a:bodyPr rIns="0">
            <a:noAutofit/>
          </a:bodyPr>
          <a:lstStyle>
            <a:lvl1pPr marL="0" indent="0" algn="l">
              <a:buNone/>
              <a:defRPr sz="1867">
                <a:solidFill>
                  <a:schemeClr val="accent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93B11AB8-EAC3-A64E-8232-B09EC712489C}"/>
              </a:ext>
            </a:extLst>
          </p:cNvPr>
          <p:cNvSpPr/>
          <p:nvPr userDrawn="1"/>
        </p:nvSpPr>
        <p:spPr>
          <a:xfrm>
            <a:off x="432261" y="6138955"/>
            <a:ext cx="11150139"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C6B4250A-775D-EF48-A209-44384C0A5ECC}"/>
              </a:ext>
            </a:extLst>
          </p:cNvPr>
          <p:cNvSpPr/>
          <p:nvPr userDrawn="1"/>
        </p:nvSpPr>
        <p:spPr>
          <a:xfrm>
            <a:off x="7655698" y="6321552"/>
            <a:ext cx="3926703" cy="536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 Placeholder 4">
            <a:extLst>
              <a:ext uri="{FF2B5EF4-FFF2-40B4-BE49-F238E27FC236}">
                <a16:creationId xmlns:a16="http://schemas.microsoft.com/office/drawing/2014/main" id="{A255D382-36AC-134B-819C-C052D3A91439}"/>
              </a:ext>
            </a:extLst>
          </p:cNvPr>
          <p:cNvSpPr>
            <a:spLocks noGrp="1"/>
          </p:cNvSpPr>
          <p:nvPr>
            <p:ph type="body" sz="quarter" idx="11"/>
          </p:nvPr>
        </p:nvSpPr>
        <p:spPr>
          <a:xfrm>
            <a:off x="511451" y="6050870"/>
            <a:ext cx="3009900" cy="270245"/>
          </a:xfrm>
        </p:spPr>
        <p:txBody>
          <a:bodyPr/>
          <a:lstStyle>
            <a:lvl1pPr marL="0" indent="0">
              <a:buNone/>
              <a:defRPr sz="1333" b="0"/>
            </a:lvl1pPr>
            <a:lvl2pPr marL="118530" indent="0">
              <a:buNone/>
              <a:defRPr/>
            </a:lvl2pPr>
          </a:lstStyle>
          <a:p>
            <a:pPr lvl="0"/>
            <a:r>
              <a:rPr lang="en-US"/>
              <a:t>Click to edit</a:t>
            </a:r>
          </a:p>
        </p:txBody>
      </p:sp>
      <p:pic>
        <p:nvPicPr>
          <p:cNvPr id="15" name="Picture 14" descr="A close up of a sign&#10;&#10;Description automatically generated">
            <a:extLst>
              <a:ext uri="{FF2B5EF4-FFF2-40B4-BE49-F238E27FC236}">
                <a16:creationId xmlns:a16="http://schemas.microsoft.com/office/drawing/2014/main" id="{6308ECCF-E72D-0149-9005-B10DBD6FAA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80123" y="5703486"/>
            <a:ext cx="1505517" cy="536449"/>
          </a:xfrm>
          <a:prstGeom prst="rect">
            <a:avLst/>
          </a:prstGeom>
        </p:spPr>
      </p:pic>
    </p:spTree>
    <p:extLst>
      <p:ext uri="{BB962C8B-B14F-4D97-AF65-F5344CB8AC3E}">
        <p14:creationId xmlns:p14="http://schemas.microsoft.com/office/powerpoint/2010/main" val="596302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1.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85.xml"/><Relationship Id="rId1"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14.xml"/><Relationship Id="rId1" Type="http://schemas.openxmlformats.org/officeDocument/2006/relationships/slideLayout" Target="../slideLayouts/slideLayout97.xml"/><Relationship Id="rId4" Type="http://schemas.openxmlformats.org/officeDocument/2006/relationships/image" Target="../media/image16.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theme" Target="../theme/theme15.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image" Target="../media/image18.png"/><Relationship Id="rId2" Type="http://schemas.openxmlformats.org/officeDocument/2006/relationships/slideLayout" Target="../slideLayouts/slideLayout129.xml"/><Relationship Id="rId16" Type="http://schemas.openxmlformats.org/officeDocument/2006/relationships/theme" Target="../theme/theme16.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theme" Target="../theme/theme19.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9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theme" Target="../theme/theme21.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image" Target="../media/image19.jpe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6.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8.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xml"/><Relationship Id="rId1"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7.xml"/><Relationship Id="rId1" Type="http://schemas.openxmlformats.org/officeDocument/2006/relationships/slideLayout" Target="../slideLayouts/slideLayout56.xml"/><Relationship Id="rId4"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3.emf"/><Relationship Id="rId5" Type="http://schemas.openxmlformats.org/officeDocument/2006/relationships/slideLayout" Target="../slideLayouts/slideLayout61.xml"/><Relationship Id="rId10" Type="http://schemas.openxmlformats.org/officeDocument/2006/relationships/theme" Target="../theme/theme8.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68.xml"/><Relationship Id="rId7"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2/9/2024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883BD207-7156-488C-9062-7DBEF4492E35}"/>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86130466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 id="2147484140" r:id="rId14"/>
    <p:sldLayoutId id="2147484141" r:id="rId15"/>
    <p:sldLayoutId id="2147484142" r:id="rId16"/>
    <p:sldLayoutId id="2147484219" r:id="rId17"/>
    <p:sldLayoutId id="2147484220" r:id="rId18"/>
    <p:sldLayoutId id="2147484221" r:id="rId19"/>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8"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5F92BD-BC59-4EB2-A8DA-6BBFC34E0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BB0EB-D9A9-48DB-A59E-A26E4135A6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17685B-C71C-46DF-A64C-A8D0F7C62F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29C7CA-7A04-4CA7-8B48-8EF5F9A4A04E}" type="datetimeFigureOut">
              <a:rPr lang="en-US" smtClean="0"/>
              <a:t>2/9/2024</a:t>
            </a:fld>
            <a:endParaRPr lang="en-US"/>
          </a:p>
        </p:txBody>
      </p:sp>
      <p:sp>
        <p:nvSpPr>
          <p:cNvPr id="5" name="Footer Placeholder 4">
            <a:extLst>
              <a:ext uri="{FF2B5EF4-FFF2-40B4-BE49-F238E27FC236}">
                <a16:creationId xmlns:a16="http://schemas.microsoft.com/office/drawing/2014/main" id="{AC293F2E-9021-43CE-B313-89183145A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929711-0552-4D26-A9A2-1FC8924BB7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ACAC6E-05CA-46DF-921D-F28F8EC239DB}" type="slidenum">
              <a:rPr lang="en-US" smtClean="0"/>
              <a:t>‹#›</a:t>
            </a:fld>
            <a:endParaRPr lang="en-US"/>
          </a:p>
        </p:txBody>
      </p:sp>
    </p:spTree>
    <p:extLst>
      <p:ext uri="{BB962C8B-B14F-4D97-AF65-F5344CB8AC3E}">
        <p14:creationId xmlns:p14="http://schemas.microsoft.com/office/powerpoint/2010/main" val="3147793542"/>
      </p:ext>
    </p:extLst>
  </p:cSld>
  <p:clrMap bg1="lt1" tx1="dk1" bg2="lt2" tx2="dk2" accent1="accent1" accent2="accent2" accent3="accent3" accent4="accent4" accent5="accent5" accent6="accent6" hlink="hlink" folHlink="folHlink"/>
  <p:sldLayoutIdLst>
    <p:sldLayoutId id="2147483969" r:id="rId1"/>
    <p:sldLayoutId id="2147483967"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endParaRPr lang="en-US"/>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006" r:id="rId1"/>
    <p:sldLayoutId id="2147484007" r:id="rId2"/>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00178-3B47-4802-83A6-85942859B967}" type="datetimeFigureOut">
              <a:rPr lang="en-US" smtClean="0"/>
              <a:t>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19AD9-0C2E-4AEF-B6FD-BA94EAF79C78}" type="slidenum">
              <a:rPr lang="en-US" smtClean="0"/>
              <a:t>‹#›</a:t>
            </a:fld>
            <a:endParaRPr lang="en-US"/>
          </a:p>
        </p:txBody>
      </p: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68551332-3F29-4D61-8467-9A7E0AC4FAF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33818239"/>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71065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6C2D1-37F6-431D-BE06-AEB1D95169F6}" type="datetimeFigureOut">
              <a:rPr lang="en-US" smtClean="0"/>
              <a:t>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2B578A-0669-46B5-A5E7-378F25B4725A}" type="slidenum">
              <a:rPr lang="en-US" smtClean="0"/>
              <a:t>‹#›</a:t>
            </a:fld>
            <a:endParaRPr lang="en-US"/>
          </a:p>
        </p:txBody>
      </p:sp>
      <p:grpSp>
        <p:nvGrpSpPr>
          <p:cNvPr id="8" name="Group 7"/>
          <p:cNvGrpSpPr/>
          <p:nvPr/>
        </p:nvGrpSpPr>
        <p:grpSpPr>
          <a:xfrm>
            <a:off x="0" y="0"/>
            <a:ext cx="525780" cy="6858000"/>
            <a:chOff x="0" y="0"/>
            <a:chExt cx="525780" cy="6858000"/>
          </a:xfrm>
        </p:grpSpPr>
        <p:sp>
          <p:nvSpPr>
            <p:cNvPr id="9" name="Rectangle 8"/>
            <p:cNvSpPr/>
            <p:nvPr userDrawn="1"/>
          </p:nvSpPr>
          <p:spPr>
            <a:xfrm>
              <a:off x="0" y="0"/>
              <a:ext cx="350520" cy="6858000"/>
            </a:xfrm>
            <a:prstGeom prst="rect">
              <a:avLst/>
            </a:prstGeom>
            <a:solidFill>
              <a:srgbClr val="2AAB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213360" y="0"/>
              <a:ext cx="312420" cy="6858000"/>
            </a:xfrm>
            <a:prstGeom prst="rect">
              <a:avLst/>
            </a:prstGeom>
            <a:gradFill flip="none" rotWithShape="1">
              <a:gsLst>
                <a:gs pos="0">
                  <a:srgbClr val="6E6E6E">
                    <a:shade val="30000"/>
                    <a:satMod val="115000"/>
                  </a:srgbClr>
                </a:gs>
                <a:gs pos="50000">
                  <a:srgbClr val="6E6E6E">
                    <a:shade val="67500"/>
                    <a:satMod val="115000"/>
                  </a:srgbClr>
                </a:gs>
                <a:gs pos="100000">
                  <a:srgbClr val="6E6E6E">
                    <a:shade val="100000"/>
                    <a:satMod val="115000"/>
                  </a:srgb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3"/>
    </p:custDataLst>
    <p:extLst>
      <p:ext uri="{BB962C8B-B14F-4D97-AF65-F5344CB8AC3E}">
        <p14:creationId xmlns:p14="http://schemas.microsoft.com/office/powerpoint/2010/main" val="29540742"/>
      </p:ext>
    </p:extLst>
  </p:cSld>
  <p:clrMap bg1="lt1" tx1="dk1" bg2="lt2" tx2="dk2" accent1="accent1" accent2="accent2" accent3="accent3" accent4="accent4" accent5="accent5" accent6="accent6" hlink="hlink" folHlink="folHlink"/>
  <p:sldLayoutIdLst>
    <p:sldLayoutId id="2147484092"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3600" b="1" kern="1200">
          <a:solidFill>
            <a:srgbClr val="2AABE2"/>
          </a:solidFill>
          <a:latin typeface="+mj-lt"/>
          <a:ea typeface="+mj-ea"/>
          <a:cs typeface="+mj-cs"/>
        </a:defRPr>
      </a:lvl1pPr>
    </p:titleStyle>
    <p:bodyStyle>
      <a:lvl1pPr marL="228600" indent="-228600" algn="l" defTabSz="914400" rtl="0" eaLnBrk="1" latinLnBrk="0" hangingPunct="1">
        <a:lnSpc>
          <a:spcPct val="150000"/>
        </a:lnSpc>
        <a:spcBef>
          <a:spcPts val="1000"/>
        </a:spcBef>
        <a:buFontTx/>
        <a:buBlip>
          <a:blip r:embed="rId4"/>
        </a:buBlip>
        <a:defRPr sz="2800" kern="1200">
          <a:solidFill>
            <a:srgbClr val="6E6E6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Tx/>
        <a:buBlip>
          <a:blip r:embed="rId4"/>
        </a:buBlip>
        <a:defRPr sz="2400" kern="1200">
          <a:solidFill>
            <a:srgbClr val="6E6E6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E6E6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E6E6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2022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271286761"/>
      </p:ext>
    </p:extLst>
  </p:cSld>
  <p:clrMap bg1="lt1" tx1="dk1" bg2="lt2" tx2="dk2" accent1="accent1" accent2="accent2" accent3="accent3" accent4="accent4" accent5="accent5" accent6="accent6" hlink="hlink" folHlink="folHlink"/>
  <p:sldLayoutIdLst>
    <p:sldLayoutId id="2147483661" r:id="rId1"/>
    <p:sldLayoutId id="2147484244" r:id="rId2"/>
    <p:sldLayoutId id="2147484245" r:id="rId3"/>
    <p:sldLayoutId id="2147483664" r:id="rId4"/>
    <p:sldLayoutId id="2147483665" r:id="rId5"/>
    <p:sldLayoutId id="2147484238" r:id="rId6"/>
    <p:sldLayoutId id="2147484251" r:id="rId7"/>
    <p:sldLayoutId id="2147483668" r:id="rId8"/>
    <p:sldLayoutId id="2147483669" r:id="rId9"/>
    <p:sldLayoutId id="2147483670" r:id="rId10"/>
    <p:sldLayoutId id="2147484234" r:id="rId11"/>
    <p:sldLayoutId id="2147484236" r:id="rId12"/>
    <p:sldLayoutId id="2147484235" r:id="rId13"/>
    <p:sldLayoutId id="2147484237" r:id="rId14"/>
    <p:sldLayoutId id="2147484252" r:id="rId15"/>
    <p:sldLayoutId id="2147484248" r:id="rId16"/>
    <p:sldLayoutId id="2147484247" r:id="rId17"/>
    <p:sldLayoutId id="2147484246" r:id="rId18"/>
    <p:sldLayoutId id="2147484250" r:id="rId19"/>
    <p:sldLayoutId id="2147483680" r:id="rId20"/>
    <p:sldLayoutId id="2147483681" r:id="rId21"/>
    <p:sldLayoutId id="2147483682" r:id="rId22"/>
    <p:sldLayoutId id="2147483683" r:id="rId23"/>
    <p:sldLayoutId id="2147484239" r:id="rId24"/>
    <p:sldLayoutId id="2147484242" r:id="rId25"/>
    <p:sldLayoutId id="2147484254" r:id="rId26"/>
    <p:sldLayoutId id="2147484253" r:id="rId27"/>
    <p:sldLayoutId id="2147484240" r:id="rId28"/>
    <p:sldLayoutId id="2147484243" r:id="rId29"/>
    <p:sldLayoutId id="2147484249"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3931">
          <p15:clr>
            <a:srgbClr val="F26B43"/>
          </p15:clr>
        </p15:guide>
        <p15:guide id="6" pos="7296">
          <p15:clr>
            <a:srgbClr val="F26B43"/>
          </p15:clr>
        </p15:guide>
        <p15:guide id="7" orient="horz" pos="4080">
          <p15:clr>
            <a:srgbClr val="F26B43"/>
          </p15:clr>
        </p15:guide>
        <p15:guide id="8" pos="1267">
          <p15:clr>
            <a:srgbClr val="F26B43"/>
          </p15:clr>
        </p15:guide>
        <p15:guide id="9" pos="1389">
          <p15:clr>
            <a:srgbClr val="F26B43"/>
          </p15:clr>
        </p15:guide>
        <p15:guide id="10" pos="2272">
          <p15:clr>
            <a:srgbClr val="F26B43"/>
          </p15:clr>
        </p15:guide>
        <p15:guide id="11" pos="2395">
          <p15:clr>
            <a:srgbClr val="F26B43"/>
          </p15:clr>
        </p15:guide>
        <p15:guide id="12" pos="3277">
          <p15:clr>
            <a:srgbClr val="F26B43"/>
          </p15:clr>
        </p15:guide>
        <p15:guide id="13" pos="3397">
          <p15:clr>
            <a:srgbClr val="F26B43"/>
          </p15:clr>
        </p15:guide>
        <p15:guide id="14" pos="4283">
          <p15:clr>
            <a:srgbClr val="F26B43"/>
          </p15:clr>
        </p15:guide>
        <p15:guide id="15" pos="4403">
          <p15:clr>
            <a:srgbClr val="F26B43"/>
          </p15:clr>
        </p15:guide>
        <p15:guide id="16" pos="5285">
          <p15:clr>
            <a:srgbClr val="F26B43"/>
          </p15:clr>
        </p15:guide>
        <p15:guide id="17" pos="5408">
          <p15:clr>
            <a:srgbClr val="F26B43"/>
          </p15:clr>
        </p15:guide>
        <p15:guide id="18" pos="6291">
          <p15:clr>
            <a:srgbClr val="F26B43"/>
          </p15:clr>
        </p15:guide>
        <p15:guide id="19" pos="6413">
          <p15:clr>
            <a:srgbClr val="F26B43"/>
          </p15:clr>
        </p15:guide>
        <p15:guide id="20" orient="horz" pos="368">
          <p15:clr>
            <a:srgbClr val="F26B43"/>
          </p15:clr>
        </p15:guide>
        <p15:guide id="21" orient="horz" pos="988">
          <p15:clr>
            <a:srgbClr val="F26B43"/>
          </p15:clr>
        </p15:guide>
        <p15:guide id="22" orient="horz" pos="568">
          <p15:clr>
            <a:srgbClr val="F26B43"/>
          </p15:clr>
        </p15:guide>
        <p15:guide id="23" orient="horz" pos="1218">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714267" y="593367"/>
            <a:ext cx="11061900" cy="763500"/>
          </a:xfrm>
          <a:prstGeom prst="rect">
            <a:avLst/>
          </a:prstGeom>
          <a:noFill/>
          <a:ln>
            <a:noFill/>
          </a:ln>
        </p:spPr>
        <p:txBody>
          <a:bodyPr spcFirstLastPara="1" wrap="square" lIns="121900" tIns="121900" rIns="121900" bIns="121900" anchor="t" anchorCtr="0">
            <a:normAutofit/>
          </a:bodyPr>
          <a:lstStyle>
            <a:lvl1pPr lvl="0" rtl="0">
              <a:spcBef>
                <a:spcPts val="0"/>
              </a:spcBef>
              <a:spcAft>
                <a:spcPts val="0"/>
              </a:spcAft>
              <a:buClr>
                <a:schemeClr val="accent1"/>
              </a:buClr>
              <a:buSzPts val="3500"/>
              <a:buNone/>
              <a:defRPr sz="3500" b="1">
                <a:solidFill>
                  <a:schemeClr val="accent1"/>
                </a:solidFill>
              </a:defRPr>
            </a:lvl1pPr>
            <a:lvl2pPr lvl="1" rtl="0">
              <a:spcBef>
                <a:spcPts val="0"/>
              </a:spcBef>
              <a:spcAft>
                <a:spcPts val="0"/>
              </a:spcAft>
              <a:buClr>
                <a:schemeClr val="accent1"/>
              </a:buClr>
              <a:buSzPts val="3500"/>
              <a:buNone/>
              <a:defRPr sz="3500" b="1">
                <a:solidFill>
                  <a:schemeClr val="accent1"/>
                </a:solidFill>
              </a:defRPr>
            </a:lvl2pPr>
            <a:lvl3pPr lvl="2" rtl="0">
              <a:spcBef>
                <a:spcPts val="0"/>
              </a:spcBef>
              <a:spcAft>
                <a:spcPts val="0"/>
              </a:spcAft>
              <a:buClr>
                <a:schemeClr val="accent1"/>
              </a:buClr>
              <a:buSzPts val="3500"/>
              <a:buNone/>
              <a:defRPr sz="3500" b="1">
                <a:solidFill>
                  <a:schemeClr val="accent1"/>
                </a:solidFill>
              </a:defRPr>
            </a:lvl3pPr>
            <a:lvl4pPr lvl="3" rtl="0">
              <a:spcBef>
                <a:spcPts val="0"/>
              </a:spcBef>
              <a:spcAft>
                <a:spcPts val="0"/>
              </a:spcAft>
              <a:buClr>
                <a:schemeClr val="accent1"/>
              </a:buClr>
              <a:buSzPts val="3500"/>
              <a:buNone/>
              <a:defRPr sz="3500" b="1">
                <a:solidFill>
                  <a:schemeClr val="accent1"/>
                </a:solidFill>
              </a:defRPr>
            </a:lvl4pPr>
            <a:lvl5pPr lvl="4" rtl="0">
              <a:spcBef>
                <a:spcPts val="0"/>
              </a:spcBef>
              <a:spcAft>
                <a:spcPts val="0"/>
              </a:spcAft>
              <a:buClr>
                <a:schemeClr val="accent1"/>
              </a:buClr>
              <a:buSzPts val="3500"/>
              <a:buNone/>
              <a:defRPr sz="3500" b="1">
                <a:solidFill>
                  <a:schemeClr val="accent1"/>
                </a:solidFill>
              </a:defRPr>
            </a:lvl5pPr>
            <a:lvl6pPr lvl="5" rtl="0">
              <a:spcBef>
                <a:spcPts val="0"/>
              </a:spcBef>
              <a:spcAft>
                <a:spcPts val="0"/>
              </a:spcAft>
              <a:buClr>
                <a:schemeClr val="accent1"/>
              </a:buClr>
              <a:buSzPts val="3500"/>
              <a:buNone/>
              <a:defRPr sz="3500" b="1">
                <a:solidFill>
                  <a:schemeClr val="accent1"/>
                </a:solidFill>
              </a:defRPr>
            </a:lvl6pPr>
            <a:lvl7pPr lvl="6" rtl="0">
              <a:spcBef>
                <a:spcPts val="0"/>
              </a:spcBef>
              <a:spcAft>
                <a:spcPts val="0"/>
              </a:spcAft>
              <a:buClr>
                <a:schemeClr val="accent1"/>
              </a:buClr>
              <a:buSzPts val="3500"/>
              <a:buNone/>
              <a:defRPr sz="3500" b="1">
                <a:solidFill>
                  <a:schemeClr val="accent1"/>
                </a:solidFill>
              </a:defRPr>
            </a:lvl7pPr>
            <a:lvl8pPr lvl="7" rtl="0">
              <a:spcBef>
                <a:spcPts val="0"/>
              </a:spcBef>
              <a:spcAft>
                <a:spcPts val="0"/>
              </a:spcAft>
              <a:buClr>
                <a:schemeClr val="accent1"/>
              </a:buClr>
              <a:buSzPts val="3500"/>
              <a:buNone/>
              <a:defRPr sz="3500" b="1">
                <a:solidFill>
                  <a:schemeClr val="accent1"/>
                </a:solidFill>
              </a:defRPr>
            </a:lvl8pPr>
            <a:lvl9pPr lvl="8" rtl="0">
              <a:spcBef>
                <a:spcPts val="0"/>
              </a:spcBef>
              <a:spcAft>
                <a:spcPts val="0"/>
              </a:spcAft>
              <a:buClr>
                <a:schemeClr val="accent1"/>
              </a:buClr>
              <a:buSzPts val="3500"/>
              <a:buNone/>
              <a:defRPr sz="3500" b="1">
                <a:solidFill>
                  <a:schemeClr val="accent1"/>
                </a:solidFill>
              </a:defRPr>
            </a:lvl9pPr>
          </a:lstStyle>
          <a:p>
            <a:endParaRPr/>
          </a:p>
        </p:txBody>
      </p:sp>
      <p:sp>
        <p:nvSpPr>
          <p:cNvPr id="94" name="Google Shape;94;p1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rtl="0">
              <a:lnSpc>
                <a:spcPct val="115000"/>
              </a:lnSpc>
              <a:spcBef>
                <a:spcPts val="0"/>
              </a:spcBef>
              <a:spcAft>
                <a:spcPts val="0"/>
              </a:spcAft>
              <a:buClr>
                <a:schemeClr val="dk1"/>
              </a:buClr>
              <a:buSzPts val="2400"/>
              <a:buChar char="●"/>
              <a:defRPr sz="2400">
                <a:solidFill>
                  <a:schemeClr val="dk1"/>
                </a:solidFill>
              </a:defRPr>
            </a:lvl1pPr>
            <a:lvl2pPr marL="914400" lvl="1" indent="-349250" rtl="0">
              <a:lnSpc>
                <a:spcPct val="115000"/>
              </a:lnSpc>
              <a:spcBef>
                <a:spcPts val="0"/>
              </a:spcBef>
              <a:spcAft>
                <a:spcPts val="0"/>
              </a:spcAft>
              <a:buClr>
                <a:srgbClr val="222222"/>
              </a:buClr>
              <a:buSzPts val="1900"/>
              <a:buChar char="○"/>
              <a:defRPr sz="1900">
                <a:solidFill>
                  <a:srgbClr val="222222"/>
                </a:solidFill>
              </a:defRPr>
            </a:lvl2pPr>
            <a:lvl3pPr marL="1371600" lvl="2" indent="-349250" rtl="0">
              <a:lnSpc>
                <a:spcPct val="115000"/>
              </a:lnSpc>
              <a:spcBef>
                <a:spcPts val="0"/>
              </a:spcBef>
              <a:spcAft>
                <a:spcPts val="0"/>
              </a:spcAft>
              <a:buClr>
                <a:srgbClr val="222222"/>
              </a:buClr>
              <a:buSzPts val="1900"/>
              <a:buChar char="■"/>
              <a:defRPr sz="1900">
                <a:solidFill>
                  <a:srgbClr val="222222"/>
                </a:solidFill>
              </a:defRPr>
            </a:lvl3pPr>
            <a:lvl4pPr marL="1828800" lvl="3" indent="-349250" rtl="0">
              <a:lnSpc>
                <a:spcPct val="115000"/>
              </a:lnSpc>
              <a:spcBef>
                <a:spcPts val="0"/>
              </a:spcBef>
              <a:spcAft>
                <a:spcPts val="0"/>
              </a:spcAft>
              <a:buClr>
                <a:srgbClr val="222222"/>
              </a:buClr>
              <a:buSzPts val="1900"/>
              <a:buChar char="●"/>
              <a:defRPr sz="1900">
                <a:solidFill>
                  <a:srgbClr val="222222"/>
                </a:solidFill>
              </a:defRPr>
            </a:lvl4pPr>
            <a:lvl5pPr marL="2286000" lvl="4" indent="-349250" rtl="0">
              <a:lnSpc>
                <a:spcPct val="115000"/>
              </a:lnSpc>
              <a:spcBef>
                <a:spcPts val="0"/>
              </a:spcBef>
              <a:spcAft>
                <a:spcPts val="0"/>
              </a:spcAft>
              <a:buClr>
                <a:srgbClr val="222222"/>
              </a:buClr>
              <a:buSzPts val="1900"/>
              <a:buChar char="○"/>
              <a:defRPr sz="1900">
                <a:solidFill>
                  <a:srgbClr val="222222"/>
                </a:solidFill>
              </a:defRPr>
            </a:lvl5pPr>
            <a:lvl6pPr marL="2743200" lvl="5" indent="-349250" rtl="0">
              <a:lnSpc>
                <a:spcPct val="115000"/>
              </a:lnSpc>
              <a:spcBef>
                <a:spcPts val="0"/>
              </a:spcBef>
              <a:spcAft>
                <a:spcPts val="0"/>
              </a:spcAft>
              <a:buClr>
                <a:srgbClr val="222222"/>
              </a:buClr>
              <a:buSzPts val="1900"/>
              <a:buChar char="■"/>
              <a:defRPr sz="1900">
                <a:solidFill>
                  <a:srgbClr val="222222"/>
                </a:solidFill>
              </a:defRPr>
            </a:lvl6pPr>
            <a:lvl7pPr marL="3200400" lvl="6" indent="-349250" rtl="0">
              <a:lnSpc>
                <a:spcPct val="115000"/>
              </a:lnSpc>
              <a:spcBef>
                <a:spcPts val="0"/>
              </a:spcBef>
              <a:spcAft>
                <a:spcPts val="0"/>
              </a:spcAft>
              <a:buClr>
                <a:srgbClr val="222222"/>
              </a:buClr>
              <a:buSzPts val="1900"/>
              <a:buChar char="●"/>
              <a:defRPr sz="1900">
                <a:solidFill>
                  <a:srgbClr val="222222"/>
                </a:solidFill>
              </a:defRPr>
            </a:lvl7pPr>
            <a:lvl8pPr marL="3657600" lvl="7" indent="-349250" rtl="0">
              <a:lnSpc>
                <a:spcPct val="115000"/>
              </a:lnSpc>
              <a:spcBef>
                <a:spcPts val="0"/>
              </a:spcBef>
              <a:spcAft>
                <a:spcPts val="0"/>
              </a:spcAft>
              <a:buClr>
                <a:srgbClr val="222222"/>
              </a:buClr>
              <a:buSzPts val="1900"/>
              <a:buChar char="○"/>
              <a:defRPr sz="1900">
                <a:solidFill>
                  <a:srgbClr val="222222"/>
                </a:solidFill>
              </a:defRPr>
            </a:lvl8pPr>
            <a:lvl9pPr marL="4114800" lvl="8" indent="-349250" rtl="0">
              <a:lnSpc>
                <a:spcPct val="115000"/>
              </a:lnSpc>
              <a:spcBef>
                <a:spcPts val="0"/>
              </a:spcBef>
              <a:spcAft>
                <a:spcPts val="0"/>
              </a:spcAft>
              <a:buClr>
                <a:srgbClr val="222222"/>
              </a:buClr>
              <a:buSzPts val="1900"/>
              <a:buChar char="■"/>
              <a:defRPr sz="1900">
                <a:solidFill>
                  <a:srgbClr val="222222"/>
                </a:solidFill>
              </a:defRPr>
            </a:lvl9pPr>
          </a:lstStyle>
          <a:p>
            <a:endParaRPr/>
          </a:p>
        </p:txBody>
      </p:sp>
      <p:sp>
        <p:nvSpPr>
          <p:cNvPr id="95" name="Google Shape;95;p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6" name="Google Shape;96;p15"/>
          <p:cNvSpPr/>
          <p:nvPr/>
        </p:nvSpPr>
        <p:spPr>
          <a:xfrm>
            <a:off x="-9200" y="6646067"/>
            <a:ext cx="12210300" cy="267300"/>
          </a:xfrm>
          <a:prstGeom prst="rect">
            <a:avLst/>
          </a:prstGeom>
          <a:solidFill>
            <a:srgbClr val="002B5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7" name="Google Shape;97;p15"/>
          <p:cNvPicPr preferRelativeResize="0"/>
          <p:nvPr/>
        </p:nvPicPr>
        <p:blipFill>
          <a:blip r:embed="rId17">
            <a:alphaModFix/>
          </a:blip>
          <a:stretch>
            <a:fillRect/>
          </a:stretch>
        </p:blipFill>
        <p:spPr>
          <a:xfrm>
            <a:off x="11296597" y="261967"/>
            <a:ext cx="621300" cy="638232"/>
          </a:xfrm>
          <a:prstGeom prst="rect">
            <a:avLst/>
          </a:prstGeom>
          <a:noFill/>
          <a:ln>
            <a:noFill/>
          </a:ln>
        </p:spPr>
      </p:pic>
    </p:spTree>
    <p:extLst>
      <p:ext uri="{BB962C8B-B14F-4D97-AF65-F5344CB8AC3E}">
        <p14:creationId xmlns:p14="http://schemas.microsoft.com/office/powerpoint/2010/main" val="1997054569"/>
      </p:ext>
    </p:extLst>
  </p:cSld>
  <p:clrMap bg1="lt1" tx1="dk1" bg2="dk2" tx2="lt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7204971"/>
      </p:ext>
    </p:extLst>
  </p:cSld>
  <p:clrMap bg1="lt1" tx1="dk1" bg2="dk2" tx2="lt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 id="2147484218"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bg1">
                <a:lumMod val="85000"/>
              </a:schemeClr>
            </a:gs>
            <a:gs pos="86000">
              <a:srgbClr val="AF0104"/>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9159C07F-2255-4EBB-B73F-4CEF8B7AF7E8}" type="slidenum">
              <a:rPr lang="en-US" smtClean="0"/>
              <a:pPr>
                <a:defRPr/>
              </a:pPr>
              <a:t>‹#›</a:t>
            </a:fld>
            <a:endParaRPr lang="en-US"/>
          </a:p>
        </p:txBody>
      </p:sp>
    </p:spTree>
    <p:extLst>
      <p:ext uri="{BB962C8B-B14F-4D97-AF65-F5344CB8AC3E}">
        <p14:creationId xmlns:p14="http://schemas.microsoft.com/office/powerpoint/2010/main" val="602586465"/>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1668F-4F00-0646-B3E8-9FF107686AC8}"/>
              </a:ext>
            </a:extLst>
          </p:cNvPr>
          <p:cNvSpPr>
            <a:spLocks noGrp="1"/>
          </p:cNvSpPr>
          <p:nvPr>
            <p:ph type="title"/>
          </p:nvPr>
        </p:nvSpPr>
        <p:spPr>
          <a:xfrm>
            <a:off x="517233" y="469263"/>
            <a:ext cx="9680448" cy="732508"/>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3AE75A5-C5DD-F24E-B778-058E1A648C58}"/>
              </a:ext>
            </a:extLst>
          </p:cNvPr>
          <p:cNvSpPr>
            <a:spLocks noGrp="1"/>
          </p:cNvSpPr>
          <p:nvPr>
            <p:ph type="body" idx="1"/>
          </p:nvPr>
        </p:nvSpPr>
        <p:spPr>
          <a:xfrm>
            <a:off x="499872" y="1501605"/>
            <a:ext cx="9680448" cy="422017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301E51-C0D1-1145-9586-FD3CE3D91F61}"/>
              </a:ext>
            </a:extLst>
          </p:cNvPr>
          <p:cNvSpPr>
            <a:spLocks noGrp="1"/>
          </p:cNvSpPr>
          <p:nvPr>
            <p:ph type="sldNum" sz="quarter" idx="4"/>
          </p:nvPr>
        </p:nvSpPr>
        <p:spPr>
          <a:xfrm>
            <a:off x="11214331" y="6242305"/>
            <a:ext cx="470647" cy="374396"/>
          </a:xfrm>
          <a:prstGeom prst="rect">
            <a:avLst/>
          </a:prstGeom>
        </p:spPr>
        <p:txBody>
          <a:bodyPr vert="horz" lIns="91440" tIns="45720" rIns="91440" bIns="45720" rtlCol="0" anchor="ctr"/>
          <a:lstStyle>
            <a:lvl1pPr algn="r">
              <a:defRPr sz="1067" b="0" i="0">
                <a:solidFill>
                  <a:schemeClr val="tx1"/>
                </a:solidFill>
                <a:latin typeface="Arial" panose="020B0604020202020204" pitchFamily="34" charset="0"/>
                <a:cs typeface="Arial" panose="020B0604020202020204" pitchFamily="34" charset="0"/>
              </a:defRPr>
            </a:lvl1pPr>
          </a:lstStyle>
          <a:p>
            <a:fld id="{66DE20E4-D496-034F-914D-F7F15B93E95B}" type="slidenum">
              <a:rPr lang="en-US" smtClean="0"/>
              <a:pPr/>
              <a:t>‹#›</a:t>
            </a:fld>
            <a:endParaRPr lang="en-US"/>
          </a:p>
        </p:txBody>
      </p:sp>
      <p:sp>
        <p:nvSpPr>
          <p:cNvPr id="8" name="TextBox 7">
            <a:extLst>
              <a:ext uri="{FF2B5EF4-FFF2-40B4-BE49-F238E27FC236}">
                <a16:creationId xmlns:a16="http://schemas.microsoft.com/office/drawing/2014/main" id="{9ED704B1-56F3-BC48-B63B-4E3939705733}"/>
              </a:ext>
            </a:extLst>
          </p:cNvPr>
          <p:cNvSpPr txBox="1"/>
          <p:nvPr userDrawn="1"/>
        </p:nvSpPr>
        <p:spPr>
          <a:xfrm>
            <a:off x="1097280" y="6332817"/>
            <a:ext cx="3151512" cy="2154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tx2"/>
                </a:solidFill>
                <a:effectLst/>
                <a:uLnTx/>
                <a:uFillTx/>
                <a:latin typeface="Arial" panose="020B0604020202020204" pitchFamily="34" charset="0"/>
                <a:ea typeface="+mn-ea"/>
                <a:cs typeface="Arial" panose="020B0604020202020204" pitchFamily="34" charset="0"/>
              </a:rPr>
              <a:t>© 2021 United HealthCare Services, Inc. All Rights Reserved.</a:t>
            </a:r>
          </a:p>
        </p:txBody>
      </p:sp>
      <p:sp>
        <p:nvSpPr>
          <p:cNvPr id="10" name="Graphic 8">
            <a:extLst>
              <a:ext uri="{FF2B5EF4-FFF2-40B4-BE49-F238E27FC236}">
                <a16:creationId xmlns:a16="http://schemas.microsoft.com/office/drawing/2014/main" id="{129DDFE8-CD12-8644-AE9F-FB940196156F}"/>
              </a:ext>
            </a:extLst>
          </p:cNvPr>
          <p:cNvSpPr/>
          <p:nvPr userDrawn="1"/>
        </p:nvSpPr>
        <p:spPr>
          <a:xfrm>
            <a:off x="609602" y="6213960"/>
            <a:ext cx="177533" cy="309701"/>
          </a:xfrm>
          <a:custGeom>
            <a:avLst/>
            <a:gdLst>
              <a:gd name="connsiteX0" fmla="*/ 127837 w 460213"/>
              <a:gd name="connsiteY0" fmla="*/ 766124 h 802827"/>
              <a:gd name="connsiteX1" fmla="*/ 127837 w 460213"/>
              <a:gd name="connsiteY1" fmla="*/ 766124 h 802827"/>
              <a:gd name="connsiteX2" fmla="*/ 208268 w 460213"/>
              <a:gd name="connsiteY2" fmla="*/ 779518 h 802827"/>
              <a:gd name="connsiteX3" fmla="*/ 413872 w 460213"/>
              <a:gd name="connsiteY3" fmla="*/ 522893 h 802827"/>
              <a:gd name="connsiteX4" fmla="*/ 413872 w 460213"/>
              <a:gd name="connsiteY4" fmla="*/ 21966 h 802827"/>
              <a:gd name="connsiteX5" fmla="*/ 460213 w 460213"/>
              <a:gd name="connsiteY5" fmla="*/ 0 h 802827"/>
              <a:gd name="connsiteX6" fmla="*/ 460213 w 460213"/>
              <a:gd name="connsiteY6" fmla="*/ 531733 h 802827"/>
              <a:gd name="connsiteX7" fmla="*/ 247684 w 460213"/>
              <a:gd name="connsiteY7" fmla="*/ 802823 h 802827"/>
              <a:gd name="connsiteX8" fmla="*/ 127837 w 460213"/>
              <a:gd name="connsiteY8" fmla="*/ 766124 h 802827"/>
              <a:gd name="connsiteX9" fmla="*/ 75104 w 460213"/>
              <a:gd name="connsiteY9" fmla="*/ 715228 h 802827"/>
              <a:gd name="connsiteX10" fmla="*/ 75104 w 460213"/>
              <a:gd name="connsiteY10" fmla="*/ 715228 h 802827"/>
              <a:gd name="connsiteX11" fmla="*/ 155535 w 460213"/>
              <a:gd name="connsiteY11" fmla="*/ 730765 h 802827"/>
              <a:gd name="connsiteX12" fmla="*/ 325452 w 460213"/>
              <a:gd name="connsiteY12" fmla="*/ 521286 h 802827"/>
              <a:gd name="connsiteX13" fmla="*/ 325452 w 460213"/>
              <a:gd name="connsiteY13" fmla="*/ 60540 h 802827"/>
              <a:gd name="connsiteX14" fmla="*/ 370727 w 460213"/>
              <a:gd name="connsiteY14" fmla="*/ 39110 h 802827"/>
              <a:gd name="connsiteX15" fmla="*/ 370727 w 460213"/>
              <a:gd name="connsiteY15" fmla="*/ 525036 h 802827"/>
              <a:gd name="connsiteX16" fmla="*/ 187494 w 460213"/>
              <a:gd name="connsiteY16" fmla="*/ 754874 h 802827"/>
              <a:gd name="connsiteX17" fmla="*/ 75104 w 460213"/>
              <a:gd name="connsiteY17" fmla="*/ 715228 h 802827"/>
              <a:gd name="connsiteX18" fmla="*/ 43145 w 460213"/>
              <a:gd name="connsiteY18" fmla="*/ 669689 h 802827"/>
              <a:gd name="connsiteX19" fmla="*/ 43145 w 460213"/>
              <a:gd name="connsiteY19" fmla="*/ 669689 h 802827"/>
              <a:gd name="connsiteX20" fmla="*/ 110259 w 460213"/>
              <a:gd name="connsiteY20" fmla="*/ 681744 h 802827"/>
              <a:gd name="connsiteX21" fmla="*/ 238096 w 460213"/>
              <a:gd name="connsiteY21" fmla="*/ 523697 h 802827"/>
              <a:gd name="connsiteX22" fmla="*/ 238096 w 460213"/>
              <a:gd name="connsiteY22" fmla="*/ 99114 h 802827"/>
              <a:gd name="connsiteX23" fmla="*/ 282839 w 460213"/>
              <a:gd name="connsiteY23" fmla="*/ 77684 h 802827"/>
              <a:gd name="connsiteX24" fmla="*/ 282839 w 460213"/>
              <a:gd name="connsiteY24" fmla="*/ 517000 h 802827"/>
              <a:gd name="connsiteX25" fmla="*/ 140354 w 460213"/>
              <a:gd name="connsiteY25" fmla="*/ 703977 h 802827"/>
              <a:gd name="connsiteX26" fmla="*/ 43145 w 460213"/>
              <a:gd name="connsiteY26" fmla="*/ 669689 h 802827"/>
              <a:gd name="connsiteX27" fmla="*/ 196549 w 460213"/>
              <a:gd name="connsiteY27" fmla="*/ 535751 h 802827"/>
              <a:gd name="connsiteX28" fmla="*/ 196549 w 460213"/>
              <a:gd name="connsiteY28" fmla="*/ 116526 h 802827"/>
              <a:gd name="connsiteX29" fmla="*/ 0 w 460213"/>
              <a:gd name="connsiteY29" fmla="*/ 205729 h 802827"/>
              <a:gd name="connsiteX30" fmla="*/ 0 w 460213"/>
              <a:gd name="connsiteY30" fmla="*/ 545931 h 802827"/>
              <a:gd name="connsiteX31" fmla="*/ 100672 w 460213"/>
              <a:gd name="connsiteY31" fmla="*/ 654420 h 802827"/>
              <a:gd name="connsiteX32" fmla="*/ 196549 w 460213"/>
              <a:gd name="connsiteY32" fmla="*/ 535751 h 80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0213" h="802827">
                <a:moveTo>
                  <a:pt x="127837" y="766124"/>
                </a:moveTo>
                <a:lnTo>
                  <a:pt x="127837" y="766124"/>
                </a:lnTo>
                <a:cubicBezTo>
                  <a:pt x="153138" y="774696"/>
                  <a:pt x="179771" y="779518"/>
                  <a:pt x="208268" y="779518"/>
                </a:cubicBezTo>
                <a:cubicBezTo>
                  <a:pt x="329447" y="779518"/>
                  <a:pt x="413872" y="691119"/>
                  <a:pt x="413872" y="522893"/>
                </a:cubicBezTo>
                <a:lnTo>
                  <a:pt x="413872" y="21966"/>
                </a:lnTo>
                <a:lnTo>
                  <a:pt x="460213" y="0"/>
                </a:lnTo>
                <a:lnTo>
                  <a:pt x="460213" y="531733"/>
                </a:lnTo>
                <a:cubicBezTo>
                  <a:pt x="460213" y="703174"/>
                  <a:pt x="372325" y="802823"/>
                  <a:pt x="247684" y="802823"/>
                </a:cubicBezTo>
                <a:cubicBezTo>
                  <a:pt x="204539" y="803091"/>
                  <a:pt x="163791" y="789697"/>
                  <a:pt x="127837" y="766124"/>
                </a:cubicBezTo>
                <a:close/>
                <a:moveTo>
                  <a:pt x="75104" y="715228"/>
                </a:moveTo>
                <a:lnTo>
                  <a:pt x="75104" y="715228"/>
                </a:lnTo>
                <a:cubicBezTo>
                  <a:pt x="103069" y="724604"/>
                  <a:pt x="131033" y="730765"/>
                  <a:pt x="155535" y="730765"/>
                </a:cubicBezTo>
                <a:cubicBezTo>
                  <a:pt x="257272" y="730765"/>
                  <a:pt x="325452" y="666475"/>
                  <a:pt x="325452" y="521286"/>
                </a:cubicBezTo>
                <a:lnTo>
                  <a:pt x="325452" y="60540"/>
                </a:lnTo>
                <a:lnTo>
                  <a:pt x="370727" y="39110"/>
                </a:lnTo>
                <a:lnTo>
                  <a:pt x="370727" y="525036"/>
                </a:lnTo>
                <a:cubicBezTo>
                  <a:pt x="370727" y="677190"/>
                  <a:pt x="294025" y="754874"/>
                  <a:pt x="187494" y="754874"/>
                </a:cubicBezTo>
                <a:cubicBezTo>
                  <a:pt x="148611" y="754874"/>
                  <a:pt x="108661" y="739873"/>
                  <a:pt x="75104" y="715228"/>
                </a:cubicBezTo>
                <a:close/>
                <a:moveTo>
                  <a:pt x="43145" y="669689"/>
                </a:moveTo>
                <a:lnTo>
                  <a:pt x="43145" y="669689"/>
                </a:lnTo>
                <a:cubicBezTo>
                  <a:pt x="67647" y="677190"/>
                  <a:pt x="90551" y="681744"/>
                  <a:pt x="110259" y="681744"/>
                </a:cubicBezTo>
                <a:cubicBezTo>
                  <a:pt x="189625" y="681744"/>
                  <a:pt x="238096" y="638348"/>
                  <a:pt x="238096" y="523697"/>
                </a:cubicBezTo>
                <a:lnTo>
                  <a:pt x="238096" y="99114"/>
                </a:lnTo>
                <a:lnTo>
                  <a:pt x="282839" y="77684"/>
                </a:lnTo>
                <a:lnTo>
                  <a:pt x="282839" y="517000"/>
                </a:lnTo>
                <a:cubicBezTo>
                  <a:pt x="282839" y="645580"/>
                  <a:pt x="224247" y="703977"/>
                  <a:pt x="140354" y="703977"/>
                </a:cubicBezTo>
                <a:cubicBezTo>
                  <a:pt x="105199" y="703977"/>
                  <a:pt x="71908" y="691655"/>
                  <a:pt x="43145" y="669689"/>
                </a:cubicBezTo>
                <a:close/>
                <a:moveTo>
                  <a:pt x="196549" y="535751"/>
                </a:moveTo>
                <a:lnTo>
                  <a:pt x="196549" y="116526"/>
                </a:lnTo>
                <a:lnTo>
                  <a:pt x="0" y="205729"/>
                </a:lnTo>
                <a:lnTo>
                  <a:pt x="0" y="545931"/>
                </a:lnTo>
                <a:cubicBezTo>
                  <a:pt x="0" y="610757"/>
                  <a:pt x="40482" y="654420"/>
                  <a:pt x="100672" y="654420"/>
                </a:cubicBezTo>
                <a:cubicBezTo>
                  <a:pt x="159796" y="654152"/>
                  <a:pt x="196549" y="610221"/>
                  <a:pt x="196549" y="535751"/>
                </a:cubicBezTo>
                <a:close/>
              </a:path>
            </a:pathLst>
          </a:custGeom>
          <a:solidFill>
            <a:srgbClr val="002677"/>
          </a:solidFill>
          <a:ln w="2643" cap="flat">
            <a:noFill/>
            <a:prstDash val="solid"/>
            <a:miter/>
          </a:ln>
        </p:spPr>
        <p:txBody>
          <a:bodyPr rtlCol="0" anchor="ctr"/>
          <a:lstStyle/>
          <a:p>
            <a:endParaRPr lang="en-US" sz="2400"/>
          </a:p>
        </p:txBody>
      </p:sp>
      <p:sp>
        <p:nvSpPr>
          <p:cNvPr id="4" name="Footer Placeholder 3">
            <a:extLst>
              <a:ext uri="{FF2B5EF4-FFF2-40B4-BE49-F238E27FC236}">
                <a16:creationId xmlns:a16="http://schemas.microsoft.com/office/drawing/2014/main" id="{AA7BA7B7-B988-9548-9455-35B566EB356C}"/>
              </a:ext>
            </a:extLst>
          </p:cNvPr>
          <p:cNvSpPr>
            <a:spLocks noGrp="1"/>
          </p:cNvSpPr>
          <p:nvPr>
            <p:ph type="ftr" sz="quarter" idx="3"/>
          </p:nvPr>
        </p:nvSpPr>
        <p:spPr>
          <a:xfrm>
            <a:off x="7914273" y="6241565"/>
            <a:ext cx="3300057" cy="366183"/>
          </a:xfrm>
          <a:prstGeom prst="rect">
            <a:avLst/>
          </a:prstGeom>
        </p:spPr>
        <p:txBody>
          <a:bodyPr vert="horz" lIns="91440" tIns="45720" rIns="91440" bIns="45720" rtlCol="0" anchor="ctr"/>
          <a:lstStyle>
            <a:lvl1pPr algn="r">
              <a:defRPr sz="1067">
                <a:solidFill>
                  <a:schemeClr val="tx1"/>
                </a:solidFill>
              </a:defRPr>
            </a:lvl1pPr>
          </a:lstStyle>
          <a:p>
            <a:r>
              <a:rPr lang="en-US"/>
              <a:t>Type division name here</a:t>
            </a:r>
          </a:p>
        </p:txBody>
      </p:sp>
    </p:spTree>
    <p:extLst>
      <p:ext uri="{BB962C8B-B14F-4D97-AF65-F5344CB8AC3E}">
        <p14:creationId xmlns:p14="http://schemas.microsoft.com/office/powerpoint/2010/main" val="2098892643"/>
      </p:ext>
    </p:extLst>
  </p:cSld>
  <p:clrMap bg1="lt1" tx1="dk1" bg2="lt2" tx2="dk2" accent1="accent1" accent2="accent2" accent3="accent3" accent4="accent4" accent5="accent5" accent6="accent6" hlink="hlink" folHlink="folHlink"/>
  <p:sldLayoutIdLst>
    <p:sldLayoutId id="2147484256" r:id="rId1"/>
    <p:sldLayoutId id="2147483671" r:id="rId2"/>
    <p:sldLayoutId id="2147483673" r:id="rId3"/>
    <p:sldLayoutId id="2147483672" r:id="rId4"/>
    <p:sldLayoutId id="2147483674" r:id="rId5"/>
    <p:sldLayoutId id="2147483666" r:id="rId6"/>
    <p:sldLayoutId id="2147483684" r:id="rId7"/>
    <p:sldLayoutId id="2147483688" r:id="rId8"/>
    <p:sldLayoutId id="2147483698" r:id="rId9"/>
    <p:sldLayoutId id="2147483685" r:id="rId10"/>
    <p:sldLayoutId id="2147483689" r:id="rId11"/>
    <p:sldLayoutId id="2147483662" r:id="rId12"/>
    <p:sldLayoutId id="2147483663" r:id="rId13"/>
    <p:sldLayoutId id="2147483678" r:id="rId14"/>
    <p:sldLayoutId id="2147483677" r:id="rId15"/>
    <p:sldLayoutId id="2147483676" r:id="rId16"/>
    <p:sldLayoutId id="2147483690" r:id="rId17"/>
    <p:sldLayoutId id="2147483679" r:id="rId18"/>
    <p:sldLayoutId id="2147483691" r:id="rId19"/>
    <p:sldLayoutId id="2147483650" r:id="rId20"/>
    <p:sldLayoutId id="2147483692" r:id="rId21"/>
    <p:sldLayoutId id="2147483667" r:id="rId22"/>
    <p:sldLayoutId id="2147483693" r:id="rId23"/>
    <p:sldLayoutId id="2147484270" r:id="rId24"/>
    <p:sldLayoutId id="2147483695" r:id="rId25"/>
    <p:sldLayoutId id="2147483687" r:id="rId26"/>
    <p:sldLayoutId id="2147483686" r:id="rId27"/>
    <p:sldLayoutId id="2147483696" r:id="rId28"/>
    <p:sldLayoutId id="2147483694" r:id="rId29"/>
    <p:sldLayoutId id="2147483697" r:id="rId30"/>
  </p:sldLayoutIdLst>
  <p:hf hdr="0" ftr="0" dt="0"/>
  <p:txStyles>
    <p:titleStyle>
      <a:lvl1pPr algn="l" defTabSz="914377" rtl="0" eaLnBrk="1" latinLnBrk="0" hangingPunct="1">
        <a:lnSpc>
          <a:spcPct val="100000"/>
        </a:lnSpc>
        <a:spcBef>
          <a:spcPct val="0"/>
        </a:spcBef>
        <a:buNone/>
        <a:defRPr sz="3200" b="1" i="0" kern="1200" spc="0" baseline="0">
          <a:solidFill>
            <a:schemeClr val="accent1"/>
          </a:solidFill>
          <a:latin typeface="+mj-lt"/>
          <a:ea typeface="+mj-ea"/>
          <a:cs typeface="+mj-cs"/>
        </a:defRPr>
      </a:lvl1pPr>
    </p:titleStyle>
    <p:bodyStyle>
      <a:lvl1pPr marL="156629" indent="-156629" algn="l" defTabSz="914377" rtl="0" eaLnBrk="1" latinLnBrk="0" hangingPunct="1">
        <a:lnSpc>
          <a:spcPct val="90000"/>
        </a:lnSpc>
        <a:spcBef>
          <a:spcPts val="400"/>
        </a:spcBef>
        <a:spcAft>
          <a:spcPts val="800"/>
        </a:spcAft>
        <a:buClr>
          <a:schemeClr val="accent1"/>
        </a:buClr>
        <a:buFont typeface="Arial" panose="020B0604020202020204" pitchFamily="34" charset="0"/>
        <a:buChar char="•"/>
        <a:tabLst/>
        <a:defRPr sz="1900" b="0" i="0" kern="1200">
          <a:solidFill>
            <a:schemeClr val="accent1"/>
          </a:solidFill>
          <a:latin typeface="+mn-lt"/>
          <a:ea typeface="+mn-ea"/>
          <a:cs typeface="Arial" panose="020B0604020202020204" pitchFamily="34" charset="0"/>
        </a:defRPr>
      </a:lvl1pPr>
      <a:lvl2pPr marL="292093" indent="-135463" algn="l" defTabSz="914377" rtl="0" eaLnBrk="1" latinLnBrk="0" hangingPunct="1">
        <a:lnSpc>
          <a:spcPct val="90000"/>
        </a:lnSpc>
        <a:spcBef>
          <a:spcPts val="0"/>
        </a:spcBef>
        <a:spcAft>
          <a:spcPts val="800"/>
        </a:spcAft>
        <a:buClr>
          <a:schemeClr val="accent1"/>
        </a:buClr>
        <a:buFont typeface="System Font Regular"/>
        <a:buChar char="-"/>
        <a:tabLst/>
        <a:defRPr sz="1900" b="0" i="0" kern="1200">
          <a:solidFill>
            <a:schemeClr val="accent1"/>
          </a:solidFill>
          <a:latin typeface="+mn-lt"/>
          <a:ea typeface="+mn-ea"/>
          <a:cs typeface="Arial" panose="020B0604020202020204" pitchFamily="34" charset="0"/>
        </a:defRPr>
      </a:lvl2pPr>
      <a:lvl3pPr marL="438140"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600" b="0" i="0" kern="1200">
          <a:solidFill>
            <a:schemeClr val="accent1"/>
          </a:solidFill>
          <a:latin typeface="+mn-lt"/>
          <a:ea typeface="+mn-ea"/>
          <a:cs typeface="Arial" panose="020B0604020202020204" pitchFamily="34" charset="0"/>
        </a:defRPr>
      </a:lvl3pPr>
      <a:lvl4pPr marL="535504" indent="-97364" algn="l" defTabSz="914377" rtl="0" eaLnBrk="1" latinLnBrk="0" hangingPunct="1">
        <a:lnSpc>
          <a:spcPct val="90000"/>
        </a:lnSpc>
        <a:spcBef>
          <a:spcPts val="0"/>
        </a:spcBef>
        <a:spcAft>
          <a:spcPts val="800"/>
        </a:spcAft>
        <a:buClr>
          <a:schemeClr val="accent1"/>
        </a:buClr>
        <a:buFont typeface="System Font Regular"/>
        <a:buChar char="-"/>
        <a:tabLst/>
        <a:defRPr sz="1500" b="0" i="0" kern="1200">
          <a:solidFill>
            <a:schemeClr val="accent1"/>
          </a:solidFill>
          <a:latin typeface="+mn-lt"/>
          <a:ea typeface="+mn-ea"/>
          <a:cs typeface="Arial" panose="020B0604020202020204" pitchFamily="34" charset="0"/>
        </a:defRPr>
      </a:lvl4pPr>
      <a:lvl5pPr marL="694249" indent="-135463" algn="l" defTabSz="914377" rtl="0" eaLnBrk="1" latinLnBrk="0" hangingPunct="1">
        <a:lnSpc>
          <a:spcPct val="90000"/>
        </a:lnSpc>
        <a:spcBef>
          <a:spcPts val="0"/>
        </a:spcBef>
        <a:spcAft>
          <a:spcPts val="800"/>
        </a:spcAft>
        <a:buClr>
          <a:schemeClr val="accent1"/>
        </a:buClr>
        <a:buFont typeface="Arial" panose="020B0604020202020204" pitchFamily="34" charset="0"/>
        <a:buChar char="•"/>
        <a:tabLst/>
        <a:defRPr sz="1400" b="0" i="0" kern="1200">
          <a:solidFill>
            <a:schemeClr val="accent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orient="horz" pos="3931" userDrawn="1">
          <p15:clr>
            <a:srgbClr val="F26B43"/>
          </p15:clr>
        </p15:guide>
        <p15:guide id="6" pos="7296" userDrawn="1">
          <p15:clr>
            <a:srgbClr val="F26B43"/>
          </p15:clr>
        </p15:guide>
        <p15:guide id="7" orient="horz" pos="4080" userDrawn="1">
          <p15:clr>
            <a:srgbClr val="F26B43"/>
          </p15:clr>
        </p15:guide>
        <p15:guide id="8" pos="1267" userDrawn="1">
          <p15:clr>
            <a:srgbClr val="F26B43"/>
          </p15:clr>
        </p15:guide>
        <p15:guide id="9" pos="1389" userDrawn="1">
          <p15:clr>
            <a:srgbClr val="F26B43"/>
          </p15:clr>
        </p15:guide>
        <p15:guide id="10" pos="2272" userDrawn="1">
          <p15:clr>
            <a:srgbClr val="F26B43"/>
          </p15:clr>
        </p15:guide>
        <p15:guide id="11" pos="2395" userDrawn="1">
          <p15:clr>
            <a:srgbClr val="F26B43"/>
          </p15:clr>
        </p15:guide>
        <p15:guide id="12" pos="3277" userDrawn="1">
          <p15:clr>
            <a:srgbClr val="F26B43"/>
          </p15:clr>
        </p15:guide>
        <p15:guide id="13" pos="3397" userDrawn="1">
          <p15:clr>
            <a:srgbClr val="F26B43"/>
          </p15:clr>
        </p15:guide>
        <p15:guide id="14" pos="4283" userDrawn="1">
          <p15:clr>
            <a:srgbClr val="F26B43"/>
          </p15:clr>
        </p15:guide>
        <p15:guide id="15" pos="4403" userDrawn="1">
          <p15:clr>
            <a:srgbClr val="F26B43"/>
          </p15:clr>
        </p15:guide>
        <p15:guide id="16" pos="5285" userDrawn="1">
          <p15:clr>
            <a:srgbClr val="F26B43"/>
          </p15:clr>
        </p15:guide>
        <p15:guide id="17" pos="5408" userDrawn="1">
          <p15:clr>
            <a:srgbClr val="F26B43"/>
          </p15:clr>
        </p15:guide>
        <p15:guide id="18" pos="6291" userDrawn="1">
          <p15:clr>
            <a:srgbClr val="F26B43"/>
          </p15:clr>
        </p15:guide>
        <p15:guide id="19" pos="6413" userDrawn="1">
          <p15:clr>
            <a:srgbClr val="F26B43"/>
          </p15:clr>
        </p15:guide>
        <p15:guide id="20" orient="horz" pos="368" userDrawn="1">
          <p15:clr>
            <a:srgbClr val="F26B43"/>
          </p15:clr>
        </p15:guide>
        <p15:guide id="21" orient="horz" pos="988" userDrawn="1">
          <p15:clr>
            <a:srgbClr val="F26B43"/>
          </p15:clr>
        </p15:guide>
        <p15:guide id="22" orient="horz" pos="568" userDrawn="1">
          <p15:clr>
            <a:srgbClr val="F26B43"/>
          </p15:clr>
        </p15:guide>
        <p15:guide id="23" orient="horz" pos="121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6334317"/>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2" y="6459786"/>
            <a:ext cx="2472271" cy="365125"/>
          </a:xfrm>
          <a:prstGeom prst="rect">
            <a:avLst/>
          </a:prstGeom>
        </p:spPr>
        <p:txBody>
          <a:bodyPr vert="horz" lIns="91440" tIns="45720" rIns="91440" bIns="45720" rtlCol="0" anchor="ctr"/>
          <a:lstStyle>
            <a:lvl1pPr algn="l">
              <a:defRPr sz="900">
                <a:solidFill>
                  <a:srgbClr val="FFFFFF"/>
                </a:solidFill>
              </a:defRPr>
            </a:lvl1pPr>
          </a:lstStyle>
          <a:p>
            <a:fld id="{2EC00178-3B47-4802-83A6-85942859B967}" type="datetimeFigureOut">
              <a:rPr lang="en-US" smtClean="0"/>
              <a:t>2/9/2024</a:t>
            </a:fld>
            <a:endParaRPr lang="en-US"/>
          </a:p>
        </p:txBody>
      </p:sp>
      <p:sp>
        <p:nvSpPr>
          <p:cNvPr id="5" name="Footer Placeholder 4"/>
          <p:cNvSpPr>
            <a:spLocks noGrp="1"/>
          </p:cNvSpPr>
          <p:nvPr>
            <p:ph type="ftr" sz="quarter" idx="3"/>
          </p:nvPr>
        </p:nvSpPr>
        <p:spPr>
          <a:xfrm>
            <a:off x="3686186" y="6459786"/>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60" y="6459786"/>
            <a:ext cx="1312025" cy="365125"/>
          </a:xfrm>
          <a:prstGeom prst="rect">
            <a:avLst/>
          </a:prstGeom>
        </p:spPr>
        <p:txBody>
          <a:bodyPr vert="horz" lIns="91440" tIns="45720" rIns="91440" bIns="45720" rtlCol="0" anchor="ctr"/>
          <a:lstStyle>
            <a:lvl1pPr algn="r">
              <a:defRPr sz="1100">
                <a:solidFill>
                  <a:srgbClr val="FFFFFF"/>
                </a:solidFill>
              </a:defRPr>
            </a:lvl1pPr>
          </a:lstStyle>
          <a:p>
            <a:fld id="{77E19AD9-0C2E-4AEF-B6FD-BA94EAF79C7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883BD207-7156-488C-9062-7DBEF4492E35}"/>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2159837990"/>
      </p:ext>
    </p:extLst>
  </p:cSld>
  <p:clrMap bg1="lt1" tx1="dk1" bg2="lt2" tx2="dk2" accent1="accent1" accent2="accent2" accent3="accent3" accent4="accent4" accent5="accent5" accent6="accent6" hlink="hlink" folHlink="folHlink"/>
  <p:sldLayoutIdLst>
    <p:sldLayoutId id="2147483918" r:id="rId1"/>
    <p:sldLayoutId id="2147483763" r:id="rId2"/>
    <p:sldLayoutId id="2147483919" r:id="rId3"/>
    <p:sldLayoutId id="2147483920" r:id="rId4"/>
    <p:sldLayoutId id="2147483921" r:id="rId5"/>
    <p:sldLayoutId id="2147484076" r:id="rId6"/>
    <p:sldLayoutId id="2147483767" r:id="rId7"/>
    <p:sldLayoutId id="2147483768" r:id="rId8"/>
    <p:sldLayoutId id="2147483922" r:id="rId9"/>
    <p:sldLayoutId id="2147483923" r:id="rId10"/>
    <p:sldLayoutId id="2147483924" r:id="rId11"/>
    <p:sldLayoutId id="2147483925" r:id="rId12"/>
    <p:sldLayoutId id="2147483880" r:id="rId13"/>
    <p:sldLayoutId id="2147483881" r:id="rId14"/>
    <p:sldLayoutId id="2147483902" r:id="rId15"/>
    <p:sldLayoutId id="2147483803" r:id="rId16"/>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p:titleStyle>
    <p:bodyStyle>
      <a:lvl1pPr marL="91438" indent="-91438" algn="l" defTabSz="914377"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38" indent="-182875" algn="l" defTabSz="914377"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14"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789"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65" indent="-182875"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97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6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63"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58" indent="-228594" algn="l" defTabSz="914377"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43EB14-1E0D-6E7A-A98E-9721E48751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6FBD3-712A-E9F3-9A73-9EEA03CB97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0FE4D5-5E71-980A-7557-1055CC173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7E48A-3086-4A10-97B6-86D3D5FCAF9A}" type="datetimeFigureOut">
              <a:rPr lang="en-US" smtClean="0"/>
              <a:t>2/9/2024</a:t>
            </a:fld>
            <a:endParaRPr lang="en-US"/>
          </a:p>
        </p:txBody>
      </p:sp>
      <p:sp>
        <p:nvSpPr>
          <p:cNvPr id="5" name="Footer Placeholder 4">
            <a:extLst>
              <a:ext uri="{FF2B5EF4-FFF2-40B4-BE49-F238E27FC236}">
                <a16:creationId xmlns:a16="http://schemas.microsoft.com/office/drawing/2014/main" id="{C7473361-9A6D-C46F-6308-CB900922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DFB579-7A77-E801-BAE6-B0AB623423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A21BFE-7F0C-4018-9C09-CC0D60B4AFB9}" type="slidenum">
              <a:rPr lang="en-US" smtClean="0"/>
              <a:t>‹#›</a:t>
            </a:fld>
            <a:endParaRPr lang="en-US"/>
          </a:p>
        </p:txBody>
      </p:sp>
    </p:spTree>
    <p:extLst>
      <p:ext uri="{BB962C8B-B14F-4D97-AF65-F5344CB8AC3E}">
        <p14:creationId xmlns:p14="http://schemas.microsoft.com/office/powerpoint/2010/main" val="1105142635"/>
      </p:ext>
    </p:extLst>
  </p:cSld>
  <p:clrMap bg1="lt1" tx1="dk1" bg2="lt2" tx2="dk2" accent1="accent1" accent2="accent2" accent3="accent3" accent4="accent4" accent5="accent5" accent6="accent6" hlink="hlink" folHlink="folHlink"/>
  <p:sldLayoutIdLst>
    <p:sldLayoutId id="21474842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4D6031D4-BBBD-45F6-A750-968EBC3BBC84}" type="datetimeFigureOut">
              <a:rPr lang="en-US" smtClean="0"/>
              <a:t>2/9/2024</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7D5CB20A-A02A-4D05-996E-DC487C467E22}" type="slidenum">
              <a:rPr lang="en-US" smtClean="0"/>
              <a:t>‹#›</a:t>
            </a:fld>
            <a:endParaRPr lang="en-US"/>
          </a:p>
        </p:txBody>
      </p:sp>
    </p:spTree>
    <p:extLst>
      <p:ext uri="{BB962C8B-B14F-4D97-AF65-F5344CB8AC3E}">
        <p14:creationId xmlns:p14="http://schemas.microsoft.com/office/powerpoint/2010/main" val="3568015648"/>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 id="2147484269"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73B572-DBA4-9B48-B096-8A98C28593EA}"/>
              </a:ext>
            </a:extLst>
          </p:cNvPr>
          <p:cNvSpPr>
            <a:spLocks noGrp="1"/>
          </p:cNvSpPr>
          <p:nvPr>
            <p:ph type="title"/>
          </p:nvPr>
        </p:nvSpPr>
        <p:spPr>
          <a:xfrm>
            <a:off x="685800" y="1140477"/>
            <a:ext cx="10515600" cy="1325563"/>
          </a:xfrm>
          <a:prstGeom prst="rect">
            <a:avLst/>
          </a:prstGeom>
        </p:spPr>
        <p:txBody>
          <a:bodyPr vert="horz" lIns="91440" tIns="45720" rIns="91440" bIns="45720" rtlCol="0" anchor="ctr">
            <a:normAutofit/>
          </a:bodyPr>
          <a:lstStyle/>
          <a:p>
            <a:r>
              <a:rPr lang="en-US"/>
              <a:t>Slide Title</a:t>
            </a:r>
          </a:p>
        </p:txBody>
      </p:sp>
      <p:sp>
        <p:nvSpPr>
          <p:cNvPr id="3" name="Text Placeholder 2">
            <a:extLst>
              <a:ext uri="{FF2B5EF4-FFF2-40B4-BE49-F238E27FC236}">
                <a16:creationId xmlns:a16="http://schemas.microsoft.com/office/drawing/2014/main" id="{707B8A04-3281-554F-A59B-194A95743BA4}"/>
              </a:ext>
            </a:extLst>
          </p:cNvPr>
          <p:cNvSpPr>
            <a:spLocks noGrp="1"/>
          </p:cNvSpPr>
          <p:nvPr>
            <p:ph type="body" idx="1"/>
          </p:nvPr>
        </p:nvSpPr>
        <p:spPr>
          <a:xfrm>
            <a:off x="685800" y="2466040"/>
            <a:ext cx="4996542" cy="2752165"/>
          </a:xfrm>
          <a:prstGeom prst="rect">
            <a:avLst/>
          </a:prstGeom>
        </p:spPr>
        <p:txBody>
          <a:bodyPr vert="horz" lIns="91440" tIns="45720" rIns="91440" bIns="45720" rtlCol="0">
            <a:normAutofit/>
          </a:bodyPr>
          <a:lstStyle/>
          <a:p>
            <a:pPr lvl="0"/>
            <a:r>
              <a:rPr lang="en-US"/>
              <a:t>Text here text here Text here text here Text here text here Text here text here</a:t>
            </a:r>
          </a:p>
        </p:txBody>
      </p:sp>
      <p:sp>
        <p:nvSpPr>
          <p:cNvPr id="4" name="Slide Number Placeholder 3">
            <a:extLst>
              <a:ext uri="{FF2B5EF4-FFF2-40B4-BE49-F238E27FC236}">
                <a16:creationId xmlns:a16="http://schemas.microsoft.com/office/drawing/2014/main" id="{A126800D-2F2D-324E-A291-1B497BB159AE}"/>
              </a:ext>
            </a:extLst>
          </p:cNvPr>
          <p:cNvSpPr txBox="1">
            <a:spLocks/>
          </p:cNvSpPr>
          <p:nvPr userDrawn="1"/>
        </p:nvSpPr>
        <p:spPr>
          <a:xfrm>
            <a:off x="10439400" y="6138399"/>
            <a:ext cx="1143000" cy="294158"/>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F6602F-B843-44E6-8370-2B28DF95710E}" type="slidenum">
              <a:rPr lang="en-US" sz="1400" smtClean="0">
                <a:solidFill>
                  <a:srgbClr val="485865"/>
                </a:solidFill>
                <a:latin typeface="Calibri" panose="020F0502020204030204" pitchFamily="34" charset="0"/>
              </a:rPr>
              <a:pPr algn="r"/>
              <a:t>‹#›</a:t>
            </a:fld>
            <a:endParaRPr lang="en-US" sz="1400">
              <a:solidFill>
                <a:srgbClr val="485865"/>
              </a:solidFill>
              <a:latin typeface="Calibri" panose="020F0502020204030204" pitchFamily="34" charset="0"/>
            </a:endParaRPr>
          </a:p>
        </p:txBody>
      </p:sp>
      <p:sp>
        <p:nvSpPr>
          <p:cNvPr id="5" name="TextBox 4">
            <a:extLst>
              <a:ext uri="{FF2B5EF4-FFF2-40B4-BE49-F238E27FC236}">
                <a16:creationId xmlns:a16="http://schemas.microsoft.com/office/drawing/2014/main" id="{231E43BD-1C91-E845-A955-E5DFDBA1F4F1}"/>
              </a:ext>
            </a:extLst>
          </p:cNvPr>
          <p:cNvSpPr txBox="1"/>
          <p:nvPr userDrawn="1"/>
        </p:nvSpPr>
        <p:spPr>
          <a:xfrm>
            <a:off x="685800" y="6199329"/>
            <a:ext cx="1574470" cy="230832"/>
          </a:xfrm>
          <a:prstGeom prst="rect">
            <a:avLst/>
          </a:prstGeom>
          <a:noFill/>
        </p:spPr>
        <p:txBody>
          <a:bodyPr wrap="none" rtlCol="0" anchor="t">
            <a:spAutoFit/>
          </a:bodyPr>
          <a:lstStyle/>
          <a:p>
            <a:r>
              <a:rPr lang="en-US" sz="900" spc="200">
                <a:solidFill>
                  <a:srgbClr val="485865"/>
                </a:solidFill>
                <a:latin typeface="Calibri" panose="020F0502020204030204" pitchFamily="34" charset="0"/>
                <a:cs typeface="Calibri" panose="020F0502020204030204" pitchFamily="34" charset="0"/>
              </a:rPr>
              <a:t>© 2020 RELIAS LLC ​</a:t>
            </a:r>
          </a:p>
        </p:txBody>
      </p:sp>
      <p:sp>
        <p:nvSpPr>
          <p:cNvPr id="6"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20B533A5-7AE5-4483-808D-51D77FCAE964}"/>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343728782"/>
      </p:ext>
    </p:extLst>
  </p:cSld>
  <p:clrMap bg1="lt1" tx1="dk1" bg2="lt2" tx2="dk2" accent1="accent1" accent2="accent2" accent3="accent3" accent4="accent4" accent5="accent5" accent6="accent6" hlink="hlink" folHlink="folHlink"/>
  <p:sldLayoutIdLst>
    <p:sldLayoutId id="2147484095" r:id="rId1"/>
    <p:sldLayoutId id="2147483896" r:id="rId2"/>
    <p:sldLayoutId id="2147483897" r:id="rId3"/>
    <p:sldLayoutId id="2147483898" r:id="rId4"/>
    <p:sldLayoutId id="2147483910" r:id="rId5"/>
    <p:sldLayoutId id="2147483911" r:id="rId6"/>
    <p:sldLayoutId id="2147483912" r:id="rId7"/>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lang="en-US" sz="5000" b="1" kern="1200" dirty="0">
          <a:solidFill>
            <a:srgbClr val="485865"/>
          </a:solidFill>
          <a:latin typeface="+mj-lt"/>
          <a:ea typeface="+mn-ea"/>
          <a:cs typeface="+mn-cs"/>
        </a:defRPr>
      </a:lvl1pPr>
    </p:titleStyle>
    <p:bodyStyle>
      <a:lvl1pPr marL="0" indent="0" algn="l" defTabSz="914400" rtl="0" eaLnBrk="1" latinLnBrk="0" hangingPunct="1">
        <a:lnSpc>
          <a:spcPct val="100000"/>
        </a:lnSpc>
        <a:spcBef>
          <a:spcPts val="1000"/>
        </a:spcBef>
        <a:buFont typeface="Arial" panose="020B0604020202020204" pitchFamily="34" charset="0"/>
        <a:buNone/>
        <a:defRPr lang="en-US" sz="2200" kern="1200" dirty="0">
          <a:solidFill>
            <a:srgbClr val="485865"/>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28" name="Group 6"/>
          <p:cNvGrpSpPr>
            <a:grpSpLocks/>
          </p:cNvGrpSpPr>
          <p:nvPr userDrawn="1"/>
        </p:nvGrpSpPr>
        <p:grpSpPr bwMode="auto">
          <a:xfrm>
            <a:off x="0" y="-11113"/>
            <a:ext cx="12192000" cy="274638"/>
            <a:chOff x="0" y="5638800"/>
            <a:chExt cx="9144000" cy="274321"/>
          </a:xfrm>
        </p:grpSpPr>
        <p:pic>
          <p:nvPicPr>
            <p:cNvPr id="1032"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5638800"/>
              <a:ext cx="7010400"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1742" y="5638800"/>
              <a:ext cx="5032258" cy="27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descr="Logo&#10;&#10;Description automatically generated">
            <a:extLst>
              <a:ext uri="{FF2B5EF4-FFF2-40B4-BE49-F238E27FC236}">
                <a16:creationId xmlns:a16="http://schemas.microsoft.com/office/drawing/2014/main" id="{1AEAFA27-5B25-4A5F-951D-67A76365B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5874752"/>
            <a:ext cx="2819400" cy="708609"/>
          </a:xfrm>
          <a:prstGeom prst="rect">
            <a:avLst/>
          </a:prstGeom>
        </p:spPr>
      </p:pic>
      <p:pic>
        <p:nvPicPr>
          <p:cNvPr id="5" name="Picture 4" descr="Chart, waterfall chart&#10;&#10;Description automatically generated">
            <a:extLst>
              <a:ext uri="{FF2B5EF4-FFF2-40B4-BE49-F238E27FC236}">
                <a16:creationId xmlns:a16="http://schemas.microsoft.com/office/drawing/2014/main" id="{24637746-9AD5-4375-A785-095F1CC79E7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87000" y="4937254"/>
            <a:ext cx="1792227" cy="1894523"/>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B65FCDD9-3830-4A3C-8D9E-C29543C0162C}"/>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915" r:id="rId1"/>
    <p:sldLayoutId id="2147483891" r:id="rId2"/>
    <p:sldLayoutId id="2147483917" r:id="rId3"/>
    <p:sldLayoutId id="2147483883" r:id="rId4"/>
    <p:sldLayoutId id="2147483884" r:id="rId5"/>
    <p:sldLayoutId id="2147483886" r:id="rId6"/>
    <p:sldLayoutId id="2147483887" r:id="rId7"/>
    <p:sldLayoutId id="2147483876" r:id="rId8"/>
    <p:sldLayoutId id="2147483888" r:id="rId9"/>
    <p:sldLayoutId id="2147483892" r:id="rId10"/>
    <p:sldLayoutId id="214748388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rtl="0" eaLnBrk="0" fontAlgn="base" hangingPunct="0">
        <a:spcBef>
          <a:spcPct val="0"/>
        </a:spcBef>
        <a:spcAft>
          <a:spcPct val="0"/>
        </a:spcAft>
        <a:defRPr sz="4400" b="1"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64D087D-EF83-4A62-AD98-E31A422A942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94" t="18631" r="7973" b="19012"/>
          <a:stretch/>
        </p:blipFill>
        <p:spPr>
          <a:xfrm>
            <a:off x="392614" y="6263368"/>
            <a:ext cx="1425757" cy="444533"/>
          </a:xfrm>
          <a:prstGeom prst="rect">
            <a:avLst/>
          </a:prstGeom>
        </p:spPr>
      </p:pic>
      <p:sp>
        <p:nvSpPr>
          <p:cNvPr id="2" name="Title Placeholder 1"/>
          <p:cNvSpPr>
            <a:spLocks noGrp="1"/>
          </p:cNvSpPr>
          <p:nvPr>
            <p:ph type="title"/>
          </p:nvPr>
        </p:nvSpPr>
        <p:spPr bwMode="gray">
          <a:xfrm>
            <a:off x="495301" y="0"/>
            <a:ext cx="11315700" cy="1074058"/>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bwMode="gray">
          <a:xfrm>
            <a:off x="495301" y="1825625"/>
            <a:ext cx="11315700" cy="4074432"/>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p:cNvSpPr>
            <a:spLocks noGrp="1"/>
          </p:cNvSpPr>
          <p:nvPr>
            <p:ph type="dt" sz="half" idx="2"/>
          </p:nvPr>
        </p:nvSpPr>
        <p:spPr bwMode="gray">
          <a:xfrm>
            <a:off x="381000" y="7386867"/>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915958EA-D2E5-6B40-9C49-1CF399DB248A}" type="datetime1">
              <a:rPr lang="en-US" smtClean="0"/>
              <a:t>2/9/2024</a:t>
            </a:fld>
            <a:endParaRPr lang="en-US"/>
          </a:p>
        </p:txBody>
      </p:sp>
      <p:sp>
        <p:nvSpPr>
          <p:cNvPr id="5" name="Footer Placeholder 4"/>
          <p:cNvSpPr>
            <a:spLocks noGrp="1"/>
          </p:cNvSpPr>
          <p:nvPr>
            <p:ph type="ftr" sz="quarter" idx="3"/>
          </p:nvPr>
        </p:nvSpPr>
        <p:spPr bwMode="gray">
          <a:xfrm>
            <a:off x="5295900" y="6486984"/>
            <a:ext cx="5924549" cy="365125"/>
          </a:xfrm>
          <a:prstGeom prst="rect">
            <a:avLst/>
          </a:prstGeom>
        </p:spPr>
        <p:txBody>
          <a:bodyPr vert="horz" lIns="0" tIns="0" rIns="0" bIns="0" rtlCol="0" anchor="ctr"/>
          <a:lstStyle>
            <a:lvl1pPr algn="ctr">
              <a:defRPr sz="900">
                <a:solidFill>
                  <a:schemeClr val="tx1">
                    <a:tint val="75000"/>
                  </a:schemeClr>
                </a:solidFill>
              </a:defRPr>
            </a:lvl1pPr>
          </a:lstStyle>
          <a:p>
            <a:r>
              <a:rPr lang="en-US"/>
              <a:t>Confidential property of Optum. Do not distribute or reproduce without express permission from Optum.</a:t>
            </a:r>
          </a:p>
        </p:txBody>
      </p:sp>
      <p:sp>
        <p:nvSpPr>
          <p:cNvPr id="6" name="Slide Number Placeholder 5"/>
          <p:cNvSpPr>
            <a:spLocks noGrp="1"/>
          </p:cNvSpPr>
          <p:nvPr>
            <p:ph type="sldNum" sz="quarter" idx="4"/>
          </p:nvPr>
        </p:nvSpPr>
        <p:spPr bwMode="gray">
          <a:xfrm>
            <a:off x="11264900" y="6486984"/>
            <a:ext cx="542472" cy="365125"/>
          </a:xfrm>
          <a:prstGeom prst="rect">
            <a:avLst/>
          </a:prstGeom>
        </p:spPr>
        <p:txBody>
          <a:bodyPr vert="horz" lIns="0" tIns="0" rIns="0" bIns="0" rtlCol="0" anchor="ctr"/>
          <a:lstStyle>
            <a:lvl1pPr algn="r">
              <a:defRPr sz="1200">
                <a:solidFill>
                  <a:schemeClr val="tx1">
                    <a:tint val="75000"/>
                  </a:schemeClr>
                </a:solidFill>
              </a:defRPr>
            </a:lvl1pPr>
          </a:lstStyle>
          <a:p>
            <a:fld id="{3310D8EA-3107-4873-B9AB-DD7D3E79053A}" type="slidenum">
              <a:rPr lang="en-US" smtClean="0"/>
              <a:t>‹#›</a:t>
            </a:fld>
            <a:endParaRPr lang="en-US"/>
          </a:p>
        </p:txBody>
      </p:sp>
      <p:cxnSp>
        <p:nvCxnSpPr>
          <p:cNvPr id="8" name="Straight Connector 7"/>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B2CE75-020D-45A1-B141-8BC43E0F6356}"/>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E70631-2200-435E-8B78-C15380687CB2}"/>
              </a:ext>
            </a:extLst>
          </p:cNvPr>
          <p:cNvCxnSpPr>
            <a:cxnSpLocks/>
          </p:cNvCxnSpPr>
          <p:nvPr/>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EB69FDF-A621-430B-ADCC-6492A766DF3E}"/>
              </a:ext>
            </a:extLst>
          </p:cNvPr>
          <p:cNvCxnSpPr>
            <a:cxnSpLocks/>
          </p:cNvCxnSpPr>
          <p:nvPr userDrawn="1"/>
        </p:nvCxnSpPr>
        <p:spPr bwMode="gray">
          <a:xfrm>
            <a:off x="457200" y="1100666"/>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C7CD750-0121-421E-A7AB-0FEDF46F6082}"/>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3129217218"/>
      </p:ext>
    </p:extLst>
  </p:cSld>
  <p:clrMap bg1="lt1" tx1="dk1" bg2="lt2" tx2="dk2" accent1="accent1" accent2="accent2" accent3="accent3" accent4="accent4" accent5="accent5" accent6="accent6" hlink="hlink" folHlink="folHlink"/>
  <p:sldLayoutIdLst>
    <p:sldLayoutId id="2147483865"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dt="0"/>
  <p:txStyles>
    <p:titleStyle>
      <a:lvl1pPr algn="l" defTabSz="914400" rtl="0" eaLnBrk="1" latinLnBrk="0" hangingPunct="1">
        <a:lnSpc>
          <a:spcPct val="90000"/>
        </a:lnSpc>
        <a:spcBef>
          <a:spcPct val="0"/>
        </a:spcBef>
        <a:buNone/>
        <a:defRPr sz="3000" kern="1200">
          <a:solidFill>
            <a:srgbClr val="55565A"/>
          </a:solidFill>
          <a:latin typeface="+mj-lt"/>
          <a:ea typeface="+mj-ea"/>
          <a:cs typeface="+mj-cs"/>
        </a:defRPr>
      </a:lvl1pPr>
    </p:titleStyle>
    <p:bodyStyle>
      <a:lvl1pPr marL="0" indent="0" algn="l" defTabSz="914400" rtl="0" eaLnBrk="1" latinLnBrk="0" hangingPunct="1">
        <a:lnSpc>
          <a:spcPct val="95000"/>
        </a:lnSpc>
        <a:spcBef>
          <a:spcPts val="800"/>
        </a:spcBef>
        <a:spcAft>
          <a:spcPts val="600"/>
        </a:spcAft>
        <a:buFont typeface="Arial" panose="020B0604020202020204" pitchFamily="34" charset="0"/>
        <a:buChar char="​"/>
        <a:defRPr sz="2200" kern="1200">
          <a:solidFill>
            <a:schemeClr val="tx2"/>
          </a:solidFill>
          <a:latin typeface="+mn-lt"/>
          <a:ea typeface="+mn-ea"/>
          <a:cs typeface="+mn-cs"/>
        </a:defRPr>
      </a:lvl1pPr>
      <a:lvl2pPr marL="230188" indent="-230188"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228600" indent="-228600" algn="l" defTabSz="914400" rtl="0" eaLnBrk="1" latinLnBrk="0" hangingPunct="1">
        <a:lnSpc>
          <a:spcPct val="95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3pPr>
      <a:lvl4pPr marL="458788" indent="-230188" algn="l" defTabSz="914400" rtl="0" eaLnBrk="1" latinLnBrk="0" hangingPunct="1">
        <a:lnSpc>
          <a:spcPct val="95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4pPr>
      <a:lvl5pPr marL="685800" indent="-228600" algn="l" defTabSz="914400" rtl="0" eaLnBrk="1" latinLnBrk="0" hangingPunct="1">
        <a:lnSpc>
          <a:spcPct val="95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6pPr>
      <a:lvl7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7pPr>
      <a:lvl8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8pPr>
      <a:lvl9pPr marL="914400" indent="-228600" algn="l" defTabSz="914400" rtl="0" eaLnBrk="1" latinLnBrk="0" hangingPunct="1">
        <a:lnSpc>
          <a:spcPct val="95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2" pos="5088" userDrawn="1">
          <p15:clr>
            <a:srgbClr val="FDE53C"/>
          </p15:clr>
        </p15:guide>
        <p15:guide id="73" orient="horz" pos="3720" userDrawn="1">
          <p15:clr>
            <a:srgbClr val="F26B43"/>
          </p15:clr>
        </p15:guide>
        <p15:guide id="74" userDrawn="1">
          <p15:clr>
            <a:srgbClr val="F26B43"/>
          </p15:clr>
        </p15:guide>
        <p15:guide id="75" pos="9920" userDrawn="1">
          <p15:clr>
            <a:srgbClr val="F26B43"/>
          </p15:clr>
        </p15:guide>
        <p15:guide id="76" pos="352" userDrawn="1">
          <p15:clr>
            <a:srgbClr val="F26B43"/>
          </p15:clr>
        </p15:guide>
        <p15:guide id="77" orient="horz" pos="4080" userDrawn="1">
          <p15:clr>
            <a:srgbClr val="F26B43"/>
          </p15:clr>
        </p15:guide>
        <p15:guide id="78" pos="416" userDrawn="1">
          <p15:clr>
            <a:srgbClr val="F26B43"/>
          </p15:clr>
        </p15:guide>
        <p15:guide id="79" orient="horz" pos="240" userDrawn="1">
          <p15:clr>
            <a:srgbClr val="F26B43"/>
          </p15:clr>
        </p15:guide>
        <p15:guide id="80" orient="horz" pos="360" userDrawn="1">
          <p15:clr>
            <a:srgbClr val="F26B43"/>
          </p15:clr>
        </p15:guide>
        <p15:guide id="81" orient="horz" pos="696" userDrawn="1">
          <p15:clr>
            <a:srgbClr val="F26B43"/>
          </p15:clr>
        </p15:guide>
        <p15:guide id="82" orient="horz" pos="2472" userDrawn="1">
          <p15:clr>
            <a:srgbClr val="F26B43"/>
          </p15:clr>
        </p15:guide>
        <p15:guide id="83" orient="horz" pos="4224" userDrawn="1">
          <p15:clr>
            <a:srgbClr val="F26B43"/>
          </p15:clr>
        </p15:guide>
        <p15:guide id="84" pos="9856" userDrawn="1">
          <p15:clr>
            <a:srgbClr val="F26B43"/>
          </p15:clr>
        </p15:guide>
        <p15:guide id="85" pos="5152" userDrawn="1">
          <p15:clr>
            <a:srgbClr val="FDE53C"/>
          </p15:clr>
        </p15:guide>
        <p15:guide id="86" pos="3584" userDrawn="1">
          <p15:clr>
            <a:srgbClr val="F26B43"/>
          </p15:clr>
        </p15:guide>
        <p15:guide id="87" pos="6656" userDrawn="1">
          <p15:clr>
            <a:srgbClr val="F26B43"/>
          </p15:clr>
        </p15:guide>
        <p15:guide id="88" pos="3520" userDrawn="1">
          <p15:clr>
            <a:srgbClr val="F26B43"/>
          </p15:clr>
        </p15:guide>
        <p15:guide id="89" pos="6720" userDrawn="1">
          <p15:clr>
            <a:srgbClr val="F26B43"/>
          </p15:clr>
        </p15:guide>
        <p15:guide id="90" orient="horz" pos="2424" userDrawn="1">
          <p15:clr>
            <a:srgbClr val="F26B43"/>
          </p15:clr>
        </p15:guide>
        <p15:guide id="91" orient="horz" pos="1152"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BC136C10-69A3-4149-9FC5-4021A25FE502}"/>
              </a:ext>
            </a:extLst>
          </p:cNvPr>
          <p:cNvSpPr>
            <a:spLocks noGrp="1" noChangeArrowheads="1"/>
          </p:cNvSpPr>
          <p:nvPr>
            <p:ph type="title"/>
          </p:nvPr>
        </p:nvSpPr>
        <p:spPr bwMode="auto">
          <a:xfrm>
            <a:off x="2639485" y="274638"/>
            <a:ext cx="894291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a:t>Click to edit Master title style</a:t>
            </a:r>
          </a:p>
        </p:txBody>
      </p:sp>
      <p:sp>
        <p:nvSpPr>
          <p:cNvPr id="190467" name="Rectangle 3">
            <a:extLst>
              <a:ext uri="{FF2B5EF4-FFF2-40B4-BE49-F238E27FC236}">
                <a16:creationId xmlns:a16="http://schemas.microsoft.com/office/drawing/2014/main" id="{59D07FEB-9268-4646-9F13-908AEE632A94}"/>
              </a:ext>
            </a:extLst>
          </p:cNvPr>
          <p:cNvSpPr>
            <a:spLocks noGrp="1" noChangeArrowheads="1"/>
          </p:cNvSpPr>
          <p:nvPr>
            <p:ph type="body" idx="1"/>
          </p:nvPr>
        </p:nvSpPr>
        <p:spPr bwMode="auto">
          <a:xfrm>
            <a:off x="2544234" y="1600201"/>
            <a:ext cx="9038167"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90468" name="Rectangle 4">
            <a:extLst>
              <a:ext uri="{FF2B5EF4-FFF2-40B4-BE49-F238E27FC236}">
                <a16:creationId xmlns:a16="http://schemas.microsoft.com/office/drawing/2014/main" id="{F849F002-4722-4DD7-8EFB-2C069123FE43}"/>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a:extLst>
              <a:ext uri="{FF2B5EF4-FFF2-40B4-BE49-F238E27FC236}">
                <a16:creationId xmlns:a16="http://schemas.microsoft.com/office/drawing/2014/main" id="{9DD0F480-D820-4495-8505-602EC2BD8D62}"/>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a:extLst>
              <a:ext uri="{FF2B5EF4-FFF2-40B4-BE49-F238E27FC236}">
                <a16:creationId xmlns:a16="http://schemas.microsoft.com/office/drawing/2014/main" id="{9065908A-38DF-44F8-A734-2D80BF505F75}"/>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273D977A-4A4A-4B58-8575-6EC2F613C480}" type="slidenum">
              <a:rPr lang="ru-RU" altLang="en-US"/>
              <a:pPr/>
              <a:t>‹#›</a:t>
            </a:fld>
            <a:endParaRPr lang="ru-RU" altLang="en-US"/>
          </a:p>
        </p:txBody>
      </p:sp>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FE201C87-56CF-4643-AA32-CEAF0753758A}"/>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cSld>
  <p:clrMap bg1="lt1" tx1="dk1" bg2="lt2" tx2="dk2" accent1="accent1" accent2="accent2" accent3="accent3" accent4="accent4" accent5="accent5" accent6="accent6" hlink="hlink" folHlink="folHlink"/>
  <p:sldLayoutIdLst>
    <p:sldLayoutId id="2147483877"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OrangeGradient_Wave_11inWide.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74576"/>
            <a:ext cx="12192000" cy="108342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366432" y="421582"/>
            <a:ext cx="1891936" cy="873818"/>
          </a:xfrm>
          <a:prstGeom prst="rect">
            <a:avLst/>
          </a:prstGeom>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741EF77B-6A35-49F1-AF15-D737E0656F77}"/>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Banner Internal Data</a:t>
            </a:r>
          </a:p>
        </p:txBody>
      </p:sp>
    </p:spTree>
    <p:extLst>
      <p:ext uri="{BB962C8B-B14F-4D97-AF65-F5344CB8AC3E}">
        <p14:creationId xmlns:p14="http://schemas.microsoft.com/office/powerpoint/2010/main" val="1769733150"/>
      </p:ext>
    </p:extLst>
  </p:cSld>
  <p:clrMap bg1="lt1" tx1="dk1" bg2="lt2" tx2="dk2" accent1="accent1" accent2="accent2" accent3="accent3" accent4="accent4" accent5="accent5" accent6="accent6" hlink="hlink" folHlink="folHlink"/>
  <p:sldLayoutIdLst>
    <p:sldLayoutId id="2147484073"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1516" y="1183532"/>
            <a:ext cx="11385696" cy="5031960"/>
          </a:xfrm>
          <a:prstGeom prst="rect">
            <a:avLst/>
          </a:prstGeom>
        </p:spPr>
        <p:txBody>
          <a:bodyPr vert="horz" lIns="91435" tIns="45718" rIns="91435"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51518" y="6356617"/>
            <a:ext cx="2742407" cy="365125"/>
          </a:xfrm>
          <a:prstGeom prst="rect">
            <a:avLst/>
          </a:prstGeom>
        </p:spPr>
        <p:txBody>
          <a:bodyPr vert="horz" lIns="91435" tIns="45718" rIns="91435" bIns="45718" rtlCol="0" anchor="ctr"/>
          <a:lstStyle>
            <a:lvl1pPr algn="l">
              <a:defRPr sz="625">
                <a:solidFill>
                  <a:schemeClr val="bg1">
                    <a:lumMod val="50000"/>
                  </a:schemeClr>
                </a:solidFill>
                <a:latin typeface="Arial" charset="0"/>
                <a:ea typeface="Arial" charset="0"/>
                <a:cs typeface="Arial" charset="0"/>
              </a:defRPr>
            </a:lvl1pPr>
          </a:lstStyle>
          <a:p>
            <a:endParaRPr lang="en-US"/>
          </a:p>
        </p:txBody>
      </p:sp>
      <p:sp>
        <p:nvSpPr>
          <p:cNvPr id="5" name="Footer Placeholder 4"/>
          <p:cNvSpPr>
            <a:spLocks noGrp="1"/>
          </p:cNvSpPr>
          <p:nvPr>
            <p:ph type="ftr" sz="quarter" idx="3"/>
          </p:nvPr>
        </p:nvSpPr>
        <p:spPr>
          <a:xfrm>
            <a:off x="4265847" y="6356617"/>
            <a:ext cx="4114271" cy="365125"/>
          </a:xfrm>
          <a:prstGeom prst="rect">
            <a:avLst/>
          </a:prstGeom>
        </p:spPr>
        <p:txBody>
          <a:bodyPr vert="horz" lIns="91435" tIns="45718" rIns="91435" bIns="45718" rtlCol="0" anchor="ctr"/>
          <a:lstStyle>
            <a:lvl1pPr algn="ctr">
              <a:defRPr sz="625">
                <a:solidFill>
                  <a:schemeClr val="bg1">
                    <a:lumMod val="50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9129675" y="6356617"/>
            <a:ext cx="2742405" cy="365125"/>
          </a:xfrm>
          <a:prstGeom prst="rect">
            <a:avLst/>
          </a:prstGeom>
        </p:spPr>
        <p:txBody>
          <a:bodyPr vert="horz" lIns="91435" tIns="45718" rIns="91435" bIns="45718" rtlCol="0" anchor="ctr"/>
          <a:lstStyle>
            <a:lvl1pPr algn="r">
              <a:defRPr sz="625">
                <a:solidFill>
                  <a:schemeClr val="bg1">
                    <a:lumMod val="50000"/>
                  </a:schemeClr>
                </a:solidFill>
                <a:latin typeface="Arial" charset="0"/>
                <a:ea typeface="Arial" charset="0"/>
                <a:cs typeface="Arial" charset="0"/>
              </a:defRPr>
            </a:lvl1pPr>
          </a:lstStyle>
          <a:p>
            <a:fld id="{D30AC80F-94B0-8B4E-A914-3569243F6FFD}" type="slidenum">
              <a:rPr lang="en-US" smtClean="0"/>
              <a:pPr/>
              <a:t>‹#›</a:t>
            </a:fld>
            <a:endParaRPr lang="en-US"/>
          </a:p>
        </p:txBody>
      </p:sp>
      <p:sp>
        <p:nvSpPr>
          <p:cNvPr id="7" name="Rectangle 6"/>
          <p:cNvSpPr>
            <a:spLocks noChangeArrowheads="1"/>
          </p:cNvSpPr>
          <p:nvPr userDrawn="1"/>
        </p:nvSpPr>
        <p:spPr bwMode="hidden">
          <a:xfrm>
            <a:off x="-11721" y="-11724"/>
            <a:ext cx="981188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sp>
        <p:nvSpPr>
          <p:cNvPr id="2" name="Title Placeholder 1"/>
          <p:cNvSpPr>
            <a:spLocks noGrp="1"/>
          </p:cNvSpPr>
          <p:nvPr>
            <p:ph type="title"/>
          </p:nvPr>
        </p:nvSpPr>
        <p:spPr>
          <a:xfrm>
            <a:off x="551517" y="0"/>
            <a:ext cx="9104385" cy="830908"/>
          </a:xfrm>
          <a:prstGeom prst="rect">
            <a:avLst/>
          </a:prstGeom>
        </p:spPr>
        <p:txBody>
          <a:bodyPr vert="horz" lIns="91435" tIns="45718" rIns="91435" bIns="45718" rtlCol="0" anchor="ctr">
            <a:normAutofit/>
          </a:bodyPr>
          <a:lstStyle/>
          <a:p>
            <a:r>
              <a:rPr lang="en-US"/>
              <a:t>Click to edit Master title style</a:t>
            </a:r>
          </a:p>
        </p:txBody>
      </p:sp>
      <p:sp>
        <p:nvSpPr>
          <p:cNvPr id="11" name="Rectangle 10">
            <a:extLst>
              <a:ext uri="{FF2B5EF4-FFF2-40B4-BE49-F238E27FC236}">
                <a16:creationId xmlns:a16="http://schemas.microsoft.com/office/drawing/2014/main" id="{5F70CAEE-E646-124E-B256-B25501DDEA59}"/>
              </a:ext>
            </a:extLst>
          </p:cNvPr>
          <p:cNvSpPr>
            <a:spLocks noChangeArrowheads="1"/>
          </p:cNvSpPr>
          <p:nvPr userDrawn="1"/>
        </p:nvSpPr>
        <p:spPr bwMode="hidden">
          <a:xfrm>
            <a:off x="9911293" y="-11724"/>
            <a:ext cx="2280708" cy="842632"/>
          </a:xfrm>
          <a:prstGeom prst="rect">
            <a:avLst/>
          </a:prstGeom>
          <a:solidFill>
            <a:srgbClr val="E77721"/>
          </a:solidFill>
          <a:ln>
            <a:noFill/>
          </a:ln>
        </p:spPr>
        <p:txBody>
          <a:bodyPr wrap="none" lIns="57136" tIns="28568" rIns="57136" bIns="28568" anchor="ctr"/>
          <a:lstStyle>
            <a:lvl1pPr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6pPr>
            <a:lvl7pPr marL="29718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7pPr>
            <a:lvl8pPr marL="34290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8pPr>
            <a:lvl9pPr marL="3886200" indent="-228600" eaLnBrk="0" fontAlgn="base" hangingPunct="0">
              <a:lnSpc>
                <a:spcPct val="110000"/>
              </a:lnSpc>
              <a:spcBef>
                <a:spcPct val="0"/>
              </a:spcBef>
              <a:spcAft>
                <a:spcPct val="40000"/>
              </a:spcAft>
              <a:defRPr sz="2400">
                <a:solidFill>
                  <a:schemeClr val="tx1"/>
                </a:solidFill>
                <a:latin typeface="Arial" charset="0"/>
                <a:ea typeface="MS PGothic" pitchFamily="34" charset="-128"/>
              </a:defRPr>
            </a:lvl9pPr>
          </a:lstStyle>
          <a:p>
            <a:pPr marL="0" marR="0" lvl="0" indent="0" defTabSz="571357" eaLnBrk="1" fontAlgn="base" latinLnBrk="0" hangingPunct="1">
              <a:lnSpc>
                <a:spcPct val="110000"/>
              </a:lnSpc>
              <a:spcBef>
                <a:spcPct val="0"/>
              </a:spcBef>
              <a:spcAft>
                <a:spcPct val="40000"/>
              </a:spcAft>
              <a:buClrTx/>
              <a:buSzTx/>
              <a:buFontTx/>
              <a:buNone/>
              <a:tabLst/>
              <a:defRPr/>
            </a:pPr>
            <a:endParaRPr kumimoji="0" lang="en-US" altLang="en-US" sz="1500" b="0" i="0" u="none" strike="noStrike" kern="0" cap="none" spc="0" normalizeH="0" baseline="0" noProof="0">
              <a:ln>
                <a:noFill/>
              </a:ln>
              <a:solidFill>
                <a:srgbClr val="000000"/>
              </a:solidFill>
              <a:effectLst/>
              <a:uLnTx/>
              <a:uFillTx/>
              <a:latin typeface="Arial" charset="0"/>
              <a:ea typeface="MS PGothic" pitchFamily="34" charset="-128"/>
            </a:endParaRPr>
          </a:p>
        </p:txBody>
      </p:sp>
      <p:pic>
        <p:nvPicPr>
          <p:cNvPr id="10" name="Picture 9">
            <a:extLst>
              <a:ext uri="{FF2B5EF4-FFF2-40B4-BE49-F238E27FC236}">
                <a16:creationId xmlns:a16="http://schemas.microsoft.com/office/drawing/2014/main" id="{0D05FB8F-3F05-6C49-B8F5-D4D10D64B98A}"/>
              </a:ext>
            </a:extLst>
          </p:cNvPr>
          <p:cNvPicPr>
            <a:picLocks noChangeAspect="1"/>
          </p:cNvPicPr>
          <p:nvPr userDrawn="1"/>
        </p:nvPicPr>
        <p:blipFill rotWithShape="1">
          <a:blip r:embed="rId11"/>
          <a:srcRect r="1586" b="12477"/>
          <a:stretch/>
        </p:blipFill>
        <p:spPr>
          <a:xfrm>
            <a:off x="10219142" y="31239"/>
            <a:ext cx="1558439" cy="756707"/>
          </a:xfrm>
          <a:prstGeom prst="rect">
            <a:avLst/>
          </a:prstGeom>
        </p:spPr>
      </p:pic>
      <p:sp>
        <p:nvSpPr>
          <p:cNvPr id="8"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D5090EBD-6FAB-4D1D-82BE-C26931D00310}"/>
              </a:ext>
            </a:extLst>
          </p:cNvPr>
          <p:cNvSpPr txBox="1"/>
          <p:nvPr userDrawn="1"/>
        </p:nvSpPr>
        <p:spPr>
          <a:xfrm>
            <a:off x="5411539" y="6595656"/>
            <a:ext cx="1368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ea typeface="Arial" charset="0"/>
                <a:cs typeface="Arial" charset="0"/>
              </a:rPr>
              <a:t>Banner Internal Data</a:t>
            </a:r>
          </a:p>
        </p:txBody>
      </p:sp>
    </p:spTree>
    <p:extLst>
      <p:ext uri="{BB962C8B-B14F-4D97-AF65-F5344CB8AC3E}">
        <p14:creationId xmlns:p14="http://schemas.microsoft.com/office/powerpoint/2010/main" val="251658989"/>
      </p:ext>
    </p:extLst>
  </p:cSld>
  <p:clrMap bg1="lt1" tx1="dk1" bg2="lt2" tx2="dk2" accent1="accent1" accent2="accent2" accent3="accent3" accent4="accent4" accent5="accent5" accent6="accent6" hlink="hlink" folHlink="folHlink"/>
  <p:sldLayoutIdLst>
    <p:sldLayoutId id="2147484093" r:id="rId1"/>
    <p:sldLayoutId id="2147484241" r:id="rId2"/>
    <p:sldLayoutId id="2147484079" r:id="rId3"/>
    <p:sldLayoutId id="2147483980" r:id="rId4"/>
    <p:sldLayoutId id="2147484176" r:id="rId5"/>
    <p:sldLayoutId id="2147484002" r:id="rId6"/>
    <p:sldLayoutId id="2147484003" r:id="rId7"/>
    <p:sldLayoutId id="2147484004" r:id="rId8"/>
    <p:sldLayoutId id="2147484005" r:id="rId9"/>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sldNum="0" hdr="0" ftr="0" dt="0"/>
  <p:txStyles>
    <p:titleStyle>
      <a:lvl1pPr algn="l" defTabSz="914354" rtl="0" eaLnBrk="1" latinLnBrk="0" hangingPunct="1">
        <a:lnSpc>
          <a:spcPct val="90000"/>
        </a:lnSpc>
        <a:spcBef>
          <a:spcPct val="0"/>
        </a:spcBef>
        <a:buNone/>
        <a:defRPr sz="4400" b="1" kern="1200">
          <a:solidFill>
            <a:schemeClr val="bg1"/>
          </a:solidFill>
          <a:latin typeface="Arial" charset="0"/>
          <a:ea typeface="Arial" charset="0"/>
          <a:cs typeface="Arial" charset="0"/>
        </a:defRPr>
      </a:lvl1pPr>
    </p:titleStyle>
    <p:bodyStyle>
      <a:lvl1pPr marL="346058" indent="-346058" algn="l" defTabSz="914354" rtl="0" eaLnBrk="1" latinLnBrk="0" hangingPunct="1">
        <a:lnSpc>
          <a:spcPct val="90000"/>
        </a:lnSpc>
        <a:spcBef>
          <a:spcPts val="1000"/>
        </a:spcBef>
        <a:buClr>
          <a:schemeClr val="accent1"/>
        </a:buClr>
        <a:buFont typeface="Wingdings" charset="2"/>
        <a:buChar char="§"/>
        <a:tabLst/>
        <a:defRPr sz="3600" kern="1200">
          <a:solidFill>
            <a:schemeClr val="tx1"/>
          </a:solidFill>
          <a:latin typeface="Arial" charset="0"/>
          <a:ea typeface="Arial" charset="0"/>
          <a:cs typeface="Arial" charset="0"/>
        </a:defRPr>
      </a:lvl1pPr>
      <a:lvl2pPr marL="685766" indent="-228589" algn="l" defTabSz="914354" rtl="0" eaLnBrk="1" latinLnBrk="0" hangingPunct="1">
        <a:lnSpc>
          <a:spcPct val="90000"/>
        </a:lnSpc>
        <a:spcBef>
          <a:spcPts val="500"/>
        </a:spcBef>
        <a:buClr>
          <a:schemeClr val="accent1"/>
        </a:buClr>
        <a:buFont typeface="LucidaGrande" charset="0"/>
        <a:buChar char="-"/>
        <a:defRPr sz="2900" kern="1200">
          <a:solidFill>
            <a:schemeClr val="tx1"/>
          </a:solidFill>
          <a:latin typeface="Arial" charset="0"/>
          <a:ea typeface="Arial" charset="0"/>
          <a:cs typeface="Arial" charset="0"/>
        </a:defRPr>
      </a:lvl2pPr>
      <a:lvl3pPr marL="1142943" indent="-228589" algn="l" defTabSz="914354" rtl="0" eaLnBrk="1" latinLnBrk="0" hangingPunct="1">
        <a:lnSpc>
          <a:spcPct val="90000"/>
        </a:lnSpc>
        <a:spcBef>
          <a:spcPts val="500"/>
        </a:spcBef>
        <a:buClr>
          <a:schemeClr val="accent1"/>
        </a:buClr>
        <a:buFont typeface="Arial"/>
        <a:buChar char="•"/>
        <a:defRPr sz="2400" kern="1200">
          <a:solidFill>
            <a:schemeClr val="tx1"/>
          </a:solidFill>
          <a:latin typeface="Arial" charset="0"/>
          <a:ea typeface="Arial" charset="0"/>
          <a:cs typeface="Arial" charset="0"/>
        </a:defRPr>
      </a:lvl3pPr>
      <a:lvl4pPr marL="1600120" indent="-228589" algn="l" defTabSz="914354" rtl="0" eaLnBrk="1" latinLnBrk="0" hangingPunct="1">
        <a:lnSpc>
          <a:spcPct val="90000"/>
        </a:lnSpc>
        <a:spcBef>
          <a:spcPts val="500"/>
        </a:spcBef>
        <a:buClr>
          <a:schemeClr val="accent1"/>
        </a:buClr>
        <a:buFont typeface="LucidaGrande" charset="0"/>
        <a:buChar char="-"/>
        <a:defRPr sz="2000" kern="1200">
          <a:solidFill>
            <a:schemeClr val="tx1"/>
          </a:solidFill>
          <a:latin typeface="Arial" charset="0"/>
          <a:ea typeface="Arial" charset="0"/>
          <a:cs typeface="Arial" charset="0"/>
        </a:defRPr>
      </a:lvl4pPr>
      <a:lvl5pPr marL="2057297" indent="-228589" algn="l" defTabSz="914354" rtl="0" eaLnBrk="1" latinLnBrk="0" hangingPunct="1">
        <a:lnSpc>
          <a:spcPct val="90000"/>
        </a:lnSpc>
        <a:spcBef>
          <a:spcPts val="500"/>
        </a:spcBef>
        <a:buClr>
          <a:schemeClr val="accent1"/>
        </a:buClr>
        <a:buFont typeface="LucidaGrande" charset="0"/>
        <a:buChar char="▸"/>
        <a:defRPr sz="1900" kern="1200">
          <a:solidFill>
            <a:schemeClr val="tx1"/>
          </a:solidFill>
          <a:latin typeface="Arial" charset="0"/>
          <a:ea typeface="Arial" charset="0"/>
          <a:cs typeface="Arial" charset="0"/>
        </a:defRPr>
      </a:lvl5pPr>
      <a:lvl6pPr marL="2514474"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651"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7"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1"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3"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7" algn="l" defTabSz="91435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a:t>7/29/2014  </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BC923F63-6B01-CD41-BA98-3D2CEF367A0F}" type="slidenum">
              <a:rPr lang="en-US"/>
              <a:pPr>
                <a:defRPr/>
              </a:pPr>
              <a:t>‹#›</a:t>
            </a:fld>
            <a:endParaRPr lang="en-US"/>
          </a:p>
        </p:txBody>
      </p:sp>
      <p:pic>
        <p:nvPicPr>
          <p:cNvPr id="4103" name="Picture 6"/>
          <p:cNvPicPr>
            <a:picLocks noChangeAspect="1"/>
          </p:cNvPicPr>
          <p:nvPr/>
        </p:nvPicPr>
        <p:blipFill rotWithShape="1">
          <a:blip r:embed="rId8" cstate="email">
            <a:extLst>
              <a:ext uri="{28A0092B-C50C-407E-A947-70E740481C1C}">
                <a14:useLocalDpi xmlns:a14="http://schemas.microsoft.com/office/drawing/2010/main" val="0"/>
              </a:ext>
            </a:extLst>
          </a:blip>
          <a:srcRect t="89775"/>
          <a:stretch/>
        </p:blipFill>
        <p:spPr bwMode="auto">
          <a:xfrm>
            <a:off x="5417" y="6156789"/>
            <a:ext cx="12181172" cy="70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bwMode="auto">
          <a:xfrm>
            <a:off x="406401" y="6156789"/>
            <a:ext cx="1400387" cy="40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SIPCMContentMarking" descr="{&quot;HashCode&quot;:-1388906542,&quot;Placement&quot;:&quot;Footer&quot;,&quot;Top&quot;:519.343,&quot;Left&quot;:426.105438,&quot;SlideWidth&quot;:960,&quot;SlideHeight&quot;:540}">
            <a:extLst>
              <a:ext uri="{FF2B5EF4-FFF2-40B4-BE49-F238E27FC236}">
                <a16:creationId xmlns:a16="http://schemas.microsoft.com/office/drawing/2014/main" id="{E42925A5-751C-4363-97EC-4C8450EF2264}"/>
              </a:ext>
            </a:extLst>
          </p:cNvPr>
          <p:cNvSpPr txBox="1"/>
          <p:nvPr userDrawn="1"/>
        </p:nvSpPr>
        <p:spPr>
          <a:xfrm>
            <a:off x="5411539" y="6595656"/>
            <a:ext cx="1368923" cy="262344"/>
          </a:xfrm>
          <a:prstGeom prst="rect">
            <a:avLst/>
          </a:prstGeom>
        </p:spPr>
        <p:txBody>
          <a:bodyPr vert="horz" wrap="square" lIns="0" tIns="0" rIns="0" bIns="0" rtlCol="0" anchor="ctr" anchorCtr="1">
            <a:noAutofit/>
          </a:bodyPr>
          <a:lstStyle/>
          <a:p>
            <a:pPr marL="342900" marR="0" indent="-342900" algn="ctr" defTabSz="914400" rtl="0" eaLnBrk="1" fontAlgn="auto" latinLnBrk="0" hangingPunct="1">
              <a:lnSpc>
                <a:spcPct val="100000"/>
              </a:lnSpc>
              <a:spcBef>
                <a:spcPct val="0"/>
              </a:spcBef>
              <a:spcAft>
                <a:spcPts val="0"/>
              </a:spcAft>
              <a:buClrTx/>
              <a:buSzTx/>
              <a:buFontTx/>
              <a:buNone/>
              <a:tabLst/>
            </a:pPr>
            <a:r>
              <a:rPr kumimoji="0" lang="en-US" sz="1000" b="1" i="0" u="none" strike="noStrike" kern="1200" cap="none" spc="0" normalizeH="0" baseline="0" noProof="0">
                <a:ln>
                  <a:noFill/>
                </a:ln>
                <a:solidFill>
                  <a:srgbClr val="000000"/>
                </a:solidFill>
                <a:effectLst/>
                <a:uLnTx/>
                <a:uFillTx/>
                <a:latin typeface="Calibri" panose="020F0502020204030204" pitchFamily="34" charset="0"/>
                <a:ea typeface="+mn-ea"/>
                <a:cs typeface="Arial" pitchFamily="34" charset="0"/>
              </a:rPr>
              <a:t>Banner Internal Data</a:t>
            </a:r>
          </a:p>
        </p:txBody>
      </p:sp>
    </p:spTree>
    <p:extLst>
      <p:ext uri="{BB962C8B-B14F-4D97-AF65-F5344CB8AC3E}">
        <p14:creationId xmlns:p14="http://schemas.microsoft.com/office/powerpoint/2010/main" val="249297251"/>
      </p:ext>
    </p:extLst>
  </p:cSld>
  <p:clrMap bg1="lt1" tx1="dk1" bg2="lt2" tx2="dk2" accent1="accent1" accent2="accent2" accent3="accent3" accent4="accent4" accent5="accent5" accent6="accent6" hlink="hlink" folHlink="folHlink"/>
  <p:sldLayoutIdLst>
    <p:sldLayoutId id="2147483981" r:id="rId1"/>
    <p:sldLayoutId id="2147484074" r:id="rId2"/>
    <p:sldLayoutId id="2147484075" r:id="rId3"/>
    <p:sldLayoutId id="2147484097" r:id="rId4"/>
    <p:sldLayoutId id="2147484077" r:id="rId5"/>
    <p:sldLayoutId id="2147484078" r:id="rId6"/>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ftr="0"/>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189"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378"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56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754"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31" indent="-285743"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hyperlink" Target="https://relias.webex.com/relias/j.php?MTID=m35e606932013826540541dfb790fc73f" TargetMode="External"/><Relationship Id="rId2" Type="http://schemas.openxmlformats.org/officeDocument/2006/relationships/hyperlink" Target="https://azahp.org/azahp/azahp-accrhba-awfda/relias/" TargetMode="External"/><Relationship Id="rId1" Type="http://schemas.openxmlformats.org/officeDocument/2006/relationships/slideLayout" Target="../slideLayouts/slideLayout27.xml"/><Relationship Id="rId4" Type="http://schemas.openxmlformats.org/officeDocument/2006/relationships/hyperlink" Target="https://azahp.org/relias-toolkit-best-practices-for-completion-compliance/"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ebinars.relias.com/relias/idd-key-qualities-of-positive-behavior-support?_gl=1*39ht1l*_ga*ODA1NzQzMDQyLjE2NjM2Nzk2MDk.*_ga_5P05WVNGPN*MTcwNjg1MjQ1Mi44NS4xLjE3MDY4NTI1NDkuNTguMC4w&amp;_ga=2.123143499.1566924158.1706852454-805743042.1663679609" TargetMode="Externa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hyperlink" Target="https://reliasconnect.force.com/s/" TargetMode="External"/><Relationship Id="rId2" Type="http://schemas.openxmlformats.org/officeDocument/2006/relationships/hyperlink" Target="mailto:jchemali@relias.com" TargetMode="External"/><Relationship Id="rId1" Type="http://schemas.openxmlformats.org/officeDocument/2006/relationships/slideLayout" Target="../slideLayouts/slideLayout27.xml"/><Relationship Id="rId5" Type="http://schemas.openxmlformats.org/officeDocument/2006/relationships/hyperlink" Target="https://connect.relias.com/s/learner-page/aA13w000000k9xdCAA/paid-learner-support-page-for-arizona-association-of-health-plans-inc" TargetMode="External"/><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hyperlink" Target="https://azabc.org/ahp/" TargetMode="External"/><Relationship Id="rId2" Type="http://schemas.openxmlformats.org/officeDocument/2006/relationships/notesSlide" Target="../notesSlides/notesSlide4.xml"/><Relationship Id="rId1" Type="http://schemas.openxmlformats.org/officeDocument/2006/relationships/slideLayout" Target="../slideLayouts/slideLayout174.xml"/><Relationship Id="rId6" Type="http://schemas.openxmlformats.org/officeDocument/2006/relationships/hyperlink" Target="https://azabc.org/wp-content/uploads/2021/09/AHP-Eviction-Prevention-Application-Packet.pdf" TargetMode="External"/><Relationship Id="rId5" Type="http://schemas.openxmlformats.org/officeDocument/2006/relationships/hyperlink" Target="https://azabc.org/wp-content/uploads/2021/09/AHP-Housing-Application-9.2.21-Fillable-PDF.pdf" TargetMode="External"/><Relationship Id="rId4" Type="http://schemas.openxmlformats.org/officeDocument/2006/relationships/hyperlink" Target="https://azabc.org/wp-content/uploads/2021/09/AHCCCS-Housing-Program-Application-Guide-1.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hudexchange.info/resource/846/supportive-housing-case-management-employment-services-curriculum/" TargetMode="External"/><Relationship Id="rId2" Type="http://schemas.openxmlformats.org/officeDocument/2006/relationships/hyperlink" Target="https://www.csh.org/csh-solutions/training-professional-development/" TargetMode="External"/><Relationship Id="rId1" Type="http://schemas.openxmlformats.org/officeDocument/2006/relationships/slideLayout" Target="../slideLayouts/slideLayout174.xml"/><Relationship Id="rId5" Type="http://schemas.openxmlformats.org/officeDocument/2006/relationships/hyperlink" Target="https://store.samhsa.gov/sites/default/files/SAMHSA_Digital_Download/PEP20-06-04-003.pdf" TargetMode="External"/><Relationship Id="rId4" Type="http://schemas.openxmlformats.org/officeDocument/2006/relationships/hyperlink" Target="https://store.samhsa.gov/product/Permanent-Supportive-Housing-Evidence-Based-Practices-EBP-KIT/SMA10-4509"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housing.az.gov/general-public/homeless-assistance" TargetMode="External"/><Relationship Id="rId3" Type="http://schemas.openxmlformats.org/officeDocument/2006/relationships/hyperlink" Target="http://www.tpch.net/" TargetMode="External"/><Relationship Id="rId7" Type="http://schemas.openxmlformats.org/officeDocument/2006/relationships/hyperlink" Target="https://housing.az.gov/housing-partners/special-needs-hp" TargetMode="External"/><Relationship Id="rId2" Type="http://schemas.openxmlformats.org/officeDocument/2006/relationships/hyperlink" Target="https://chameleoncloud.io/review/3749-5fc7e9d14ae6e/pre#topic=home" TargetMode="External"/><Relationship Id="rId1" Type="http://schemas.openxmlformats.org/officeDocument/2006/relationships/slideLayout" Target="../slideLayouts/slideLayout174.xml"/><Relationship Id="rId6" Type="http://schemas.openxmlformats.org/officeDocument/2006/relationships/hyperlink" Target="https://maricopahousing.org/wp-content/uploads/2021/07/Coordinated-Entry-Points-Handout.pdf" TargetMode="External"/><Relationship Id="rId5" Type="http://schemas.openxmlformats.org/officeDocument/2006/relationships/hyperlink" Target="https://www.azmag.gov/Committees/Committee.asp?CMSID=7169&amp;MID=Human%20Services" TargetMode="External"/><Relationship Id="rId4" Type="http://schemas.openxmlformats.org/officeDocument/2006/relationships/hyperlink" Target="https://tpch.net/coordinatedentry/"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consumerfinance.gov/coronavirus/mortgage-and-housing-assistance/renter-protections/find-help-with-rent-and-utilities/" TargetMode="External"/><Relationship Id="rId3" Type="http://schemas.openxmlformats.org/officeDocument/2006/relationships/hyperlink" Target="https://housing.az.gov/sites/default/files/documents/files/Affordable-Housing-Search-Binder-6-2021.pdf" TargetMode="External"/><Relationship Id="rId7" Type="http://schemas.openxmlformats.org/officeDocument/2006/relationships/hyperlink" Target="https://myazrha.org/landing/" TargetMode="External"/><Relationship Id="rId2" Type="http://schemas.openxmlformats.org/officeDocument/2006/relationships/hyperlink" Target="https://resources.hud.gov/" TargetMode="External"/><Relationship Id="rId1" Type="http://schemas.openxmlformats.org/officeDocument/2006/relationships/slideLayout" Target="../slideLayouts/slideLayout174.xml"/><Relationship Id="rId6" Type="http://schemas.openxmlformats.org/officeDocument/2006/relationships/hyperlink" Target="https://www.hud.gov/program_offices/housing/mfh/grants/section811ptl" TargetMode="External"/><Relationship Id="rId5" Type="http://schemas.openxmlformats.org/officeDocument/2006/relationships/hyperlink" Target="https://www.hud.gov/program_offices/housing/mfh/grants/section202ptl" TargetMode="External"/><Relationship Id="rId4" Type="http://schemas.openxmlformats.org/officeDocument/2006/relationships/hyperlink" Target="https://www.hud.gov/program_offices/public_indian_housing/pha/contacts" TargetMode="External"/><Relationship Id="rId9" Type="http://schemas.openxmlformats.org/officeDocument/2006/relationships/hyperlink" Target="https://apps.hud.gov/offices/hsg/sfh/hcc/hcs.cfm?&amp;webListAction=search&amp;searchstate=AZ"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1.jpeg"/></Relationships>
</file>

<file path=ppt/slides/_rels/slide20.xml.rels><?xml version="1.0" encoding="UTF-8" standalone="yes"?>
<Relationships xmlns="http://schemas.openxmlformats.org/package/2006/relationships"><Relationship Id="rId8" Type="http://schemas.openxmlformats.org/officeDocument/2006/relationships/hyperlink" Target="mailto:Kristi.denk@care1staz.com" TargetMode="External"/><Relationship Id="rId3" Type="http://schemas.openxmlformats.org/officeDocument/2006/relationships/hyperlink" Target="mailto:Erin_lapalm@uhc.com" TargetMode="External"/><Relationship Id="rId7" Type="http://schemas.openxmlformats.org/officeDocument/2006/relationships/hyperlink" Target="mailto:Eric.Marcus@azblue.com" TargetMode="External"/><Relationship Id="rId2" Type="http://schemas.openxmlformats.org/officeDocument/2006/relationships/notesSlide" Target="../notesSlides/notesSlide5.xml"/><Relationship Id="rId1" Type="http://schemas.openxmlformats.org/officeDocument/2006/relationships/slideLayout" Target="../slideLayouts/slideLayout174.xml"/><Relationship Id="rId6" Type="http://schemas.openxmlformats.org/officeDocument/2006/relationships/hyperlink" Target="mailto:Kayla.McGhee@bannerhealth.com" TargetMode="External"/><Relationship Id="rId5" Type="http://schemas.openxmlformats.org/officeDocument/2006/relationships/hyperlink" Target="mailto:PageJ4@mercycareaz.org" TargetMode="External"/><Relationship Id="rId4" Type="http://schemas.openxmlformats.org/officeDocument/2006/relationships/hyperlink" Target="mailto:Cinda.Thorne@MolinaHealthCare.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zahp.org/azahp/azahp-accrhba-awfda/resources-2/p-wfdp-resourc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hyperlink" Target="https://azahp.org/azahp/azahp-accrhba-awfda/resources-2/p-wfdp-resource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28.xml"/><Relationship Id="rId5" Type="http://schemas.openxmlformats.org/officeDocument/2006/relationships/hyperlink" Target="https://www.southmountaincc.edu/events/bachelors-degree-behavioral-sciences-information-sessions" TargetMode="Externa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130.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43.xml"/><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30.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30.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hyperlink" Target="http://mcccdf.org/scholarships" TargetMode="External"/><Relationship Id="rId2" Type="http://schemas.openxmlformats.org/officeDocument/2006/relationships/notesSlide" Target="../notesSlides/notesSlide14.xml"/><Relationship Id="rId1" Type="http://schemas.openxmlformats.org/officeDocument/2006/relationships/slideLayout" Target="../slideLayouts/slideLayout130.xml"/><Relationship Id="rId5" Type="http://schemas.openxmlformats.org/officeDocument/2006/relationships/image" Target="../media/image73.png"/><Relationship Id="rId4" Type="http://schemas.openxmlformats.org/officeDocument/2006/relationships/hyperlink" Target="https://mcccd.scholarships.ngwebsolutions.com/Applications/Apply?ApplicationFormId=25737&amp;AYID=1752&amp;StartPage=1"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130.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30.xml"/></Relationships>
</file>

<file path=ppt/slides/_rels/slide36.xml.rels><?xml version="1.0" encoding="UTF-8" standalone="yes"?>
<Relationships xmlns="http://schemas.openxmlformats.org/package/2006/relationships"><Relationship Id="rId8" Type="http://schemas.openxmlformats.org/officeDocument/2006/relationships/hyperlink" Target="https://www.thenationalcouncil.org/" TargetMode="External"/><Relationship Id="rId3" Type="http://schemas.openxmlformats.org/officeDocument/2006/relationships/hyperlink" Target="https://aztrauma.org/" TargetMode="External"/><Relationship Id="rId7" Type="http://schemas.openxmlformats.org/officeDocument/2006/relationships/hyperlink" Target="https://www.nctsn.org/" TargetMode="External"/><Relationship Id="rId2" Type="http://schemas.openxmlformats.org/officeDocument/2006/relationships/notesSlide" Target="../notesSlides/notesSlide20.xml"/><Relationship Id="rId1" Type="http://schemas.openxmlformats.org/officeDocument/2006/relationships/slideLayout" Target="../slideLayouts/slideLayout130.xml"/><Relationship Id="rId6" Type="http://schemas.openxmlformats.org/officeDocument/2006/relationships/hyperlink" Target="https://nibm.org/" TargetMode="External"/><Relationship Id="rId11" Type="http://schemas.openxmlformats.org/officeDocument/2006/relationships/image" Target="../media/image73.png"/><Relationship Id="rId5" Type="http://schemas.openxmlformats.org/officeDocument/2006/relationships/hyperlink" Target="https://www.livingworks.net/" TargetMode="External"/><Relationship Id="rId10" Type="http://schemas.openxmlformats.org/officeDocument/2006/relationships/hyperlink" Target="https://www.bacb.com/" TargetMode="External"/><Relationship Id="rId4" Type="http://schemas.openxmlformats.org/officeDocument/2006/relationships/hyperlink" Target="https://traumainstituteinternational.com/" TargetMode="External"/><Relationship Id="rId9" Type="http://schemas.openxmlformats.org/officeDocument/2006/relationships/hyperlink" Target="https://www.crisisprevention.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admissions.maricopa.edu/" TargetMode="External"/><Relationship Id="rId2" Type="http://schemas.openxmlformats.org/officeDocument/2006/relationships/notesSlide" Target="../notesSlides/notesSlide21.xml"/><Relationship Id="rId1" Type="http://schemas.openxmlformats.org/officeDocument/2006/relationships/slideLayout" Target="../slideLayouts/slideLayout130.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mailto:thomas.aubrey@southmountaincc.edu" TargetMode="External"/><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30.xml"/><Relationship Id="rId6" Type="http://schemas.openxmlformats.org/officeDocument/2006/relationships/image" Target="../media/image76.jpeg"/><Relationship Id="rId5" Type="http://schemas.openxmlformats.org/officeDocument/2006/relationships/hyperlink" Target="https://www.southmountaincc.edu/become-student/advising/academic-advising-appointments" TargetMode="External"/><Relationship Id="rId4" Type="http://schemas.openxmlformats.org/officeDocument/2006/relationships/hyperlink" Target="mailto:behavioralsciences@southmountaincc.edu" TargetMode="External"/><Relationship Id="rId9" Type="http://schemas.openxmlformats.org/officeDocument/2006/relationships/image" Target="../media/image78.jpeg"/></Relationships>
</file>

<file path=ppt/slides/_rels/slide41.xml.rels><?xml version="1.0" encoding="UTF-8" standalone="yes"?>
<Relationships xmlns="http://schemas.openxmlformats.org/package/2006/relationships"><Relationship Id="rId8" Type="http://schemas.openxmlformats.org/officeDocument/2006/relationships/hyperlink" Target="mailto:manuel.hernandez@southmountaincc.edu" TargetMode="External"/><Relationship Id="rId3" Type="http://schemas.openxmlformats.org/officeDocument/2006/relationships/image" Target="../media/image60.png"/><Relationship Id="rId7" Type="http://schemas.openxmlformats.org/officeDocument/2006/relationships/hyperlink" Target="mailto:roberto.valenzuela@southmountaincc.edu" TargetMode="External"/><Relationship Id="rId2" Type="http://schemas.openxmlformats.org/officeDocument/2006/relationships/notesSlide" Target="../notesSlides/notesSlide25.xml"/><Relationship Id="rId1" Type="http://schemas.openxmlformats.org/officeDocument/2006/relationships/slideLayout" Target="../slideLayouts/slideLayout143.xml"/><Relationship Id="rId6" Type="http://schemas.openxmlformats.org/officeDocument/2006/relationships/image" Target="../media/image80.png"/><Relationship Id="rId5" Type="http://schemas.openxmlformats.org/officeDocument/2006/relationships/image" Target="../media/image61.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locus.azahcccs.gov/" TargetMode="External"/><Relationship Id="rId7" Type="http://schemas.openxmlformats.org/officeDocument/2006/relationships/image" Target="../media/image83.png"/><Relationship Id="rId2" Type="http://schemas.openxmlformats.org/officeDocument/2006/relationships/hyperlink" Target="https://www.deerfieldsolutions.com/" TargetMode="External"/><Relationship Id="rId1" Type="http://schemas.openxmlformats.org/officeDocument/2006/relationships/slideLayout" Target="../slideLayouts/slideLayout14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hyperlink" Target="https://www.azahcccs.gov/Resources/Downloads/SystemOversiteStructure/CALOCUS_FAQ.pdf"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4.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des.az.gov/services/disabilities/developmental-disabilities/vendors-providers/dual-diagnosis-training" TargetMode="External"/><Relationship Id="rId1" Type="http://schemas.openxmlformats.org/officeDocument/2006/relationships/slideLayout" Target="../slideLayouts/slideLayout210.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mailto:dddbhtraining@azdes.gov" TargetMode="External"/><Relationship Id="rId1" Type="http://schemas.openxmlformats.org/officeDocument/2006/relationships/slideLayout" Target="../slideLayouts/slideLayout210.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mailto:dddbhtraining@azdes.gov" TargetMode="External"/><Relationship Id="rId1" Type="http://schemas.openxmlformats.org/officeDocument/2006/relationships/slideLayout" Target="../slideLayouts/slideLayout210.xml"/></Relationships>
</file>

<file path=ppt/slides/_rels/slide47.xml.rels><?xml version="1.0" encoding="UTF-8" standalone="yes"?>
<Relationships xmlns="http://schemas.openxmlformats.org/package/2006/relationships"><Relationship Id="rId8" Type="http://schemas.openxmlformats.org/officeDocument/2006/relationships/hyperlink" Target="https://mchatscreen.com/" TargetMode="External"/><Relationship Id="rId3" Type="http://schemas.openxmlformats.org/officeDocument/2006/relationships/hyperlink" Target="https://www.cdc.gov/ncbddd/autism/facts.html" TargetMode="External"/><Relationship Id="rId7" Type="http://schemas.openxmlformats.org/officeDocument/2006/relationships/hyperlink" Target="https://agesandstages.com/products-pricing/asq3/" TargetMode="Externa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hyperlink" Target="https://www.pedstest.com/" TargetMode="External"/><Relationship Id="rId5" Type="http://schemas.openxmlformats.org/officeDocument/2006/relationships/hyperlink" Target="https://www.cdc.gov/media/releases/2023/p0323-autism.html#:~:text=One%20in%2036%20(2.8%25),Mortality%20Weekly%20Report%20(MMWR)." TargetMode="External"/><Relationship Id="rId4" Type="http://schemas.openxmlformats.org/officeDocument/2006/relationships/hyperlink" Target="AHCCCS:%20Resources%20for%20Members%20with%20AS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2.xml"/><Relationship Id="rId5" Type="http://schemas.openxmlformats.org/officeDocument/2006/relationships/hyperlink" Target="https://teams.microsoft.com/l/meetup-join/19:meeting_ZDBjMTU5MTAtMzJkNC00MDliLTljNDgtOTVmOGVmZWRhZmEx@thread.v2/0?context=%7B%22Tid%22:%224e6b076a-1c16-42e3-a8ea-752686e1424d%22,%22Oid%22:%224031f37a-6f0b-4ca9-97b7-6ccf06c7b467%22%7D" TargetMode="External"/><Relationship Id="rId4"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image" Target="../media/image93.sv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africanamericanbehavioralhealth.org/HealingHistory.aspx" TargetMode="External"/><Relationship Id="rId7" Type="http://schemas.openxmlformats.org/officeDocument/2006/relationships/image" Target="../media/image48.png"/><Relationship Id="rId2" Type="http://schemas.openxmlformats.org/officeDocument/2006/relationships/hyperlink" Target="https://blackhistorymonth.gov/" TargetMode="External"/><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hyperlink" Target="https://azheartfoundation.org/february-is-american-heart-month/" TargetMode="External"/><Relationship Id="rId4" Type="http://schemas.openxmlformats.org/officeDocument/2006/relationships/hyperlink" Target="https://www.heart.org/"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199.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199.xml"/></Relationships>
</file>

<file path=ppt/slides/_rels/slide67.xml.rels><?xml version="1.0" encoding="UTF-8" standalone="yes"?>
<Relationships xmlns="http://schemas.openxmlformats.org/package/2006/relationships"><Relationship Id="rId8" Type="http://schemas.openxmlformats.org/officeDocument/2006/relationships/hyperlink" Target="http://www.azahp.org/"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diagramColors" Target="../diagrams/colors2.xml"/><Relationship Id="rId11" Type="http://schemas.openxmlformats.org/officeDocument/2006/relationships/image" Target="../media/image103.png"/><Relationship Id="rId5" Type="http://schemas.openxmlformats.org/officeDocument/2006/relationships/diagramQuickStyle" Target="../diagrams/quickStyle2.xml"/><Relationship Id="rId10" Type="http://schemas.microsoft.com/office/2017/06/relationships/model3d" Target="../media/model3d1.glb"/><Relationship Id="rId4" Type="http://schemas.openxmlformats.org/officeDocument/2006/relationships/diagramLayout" Target="../diagrams/layout2.xml"/><Relationship Id="rId9"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mailto:customercare@td.org" TargetMode="Externa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70.xml.rels><?xml version="1.0" encoding="UTF-8" standalone="yes"?>
<Relationships xmlns="http://schemas.openxmlformats.org/package/2006/relationships"><Relationship Id="rId3" Type="http://schemas.openxmlformats.org/officeDocument/2006/relationships/hyperlink" Target="https://urldefense.com/v3/__http:/atdeducation.adobeconnect.com/itmllahcccs/__;!!L0gOPXnDnA!J5Y14nD3PK6U_FHWvQYgzAsu8IReamdxgXJMnt4STy7wkSyXEVyP2_eLwlhNJbs8_Hs9WAvA7xib-UbENcXvepM$" TargetMode="External"/><Relationship Id="rId2" Type="http://schemas.openxmlformats.org/officeDocument/2006/relationships/hyperlink" Target="https://urldefense.com/v3/__http:/atdeducation.adobeconnect.com/r8o5e2rk1pl6/__;!!L0gOPXnDnA!J5Y14nD3PK6U_FHWvQYgzAsu8IReamdxgXJMnt4STy7wkSyXEVyP2_eLwlhNJbs8_Hs9WAvA7xib-UbE7JED9dQ$" TargetMode="External"/><Relationship Id="rId1" Type="http://schemas.openxmlformats.org/officeDocument/2006/relationships/slideLayout" Target="../slideLayouts/slideLayout21.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97.xml"/><Relationship Id="rId1" Type="http://schemas.openxmlformats.org/officeDocument/2006/relationships/tags" Target="../tags/tag3.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8" Type="http://schemas.openxmlformats.org/officeDocument/2006/relationships/hyperlink" Target="https://azahp.org/wp-content/uploads/2024/02/All-Agencies-Legacy-Agency-Spotlight-Certificate-Feb-2024-AzAHP-Website-Document.pdf" TargetMode="External"/><Relationship Id="rId3" Type="http://schemas.openxmlformats.org/officeDocument/2006/relationships/notesSlide" Target="../notesSlides/notesSlide46.xml"/><Relationship Id="rId7" Type="http://schemas.openxmlformats.org/officeDocument/2006/relationships/image" Target="../media/image108.png"/><Relationship Id="rId2" Type="http://schemas.openxmlformats.org/officeDocument/2006/relationships/slideLayout" Target="../slideLayouts/slideLayout97.xml"/><Relationship Id="rId1" Type="http://schemas.openxmlformats.org/officeDocument/2006/relationships/tags" Target="../tags/tag4.xml"/><Relationship Id="rId6" Type="http://schemas.microsoft.com/office/2017/06/relationships/model3d" Target="../media/model3d2.glb"/><Relationship Id="rId5" Type="http://schemas.openxmlformats.org/officeDocument/2006/relationships/image" Target="../media/image89.png"/><Relationship Id="rId4" Type="http://schemas.openxmlformats.org/officeDocument/2006/relationships/image" Target="../media/image107.emf"/></Relationships>
</file>

<file path=ppt/slides/_rels/slide7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6.xml"/></Relationships>
</file>

<file path=ppt/slides/_rels/slide7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97.xml"/><Relationship Id="rId6" Type="http://schemas.openxmlformats.org/officeDocument/2006/relationships/image" Target="../media/image113.png"/><Relationship Id="rId5" Type="http://schemas.openxmlformats.org/officeDocument/2006/relationships/hyperlink" Target="https://events.teams.microsoft.com/event/d22e21b0-54f2-46a7-aa8c-4984ae943b2d@db05faca-c82a-4b9d-b9c5-0f64b6755421" TargetMode="External"/><Relationship Id="rId4" Type="http://schemas.openxmlformats.org/officeDocument/2006/relationships/image" Target="../media/image112.png"/></Relationships>
</file>

<file path=ppt/slides/_rels/slide7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hyperlink" Target="https://daily-ink.davidtruss.com/small-changes/" TargetMode="External"/><Relationship Id="rId2" Type="http://schemas.openxmlformats.org/officeDocument/2006/relationships/image" Target="../media/image117.jpeg"/><Relationship Id="rId1" Type="http://schemas.openxmlformats.org/officeDocument/2006/relationships/slideLayout" Target="../slideLayouts/slideLayout17.xml"/><Relationship Id="rId6" Type="http://schemas.openxmlformats.org/officeDocument/2006/relationships/hyperlink" Target="https://teams.microsoft.com/l/meetup-join/19:meeting_ZDBjMTU5MTAtMzJkNC00MDliLTljNDgtOTVmOGVmZWRhZmEx@thread.v2/0?context=%7B%22Tid%22:%224e6b076a-1c16-42e3-a8ea-752686e1424d%22,%22Oid%22:%224031f37a-6f0b-4ca9-97b7-6ccf06c7b467%22%7D" TargetMode="External"/><Relationship Id="rId5" Type="http://schemas.openxmlformats.org/officeDocument/2006/relationships/hyperlink" Target="https://en.wikipedia.org/wiki/Microsoft_Teams" TargetMode="External"/><Relationship Id="rId4"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87.xml"/><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2500" b="1">
                <a:solidFill>
                  <a:srgbClr val="FFFFFF"/>
                </a:solidFill>
              </a:rPr>
              <a:t>Arizona Workforce Development Alliance (ACC, ACC-RBHA)</a:t>
            </a:r>
            <a:endParaRPr lang="en-US"/>
          </a:p>
        </p:txBody>
      </p:sp>
      <p:sp>
        <p:nvSpPr>
          <p:cNvPr id="3" name="Subtitle 2">
            <a:extLst>
              <a:ext uri="{FF2B5EF4-FFF2-40B4-BE49-F238E27FC236}">
                <a16:creationId xmlns:a16="http://schemas.microsoft.com/office/drawing/2014/main" id="{54A3C993-2F9E-4D56-8AF5-8D0AE087BE54}"/>
              </a:ext>
            </a:extLst>
          </p:cNvPr>
          <p:cNvSpPr>
            <a:spLocks noGrp="1"/>
          </p:cNvSpPr>
          <p:nvPr>
            <p:ph type="subTitle" idx="1"/>
          </p:nvPr>
        </p:nvSpPr>
        <p:spPr>
          <a:xfrm>
            <a:off x="1065212" y="5943600"/>
            <a:ext cx="10058400" cy="543512"/>
          </a:xfrm>
        </p:spPr>
        <p:txBody>
          <a:bodyPr vert="horz" lIns="91440" tIns="45720" rIns="91440" bIns="45720" rtlCol="0" anchor="t">
            <a:normAutofit/>
          </a:bodyPr>
          <a:lstStyle/>
          <a:p>
            <a:r>
              <a:rPr lang="en-US" sz="1500">
                <a:solidFill>
                  <a:srgbClr val="FFFFFF"/>
                </a:solidFill>
              </a:rPr>
              <a:t>FEBRUARY 2024 Provider Forum</a:t>
            </a:r>
            <a:endParaRPr lang="en-US"/>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590867" y="874484"/>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5000"/>
          </a:blip>
          <a:srcRect/>
          <a:stretch>
            <a:fillRect/>
          </a:stretch>
        </p:blipFill>
        <p:spPr bwMode="auto">
          <a:xfrm>
            <a:off x="8558955" y="451091"/>
            <a:ext cx="2260879"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94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5DC7-6C11-33EE-E998-268AEAB1E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BE51D-5A55-02C5-0690-A9559573A9F6}"/>
              </a:ext>
            </a:extLst>
          </p:cNvPr>
          <p:cNvSpPr>
            <a:spLocks noGrp="1"/>
          </p:cNvSpPr>
          <p:nvPr>
            <p:ph type="title" idx="4294967295"/>
          </p:nvPr>
        </p:nvSpPr>
        <p:spPr>
          <a:xfrm>
            <a:off x="670042" y="281783"/>
            <a:ext cx="11407697" cy="702954"/>
          </a:xfrm>
        </p:spPr>
        <p:txBody>
          <a:bodyPr>
            <a:normAutofit fontScale="90000"/>
          </a:bodyPr>
          <a:lstStyle/>
          <a:p>
            <a:r>
              <a:rPr lang="en-US">
                <a:solidFill>
                  <a:srgbClr val="404040"/>
                </a:solidFill>
                <a:latin typeface="Calibri Light"/>
                <a:cs typeface="Calibri Light"/>
              </a:rPr>
              <a:t>Relias Updates</a:t>
            </a:r>
            <a:endParaRPr lang="en-US"/>
          </a:p>
        </p:txBody>
      </p:sp>
      <p:sp>
        <p:nvSpPr>
          <p:cNvPr id="5" name="TextBox 4">
            <a:extLst>
              <a:ext uri="{FF2B5EF4-FFF2-40B4-BE49-F238E27FC236}">
                <a16:creationId xmlns:a16="http://schemas.microsoft.com/office/drawing/2014/main" id="{3BDCB79D-12BF-7611-1356-27A181617CE1}"/>
              </a:ext>
            </a:extLst>
          </p:cNvPr>
          <p:cNvSpPr txBox="1"/>
          <p:nvPr/>
        </p:nvSpPr>
        <p:spPr>
          <a:xfrm>
            <a:off x="84056" y="875880"/>
            <a:ext cx="12192121" cy="6176050"/>
          </a:xfrm>
          <a:prstGeom prst="rect">
            <a:avLst/>
          </a:prstGeom>
          <a:noFill/>
        </p:spPr>
        <p:txBody>
          <a:bodyPr wrap="square" lIns="91440" tIns="45720" rIns="91440" bIns="45720" anchor="t">
            <a:spAutoFit/>
          </a:bodyPr>
          <a:lstStyle/>
          <a:p>
            <a:pPr>
              <a:lnSpc>
                <a:spcPct val="150000"/>
              </a:lnSpc>
              <a:spcBef>
                <a:spcPts val="1000"/>
              </a:spcBef>
            </a:pPr>
            <a:r>
              <a:rPr lang="en-US" sz="1400" b="1">
                <a:latin typeface="Arial"/>
                <a:ea typeface="+mn-lt"/>
                <a:cs typeface="Arial"/>
              </a:rPr>
              <a:t>Relias Recorded CSM Led Training Webinars</a:t>
            </a:r>
            <a:endParaRPr lang="en-US" sz="1400">
              <a:latin typeface="Arial"/>
              <a:ea typeface="+mn-lt"/>
              <a:cs typeface="Arial"/>
            </a:endParaRPr>
          </a:p>
          <a:p>
            <a:pPr marL="383540" indent="-182245">
              <a:lnSpc>
                <a:spcPct val="150000"/>
              </a:lnSpc>
              <a:spcBef>
                <a:spcPts val="1000"/>
              </a:spcBef>
              <a:buFont typeface="Calibri,Sans-Serif"/>
              <a:buChar char="•"/>
            </a:pPr>
            <a:r>
              <a:rPr lang="en-US" sz="1400" b="1">
                <a:solidFill>
                  <a:srgbClr val="6E6E6E"/>
                </a:solidFill>
                <a:latin typeface="Arial"/>
                <a:ea typeface="+mn-lt"/>
                <a:cs typeface="Arial"/>
              </a:rPr>
              <a:t>Relias SPP Supervisor Workshop Recorded Link</a:t>
            </a:r>
            <a:r>
              <a:rPr lang="en-US" sz="1400">
                <a:solidFill>
                  <a:srgbClr val="6E6E6E"/>
                </a:solidFill>
                <a:latin typeface="Arial"/>
                <a:ea typeface="+mn-lt"/>
                <a:cs typeface="Arial"/>
              </a:rPr>
              <a:t> (In case you missed it, this will be uploaded here):  </a:t>
            </a:r>
            <a:r>
              <a:rPr lang="en-US" sz="1400">
                <a:solidFill>
                  <a:srgbClr val="6E6E6E"/>
                </a:solidFill>
                <a:latin typeface="Arial"/>
                <a:ea typeface="+mn-lt"/>
                <a:cs typeface="+mn-lt"/>
                <a:hlinkClick r:id="rId2"/>
              </a:rPr>
              <a:t>https://azahp.org/azahp/azahp-accrhba-awfda/relias/</a:t>
            </a:r>
            <a:endParaRPr lang="en-US" sz="1400">
              <a:solidFill>
                <a:srgbClr val="6E6E6E"/>
              </a:solidFill>
              <a:latin typeface="Arial"/>
              <a:ea typeface="Calibri"/>
              <a:cs typeface="Arial"/>
            </a:endParaRPr>
          </a:p>
          <a:p>
            <a:pPr marL="840740" lvl="1" indent="-182245">
              <a:lnSpc>
                <a:spcPct val="150000"/>
              </a:lnSpc>
              <a:spcBef>
                <a:spcPts val="1000"/>
              </a:spcBef>
              <a:buFont typeface="Calibri,Sans-Serif"/>
              <a:buChar char="•"/>
            </a:pPr>
            <a:r>
              <a:rPr lang="en-US" sz="1400">
                <a:solidFill>
                  <a:srgbClr val="6E6E6E"/>
                </a:solidFill>
                <a:latin typeface="Arial"/>
                <a:ea typeface="+mn-lt"/>
                <a:cs typeface="Calibri"/>
              </a:rPr>
              <a:t>Two Saved Reports for the </a:t>
            </a:r>
            <a:r>
              <a:rPr lang="en-US" sz="1400" err="1">
                <a:solidFill>
                  <a:srgbClr val="6E6E6E"/>
                </a:solidFill>
                <a:latin typeface="Arial"/>
                <a:ea typeface="+mn-lt"/>
                <a:cs typeface="Calibri"/>
              </a:rPr>
              <a:t>AzAHP</a:t>
            </a:r>
            <a:r>
              <a:rPr lang="en-US" sz="1400">
                <a:solidFill>
                  <a:srgbClr val="6E6E6E"/>
                </a:solidFill>
                <a:latin typeface="Arial"/>
                <a:ea typeface="+mn-lt"/>
                <a:cs typeface="Calibri"/>
              </a:rPr>
              <a:t> 90 Day and Annual Training Plans available for all SPP Supervisors with Reporting Management.</a:t>
            </a:r>
          </a:p>
          <a:p>
            <a:pPr marL="383540" indent="-182245">
              <a:lnSpc>
                <a:spcPct val="150000"/>
              </a:lnSpc>
              <a:spcBef>
                <a:spcPts val="1000"/>
              </a:spcBef>
              <a:buFont typeface="Calibri,Sans-Serif"/>
              <a:buChar char="•"/>
            </a:pPr>
            <a:r>
              <a:rPr lang="en-US" sz="1400" b="1">
                <a:solidFill>
                  <a:srgbClr val="6E6E6E"/>
                </a:solidFill>
                <a:latin typeface="Arial"/>
                <a:ea typeface="+mn-lt"/>
                <a:cs typeface="Arial"/>
              </a:rPr>
              <a:t>Relias CFT Competency Evaluation Workshop:</a:t>
            </a:r>
          </a:p>
          <a:p>
            <a:pPr marL="840740" lvl="1" indent="-182245">
              <a:lnSpc>
                <a:spcPct val="150000"/>
              </a:lnSpc>
              <a:spcBef>
                <a:spcPts val="1000"/>
              </a:spcBef>
              <a:buFont typeface="Calibri,Sans-Serif"/>
              <a:buChar char="•"/>
            </a:pPr>
            <a:r>
              <a:rPr lang="en-US" sz="1400" b="1">
                <a:solidFill>
                  <a:srgbClr val="6E6E6E"/>
                </a:solidFill>
                <a:latin typeface="Arial"/>
                <a:ea typeface="+mn-lt"/>
                <a:cs typeface="Arial"/>
              </a:rPr>
              <a:t>When: </a:t>
            </a:r>
            <a:r>
              <a:rPr lang="en-US" sz="1400">
                <a:solidFill>
                  <a:srgbClr val="6E6E6E"/>
                </a:solidFill>
                <a:latin typeface="Arial"/>
                <a:ea typeface="+mn-lt"/>
                <a:cs typeface="Arial"/>
              </a:rPr>
              <a:t> Wednesday, February 21 from 11-12PM AZ Time</a:t>
            </a:r>
          </a:p>
          <a:p>
            <a:pPr marL="840740" lvl="1" indent="-182245">
              <a:lnSpc>
                <a:spcPct val="150000"/>
              </a:lnSpc>
              <a:spcBef>
                <a:spcPts val="1000"/>
              </a:spcBef>
              <a:buFont typeface="Calibri,Sans-Serif"/>
              <a:buChar char="•"/>
            </a:pPr>
            <a:r>
              <a:rPr lang="en-US" sz="1400" b="1">
                <a:solidFill>
                  <a:srgbClr val="6E6E6E"/>
                </a:solidFill>
                <a:latin typeface="Arial"/>
                <a:ea typeface="+mn-lt"/>
                <a:cs typeface="Arial"/>
              </a:rPr>
              <a:t>Where: </a:t>
            </a:r>
            <a:r>
              <a:rPr lang="en-US" sz="1400">
                <a:solidFill>
                  <a:srgbClr val="6E6E6E"/>
                </a:solidFill>
                <a:latin typeface="Arial"/>
                <a:ea typeface="+mn-lt"/>
                <a:cs typeface="Arial"/>
              </a:rPr>
              <a:t> </a:t>
            </a:r>
            <a:r>
              <a:rPr lang="en-US" sz="1400" b="1">
                <a:solidFill>
                  <a:srgbClr val="6E6E6E"/>
                </a:solidFill>
                <a:ea typeface="+mn-lt"/>
                <a:cs typeface="+mn-lt"/>
                <a:hlinkClick r:id="rId3"/>
              </a:rPr>
              <a:t>https://relias.webex.com/relias/j.php?MTID=m35e606932013826540541dfb790fc73f</a:t>
            </a:r>
            <a:endParaRPr lang="en-US" sz="1400">
              <a:solidFill>
                <a:srgbClr val="6E6E6E"/>
              </a:solidFill>
              <a:latin typeface="Arial"/>
              <a:ea typeface="+mn-lt"/>
              <a:cs typeface="Arial"/>
            </a:endParaRPr>
          </a:p>
          <a:p>
            <a:pPr>
              <a:lnSpc>
                <a:spcPct val="150000"/>
              </a:lnSpc>
              <a:spcBef>
                <a:spcPts val="1000"/>
              </a:spcBef>
            </a:pPr>
            <a:r>
              <a:rPr lang="en-US" sz="1400" b="1">
                <a:latin typeface="Arial"/>
                <a:ea typeface="+mn-lt"/>
                <a:cs typeface="Arial"/>
              </a:rPr>
              <a:t>Relias Best Practices Toolkits</a:t>
            </a:r>
            <a:endParaRPr lang="en-US" sz="1400">
              <a:latin typeface="Arial"/>
              <a:ea typeface="+mn-lt"/>
              <a:cs typeface="Arial"/>
            </a:endParaRPr>
          </a:p>
          <a:p>
            <a:pPr marL="383540" lvl="1" indent="-182245">
              <a:lnSpc>
                <a:spcPct val="150000"/>
              </a:lnSpc>
              <a:spcBef>
                <a:spcPts val="1000"/>
              </a:spcBef>
              <a:buFont typeface="Calibri,Sans-Serif"/>
              <a:buChar char="•"/>
            </a:pPr>
            <a:r>
              <a:rPr lang="en-US" sz="1400">
                <a:solidFill>
                  <a:srgbClr val="6E6E6E"/>
                </a:solidFill>
                <a:latin typeface="Arial"/>
                <a:ea typeface="+mn-lt"/>
                <a:cs typeface="Calibri"/>
              </a:rPr>
              <a:t>Looking for resources to help guide you with Relias best practices? Visit the below link for helpful resources!</a:t>
            </a:r>
          </a:p>
          <a:p>
            <a:pPr marL="840740" lvl="2" indent="-182245">
              <a:lnSpc>
                <a:spcPct val="150000"/>
              </a:lnSpc>
              <a:spcBef>
                <a:spcPts val="1000"/>
              </a:spcBef>
              <a:buFont typeface="Wingdings"/>
              <a:buChar char="§"/>
            </a:pPr>
            <a:r>
              <a:rPr lang="en-US" sz="1400">
                <a:solidFill>
                  <a:srgbClr val="6E6E6E"/>
                </a:solidFill>
                <a:latin typeface="Arial"/>
                <a:ea typeface="+mn-lt"/>
                <a:cs typeface="Arial"/>
                <a:hlinkClick r:id="rId4"/>
              </a:rPr>
              <a:t>https://azahp.org/relias-toolkit-best-practices-for-completion-compliance/</a:t>
            </a:r>
            <a:r>
              <a:rPr lang="en-US" sz="1400">
                <a:solidFill>
                  <a:srgbClr val="6E6E6E"/>
                </a:solidFill>
                <a:latin typeface="Arial"/>
                <a:ea typeface="+mn-lt"/>
                <a:cs typeface="Arial"/>
              </a:rPr>
              <a:t> </a:t>
            </a:r>
            <a:endParaRPr lang="en-US" sz="1400">
              <a:solidFill>
                <a:srgbClr val="6E6E6E"/>
              </a:solidFill>
              <a:latin typeface="Arial"/>
              <a:ea typeface="+mn-lt"/>
              <a:cs typeface="Calibri"/>
            </a:endParaRPr>
          </a:p>
          <a:p>
            <a:pPr>
              <a:lnSpc>
                <a:spcPct val="150000"/>
              </a:lnSpc>
              <a:spcBef>
                <a:spcPts val="1000"/>
              </a:spcBef>
            </a:pPr>
            <a:r>
              <a:rPr lang="en-US" sz="1400" b="1">
                <a:latin typeface="Arial"/>
                <a:ea typeface="+mn-lt"/>
                <a:cs typeface="Arial"/>
              </a:rPr>
              <a:t>Upcoming Admin Course Library</a:t>
            </a:r>
          </a:p>
          <a:p>
            <a:pPr marL="383540" indent="-182245">
              <a:lnSpc>
                <a:spcPct val="150000"/>
              </a:lnSpc>
              <a:spcBef>
                <a:spcPts val="1000"/>
              </a:spcBef>
              <a:buFont typeface="Calibri,Sans-Serif"/>
              <a:buChar char="•"/>
            </a:pPr>
            <a:r>
              <a:rPr lang="en-US" sz="1400">
                <a:solidFill>
                  <a:srgbClr val="6E6E6E"/>
                </a:solidFill>
                <a:latin typeface="Arial"/>
                <a:ea typeface="+mn-lt"/>
                <a:cs typeface="Arial"/>
              </a:rPr>
              <a:t>This tool will be releasing sometime in Q1 of 2024 to all users with Administrator or Supervisor roles within your organization. Our goal is to enhance your training management process, making it easier than ever to discover relevant Relias courses and preview essential course details. More information coming soon!</a:t>
            </a:r>
            <a:endParaRPr lang="en-US" sz="2000"/>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F56BF8A3-ACD0-0449-2DB2-A9F2AF33DE18}"/>
              </a:ext>
            </a:extLst>
          </p:cNvPr>
          <p:cNvCxnSpPr/>
          <p:nvPr/>
        </p:nvCxnSpPr>
        <p:spPr>
          <a:xfrm flipV="1">
            <a:off x="800715" y="860190"/>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453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5DC7-6C11-33EE-E998-268AEAB1E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0BE51D-5A55-02C5-0690-A9559573A9F6}"/>
              </a:ext>
            </a:extLst>
          </p:cNvPr>
          <p:cNvSpPr>
            <a:spLocks noGrp="1"/>
          </p:cNvSpPr>
          <p:nvPr>
            <p:ph type="title" idx="4294967295"/>
          </p:nvPr>
        </p:nvSpPr>
        <p:spPr>
          <a:xfrm>
            <a:off x="647386" y="860190"/>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Relias Webinar Opportunity</a:t>
            </a:r>
            <a:br>
              <a:rPr lang="en-US">
                <a:solidFill>
                  <a:srgbClr val="0070C0"/>
                </a:solidFill>
                <a:latin typeface="Calibri Light"/>
                <a:cs typeface="Calibri Light"/>
              </a:rPr>
            </a:br>
            <a:endParaRPr lang="en-US">
              <a:solidFill>
                <a:srgbClr val="0070C0"/>
              </a:solidFill>
            </a:endParaRPr>
          </a:p>
        </p:txBody>
      </p:sp>
      <p:sp>
        <p:nvSpPr>
          <p:cNvPr id="5" name="TextBox 4">
            <a:extLst>
              <a:ext uri="{FF2B5EF4-FFF2-40B4-BE49-F238E27FC236}">
                <a16:creationId xmlns:a16="http://schemas.microsoft.com/office/drawing/2014/main" id="{3BDCB79D-12BF-7611-1356-27A181617CE1}"/>
              </a:ext>
            </a:extLst>
          </p:cNvPr>
          <p:cNvSpPr txBox="1"/>
          <p:nvPr/>
        </p:nvSpPr>
        <p:spPr>
          <a:xfrm>
            <a:off x="328099" y="1204145"/>
            <a:ext cx="11443659" cy="5653855"/>
          </a:xfrm>
          <a:prstGeom prst="rect">
            <a:avLst/>
          </a:prstGeom>
          <a:noFill/>
        </p:spPr>
        <p:txBody>
          <a:bodyPr wrap="square" lIns="91440" tIns="45720" rIns="91440" bIns="45720" anchor="t">
            <a:spAutoFit/>
          </a:bodyPr>
          <a:lstStyle/>
          <a:p>
            <a:pPr>
              <a:lnSpc>
                <a:spcPct val="150000"/>
              </a:lnSpc>
              <a:spcBef>
                <a:spcPts val="1000"/>
              </a:spcBef>
            </a:pPr>
            <a:r>
              <a:rPr lang="en-US" sz="1400" b="1">
                <a:latin typeface="Arial"/>
                <a:ea typeface="Calibri"/>
                <a:cs typeface="Arial"/>
              </a:rPr>
              <a:t>Upcoming Relias Webinar Opportunity</a:t>
            </a:r>
            <a:endParaRPr lang="en-US" sz="2000"/>
          </a:p>
          <a:p>
            <a:pPr marL="566420" lvl="2" indent="-182245">
              <a:lnSpc>
                <a:spcPct val="130000"/>
              </a:lnSpc>
              <a:spcBef>
                <a:spcPts val="1000"/>
              </a:spcBef>
              <a:buFont typeface="Calibri,Sans-Serif"/>
              <a:buChar char="•"/>
            </a:pPr>
            <a:r>
              <a:rPr lang="en-US" sz="1400" b="1">
                <a:solidFill>
                  <a:srgbClr val="6E6E6E"/>
                </a:solidFill>
                <a:latin typeface="Arial"/>
                <a:ea typeface="+mn-lt"/>
                <a:cs typeface="Arial"/>
              </a:rPr>
              <a:t>Key Qualities of Positive Behavior Support</a:t>
            </a:r>
          </a:p>
          <a:p>
            <a:pPr marL="566420" lvl="2" indent="-182245">
              <a:lnSpc>
                <a:spcPct val="130000"/>
              </a:lnSpc>
              <a:spcBef>
                <a:spcPts val="1000"/>
              </a:spcBef>
              <a:buFont typeface="Calibri,Sans-Serif"/>
              <a:buChar char="•"/>
            </a:pPr>
            <a:r>
              <a:rPr lang="en-US" sz="1400" b="1">
                <a:solidFill>
                  <a:srgbClr val="6E6E6E"/>
                </a:solidFill>
                <a:latin typeface="Arial"/>
                <a:ea typeface="+mn-lt"/>
                <a:cs typeface="Arial"/>
              </a:rPr>
              <a:t>About –</a:t>
            </a:r>
            <a:r>
              <a:rPr lang="en-US" sz="1400">
                <a:solidFill>
                  <a:srgbClr val="6E6E6E"/>
                </a:solidFill>
                <a:latin typeface="Arial"/>
                <a:ea typeface="+mn-lt"/>
                <a:cs typeface="Arial"/>
              </a:rPr>
              <a:t> Historically, behavior management methods have focused on punitive, zero-tolerance measures. However, research has shown greater success with positive behavior supports (PBS). PBS focuses less on punishment and more on replacing challenging behaviors with more appropriate behaviors. Join us February 21, 2024, to hear Rhonda Davin, BCBA-D, discuss the key qualities of PBS.</a:t>
            </a:r>
            <a:endParaRPr lang="en-US" sz="1400">
              <a:solidFill>
                <a:srgbClr val="6E6E6E"/>
              </a:solidFill>
              <a:latin typeface="Arial"/>
              <a:ea typeface="Calibri"/>
              <a:cs typeface="Arial"/>
            </a:endParaRPr>
          </a:p>
          <a:p>
            <a:pPr marL="566420" lvl="2" indent="-182245">
              <a:lnSpc>
                <a:spcPct val="130000"/>
              </a:lnSpc>
              <a:spcBef>
                <a:spcPts val="1000"/>
              </a:spcBef>
              <a:buFont typeface="Calibri,Sans-Serif"/>
              <a:buChar char="•"/>
            </a:pPr>
            <a:r>
              <a:rPr lang="en-US" sz="1400">
                <a:solidFill>
                  <a:srgbClr val="6E6E6E"/>
                </a:solidFill>
                <a:latin typeface="Arial"/>
                <a:ea typeface="+mn-lt"/>
                <a:cs typeface="Arial"/>
              </a:rPr>
              <a:t>In this webinar, you'll learn:</a:t>
            </a:r>
          </a:p>
          <a:p>
            <a:pPr marL="1023620" lvl="3" indent="-182245">
              <a:lnSpc>
                <a:spcPct val="130000"/>
              </a:lnSpc>
              <a:spcBef>
                <a:spcPts val="1000"/>
              </a:spcBef>
              <a:buFont typeface="Calibri,Sans-Serif"/>
              <a:buChar char="•"/>
            </a:pPr>
            <a:r>
              <a:rPr lang="en-US" sz="1400">
                <a:solidFill>
                  <a:srgbClr val="6E6E6E"/>
                </a:solidFill>
                <a:latin typeface="Arial"/>
                <a:ea typeface="+mn-lt"/>
                <a:cs typeface="Arial"/>
              </a:rPr>
              <a:t>The five key principles of PBS</a:t>
            </a:r>
          </a:p>
          <a:p>
            <a:pPr marL="1023620" lvl="3" indent="-182245">
              <a:lnSpc>
                <a:spcPct val="130000"/>
              </a:lnSpc>
              <a:spcBef>
                <a:spcPts val="1000"/>
              </a:spcBef>
              <a:buFont typeface="Calibri,Sans-Serif"/>
              <a:buChar char="•"/>
            </a:pPr>
            <a:r>
              <a:rPr lang="en-US" sz="1400">
                <a:solidFill>
                  <a:srgbClr val="6E6E6E"/>
                </a:solidFill>
                <a:latin typeface="Arial"/>
                <a:ea typeface="+mn-lt"/>
                <a:cs typeface="Arial"/>
              </a:rPr>
              <a:t>PBS application</a:t>
            </a:r>
          </a:p>
          <a:p>
            <a:pPr marL="1023620" lvl="3" indent="-182245">
              <a:lnSpc>
                <a:spcPct val="130000"/>
              </a:lnSpc>
              <a:spcBef>
                <a:spcPts val="1000"/>
              </a:spcBef>
              <a:buFont typeface="Calibri,Sans-Serif"/>
              <a:buChar char="•"/>
            </a:pPr>
            <a:r>
              <a:rPr lang="en-US" sz="1400">
                <a:solidFill>
                  <a:srgbClr val="6E6E6E"/>
                </a:solidFill>
                <a:latin typeface="Arial"/>
                <a:ea typeface="+mn-lt"/>
                <a:cs typeface="Arial"/>
              </a:rPr>
              <a:t>Simple ways to incorporate PBS</a:t>
            </a:r>
          </a:p>
          <a:p>
            <a:pPr marL="566420" lvl="2" indent="-182245">
              <a:lnSpc>
                <a:spcPct val="130000"/>
              </a:lnSpc>
              <a:spcBef>
                <a:spcPts val="1000"/>
              </a:spcBef>
              <a:buFont typeface="Calibri,Sans-Serif"/>
              <a:buChar char="•"/>
            </a:pPr>
            <a:r>
              <a:rPr lang="en-US" sz="1400" b="1">
                <a:solidFill>
                  <a:srgbClr val="6E6E6E"/>
                </a:solidFill>
                <a:latin typeface="Arial"/>
                <a:ea typeface="+mn-lt"/>
                <a:cs typeface="Arial"/>
              </a:rPr>
              <a:t>When: </a:t>
            </a:r>
            <a:r>
              <a:rPr lang="en-US" sz="1400">
                <a:solidFill>
                  <a:srgbClr val="6E6E6E"/>
                </a:solidFill>
                <a:latin typeface="Arial"/>
                <a:ea typeface="+mn-lt"/>
                <a:cs typeface="Arial"/>
              </a:rPr>
              <a:t> Wednesday, February 21, 2024 @ 12PM AZ Time</a:t>
            </a:r>
          </a:p>
          <a:p>
            <a:pPr marL="566420" lvl="2" indent="-182245">
              <a:lnSpc>
                <a:spcPct val="130000"/>
              </a:lnSpc>
              <a:spcBef>
                <a:spcPts val="1000"/>
              </a:spcBef>
              <a:buFont typeface="Calibri,Sans-Serif"/>
              <a:buChar char="•"/>
            </a:pPr>
            <a:r>
              <a:rPr lang="en-US" sz="1400" b="1">
                <a:solidFill>
                  <a:srgbClr val="6E6E6E"/>
                </a:solidFill>
                <a:latin typeface="Arial"/>
                <a:ea typeface="Calibri"/>
                <a:cs typeface="Arial"/>
              </a:rPr>
              <a:t>Where: </a:t>
            </a:r>
            <a:r>
              <a:rPr lang="en-US" sz="1400">
                <a:solidFill>
                  <a:srgbClr val="6E6E6E"/>
                </a:solidFill>
                <a:latin typeface="Arial"/>
                <a:ea typeface="Calibri"/>
                <a:cs typeface="Arial"/>
              </a:rPr>
              <a:t> </a:t>
            </a:r>
            <a:r>
              <a:rPr lang="en-US" sz="1400">
                <a:solidFill>
                  <a:srgbClr val="6E6E6E"/>
                </a:solidFill>
                <a:latin typeface="Arial"/>
                <a:ea typeface="Calibri"/>
                <a:cs typeface="Calibri"/>
                <a:hlinkClick r:id="rId2"/>
              </a:rPr>
              <a:t>https://webinars.relias.com/relias/idd-key-qualities-of-positive-behavior-support?_gl=1*39ht1l*_ga*ODA1NzQzMDQyLjE2NjM2Nzk2MDk.*_ga_5P05WVNGPN*MTcwNjg1MjQ1Mi44NS4xLjE3MDY4NTI1NDkuNTguMC4w&amp;_ga=2.123143499.1566924158.1706852454-805743042.1663679609</a:t>
            </a:r>
            <a:endParaRPr lang="en-US" sz="1400">
              <a:solidFill>
                <a:srgbClr val="000000"/>
              </a:solidFill>
              <a:latin typeface="Arial"/>
              <a:ea typeface="Calibri"/>
              <a:cs typeface="Calibri"/>
            </a:endParaRPr>
          </a:p>
          <a:p>
            <a:pPr>
              <a:buFont typeface="Arial"/>
              <a:buChar char="•"/>
            </a:pPr>
            <a:endParaRPr lang="en-US" sz="1100">
              <a:solidFill>
                <a:srgbClr val="000000"/>
              </a:solidFill>
              <a:latin typeface="Calibri"/>
            </a:endParaRPr>
          </a:p>
          <a:p>
            <a:pPr marL="383540" indent="-182245">
              <a:lnSpc>
                <a:spcPct val="150000"/>
              </a:lnSpc>
              <a:spcBef>
                <a:spcPts val="1000"/>
              </a:spcBef>
              <a:buFont typeface="Calibri,Sans-Serif"/>
              <a:buChar char="•"/>
            </a:pPr>
            <a:endParaRPr lang="en-US" sz="1200">
              <a:solidFill>
                <a:srgbClr val="6E6E6E"/>
              </a:solidFill>
              <a:latin typeface="Arial"/>
              <a:ea typeface="Calibri"/>
              <a:cs typeface="Arial"/>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F56BF8A3-ACD0-0449-2DB2-A9F2AF33DE18}"/>
              </a:ext>
            </a:extLst>
          </p:cNvPr>
          <p:cNvCxnSpPr/>
          <p:nvPr/>
        </p:nvCxnSpPr>
        <p:spPr>
          <a:xfrm flipV="1">
            <a:off x="800715" y="860190"/>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13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B664E-9127-113E-949D-CB303BDB3D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02C66-72E4-D74D-2C7A-65AB0DF850B9}"/>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Tips/Tricks</a:t>
            </a:r>
            <a:endParaRPr lang="en-US"/>
          </a:p>
        </p:txBody>
      </p:sp>
      <p:sp>
        <p:nvSpPr>
          <p:cNvPr id="5" name="TextBox 4">
            <a:extLst>
              <a:ext uri="{FF2B5EF4-FFF2-40B4-BE49-F238E27FC236}">
                <a16:creationId xmlns:a16="http://schemas.microsoft.com/office/drawing/2014/main" id="{665BBEAD-6539-D683-36D4-9BD7D71D5FA8}"/>
              </a:ext>
            </a:extLst>
          </p:cNvPr>
          <p:cNvSpPr txBox="1"/>
          <p:nvPr/>
        </p:nvSpPr>
        <p:spPr>
          <a:xfrm>
            <a:off x="384305" y="1191667"/>
            <a:ext cx="4794131" cy="5950347"/>
          </a:xfrm>
          <a:prstGeom prst="rect">
            <a:avLst/>
          </a:prstGeom>
          <a:noFill/>
        </p:spPr>
        <p:txBody>
          <a:bodyPr wrap="square" lIns="91440" tIns="45720" rIns="91440" bIns="45720" anchor="t">
            <a:spAutoFit/>
          </a:bodyPr>
          <a:lstStyle/>
          <a:p>
            <a:pPr>
              <a:lnSpc>
                <a:spcPct val="150000"/>
              </a:lnSpc>
              <a:spcBef>
                <a:spcPts val="1000"/>
              </a:spcBef>
            </a:pPr>
            <a:r>
              <a:rPr lang="en-US" sz="1700" b="1">
                <a:latin typeface="Arial"/>
                <a:ea typeface="Calibri"/>
                <a:cs typeface="Arial"/>
              </a:rPr>
              <a:t>Did You Know – </a:t>
            </a:r>
            <a:r>
              <a:rPr lang="en-US" sz="1700" b="1">
                <a:solidFill>
                  <a:srgbClr val="0070C0"/>
                </a:solidFill>
                <a:latin typeface="Arial"/>
                <a:ea typeface="Calibri"/>
                <a:cs typeface="Arial"/>
              </a:rPr>
              <a:t>Relias has </a:t>
            </a:r>
            <a:r>
              <a:rPr lang="en-US" sz="1700" b="1" err="1">
                <a:solidFill>
                  <a:srgbClr val="0070C0"/>
                </a:solidFill>
                <a:latin typeface="Arial"/>
                <a:ea typeface="Calibri"/>
                <a:cs typeface="Arial"/>
              </a:rPr>
              <a:t>ClicktoLearn</a:t>
            </a:r>
            <a:r>
              <a:rPr lang="en-US" sz="1700" b="1">
                <a:solidFill>
                  <a:srgbClr val="0070C0"/>
                </a:solidFill>
                <a:latin typeface="Arial"/>
                <a:ea typeface="Calibri"/>
                <a:cs typeface="Arial"/>
              </a:rPr>
              <a:t> </a:t>
            </a:r>
            <a:r>
              <a:rPr lang="en-US" sz="1700" b="1">
                <a:latin typeface="Arial"/>
                <a:ea typeface="Calibri"/>
                <a:cs typeface="Arial"/>
              </a:rPr>
              <a:t>Links!</a:t>
            </a:r>
          </a:p>
          <a:p>
            <a:pPr>
              <a:lnSpc>
                <a:spcPct val="150000"/>
              </a:lnSpc>
              <a:spcBef>
                <a:spcPts val="1000"/>
              </a:spcBef>
            </a:pPr>
            <a:r>
              <a:rPr lang="en-US" sz="1400">
                <a:solidFill>
                  <a:srgbClr val="6E6E6E"/>
                </a:solidFill>
                <a:latin typeface="Arial"/>
                <a:ea typeface="+mn-lt"/>
                <a:cs typeface="Arial"/>
              </a:rPr>
              <a:t>• Relias modules have </a:t>
            </a:r>
            <a:r>
              <a:rPr lang="en-US" sz="1400" err="1">
                <a:solidFill>
                  <a:srgbClr val="6E6E6E"/>
                </a:solidFill>
                <a:latin typeface="Arial"/>
                <a:ea typeface="+mn-lt"/>
                <a:cs typeface="Arial"/>
              </a:rPr>
              <a:t>ClicktoLearn</a:t>
            </a:r>
            <a:r>
              <a:rPr lang="en-US" sz="1400">
                <a:solidFill>
                  <a:srgbClr val="6E6E6E"/>
                </a:solidFill>
                <a:latin typeface="Arial"/>
                <a:ea typeface="+mn-lt"/>
                <a:cs typeface="Arial"/>
              </a:rPr>
              <a:t> links available in the module properties tab. You can also click on the icon shown in the referenced photo to copy the module's </a:t>
            </a:r>
            <a:r>
              <a:rPr lang="en-US" sz="1400" err="1">
                <a:solidFill>
                  <a:srgbClr val="6E6E6E"/>
                </a:solidFill>
                <a:latin typeface="Arial"/>
                <a:ea typeface="+mn-lt"/>
                <a:cs typeface="Arial"/>
              </a:rPr>
              <a:t>ClicktoLearn</a:t>
            </a:r>
            <a:r>
              <a:rPr lang="en-US" sz="1400">
                <a:solidFill>
                  <a:srgbClr val="6E6E6E"/>
                </a:solidFill>
                <a:latin typeface="Arial"/>
                <a:ea typeface="+mn-lt"/>
                <a:cs typeface="Arial"/>
              </a:rPr>
              <a:t> link.</a:t>
            </a:r>
          </a:p>
          <a:p>
            <a:pPr>
              <a:lnSpc>
                <a:spcPct val="150000"/>
              </a:lnSpc>
              <a:spcBef>
                <a:spcPts val="1000"/>
              </a:spcBef>
            </a:pPr>
            <a:r>
              <a:rPr lang="en-US" sz="1400">
                <a:solidFill>
                  <a:srgbClr val="6E6E6E"/>
                </a:solidFill>
                <a:latin typeface="Arial"/>
                <a:ea typeface="Calibri"/>
                <a:cs typeface="Arial"/>
              </a:rPr>
              <a:t>• You can utilize these links to self-enroll and launch the course directly by selecting the link! These are unique to each Relias Platform so you would only want to utilize the link if and only if you have an active Relias profile in that Platform.</a:t>
            </a:r>
          </a:p>
          <a:p>
            <a:pPr>
              <a:lnSpc>
                <a:spcPct val="150000"/>
              </a:lnSpc>
              <a:spcBef>
                <a:spcPts val="1000"/>
              </a:spcBef>
            </a:pPr>
            <a:endParaRPr lang="en-US" sz="1400">
              <a:solidFill>
                <a:srgbClr val="6E6E6E"/>
              </a:solidFill>
              <a:latin typeface="Arial"/>
              <a:ea typeface="Calibri"/>
              <a:cs typeface="Arial"/>
            </a:endParaRPr>
          </a:p>
          <a:p>
            <a:pPr>
              <a:lnSpc>
                <a:spcPct val="150000"/>
              </a:lnSpc>
              <a:spcBef>
                <a:spcPts val="1000"/>
              </a:spcBef>
            </a:pPr>
            <a:endParaRPr lang="en-US" sz="1400">
              <a:solidFill>
                <a:srgbClr val="6E6E6E"/>
              </a:solidFill>
              <a:latin typeface="Arial"/>
              <a:ea typeface="+mn-lt"/>
              <a:cs typeface="Arial"/>
            </a:endParaRPr>
          </a:p>
          <a:p>
            <a:pPr marL="90805" indent="-90805">
              <a:lnSpc>
                <a:spcPct val="150000"/>
              </a:lnSpc>
              <a:spcBef>
                <a:spcPts val="1000"/>
              </a:spcBef>
              <a:buFont typeface="Calibri,Sans-Serif"/>
              <a:buChar char="•"/>
            </a:pPr>
            <a:endParaRPr lang="en-US" sz="1400">
              <a:solidFill>
                <a:srgbClr val="6E6E6E"/>
              </a:solidFill>
              <a:latin typeface="Arial"/>
              <a:ea typeface="+mn-lt"/>
              <a:cs typeface="Arial"/>
            </a:endParaRPr>
          </a:p>
          <a:p>
            <a:pPr marL="285750" indent="-285750">
              <a:buFont typeface="Arial"/>
              <a:buChar char="•"/>
            </a:pPr>
            <a:endParaRPr lang="en-US">
              <a:ea typeface="+mn-lt"/>
              <a:cs typeface="+mn-lt"/>
            </a:endParaRP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94A12A15-B4A1-7FA6-6C9E-6385FE84B067}"/>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44CDFF-F45E-D77E-CF8E-1644366C743A}"/>
              </a:ext>
            </a:extLst>
          </p:cNvPr>
          <p:cNvSpPr txBox="1"/>
          <p:nvPr/>
        </p:nvSpPr>
        <p:spPr>
          <a:xfrm>
            <a:off x="5554785" y="1588478"/>
            <a:ext cx="516792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400" baseline="0">
                <a:solidFill>
                  <a:srgbClr val="6E6E6E"/>
                </a:solidFill>
                <a:latin typeface="Arial"/>
                <a:ea typeface="Segoe UI"/>
                <a:cs typeface="Segoe UI"/>
              </a:rPr>
              <a:t>• Relias modules have </a:t>
            </a:r>
            <a:r>
              <a:rPr lang="en-US" sz="1400" baseline="0" err="1">
                <a:solidFill>
                  <a:srgbClr val="6E6E6E"/>
                </a:solidFill>
                <a:latin typeface="Arial"/>
                <a:ea typeface="Segoe UI"/>
                <a:cs typeface="Segoe UI"/>
              </a:rPr>
              <a:t>ClicktoLearn</a:t>
            </a:r>
            <a:r>
              <a:rPr lang="en-US" sz="1400" baseline="0">
                <a:solidFill>
                  <a:srgbClr val="6E6E6E"/>
                </a:solidFill>
                <a:latin typeface="Arial"/>
                <a:ea typeface="Segoe UI"/>
                <a:cs typeface="Segoe UI"/>
              </a:rPr>
              <a:t> links available in the module properties tab. You can also click on the icon shown in the referenced photo to copy the module's </a:t>
            </a:r>
            <a:r>
              <a:rPr lang="en-US" sz="1400" baseline="0" err="1">
                <a:solidFill>
                  <a:srgbClr val="6E6E6E"/>
                </a:solidFill>
                <a:latin typeface="Arial"/>
                <a:ea typeface="Segoe UI"/>
                <a:cs typeface="Segoe UI"/>
              </a:rPr>
              <a:t>ClicktoLearn</a:t>
            </a:r>
            <a:r>
              <a:rPr lang="en-US" sz="1400" baseline="0">
                <a:solidFill>
                  <a:srgbClr val="6E6E6E"/>
                </a:solidFill>
                <a:latin typeface="Arial"/>
                <a:ea typeface="Segoe UI"/>
                <a:cs typeface="Segoe UI"/>
              </a:rPr>
              <a:t> link.</a:t>
            </a:r>
            <a:r>
              <a:rPr lang="en-US" sz="1400">
                <a:latin typeface="Arial"/>
                <a:ea typeface="Segoe UI"/>
                <a:cs typeface="Segoe UI"/>
              </a:rPr>
              <a:t>​</a:t>
            </a:r>
          </a:p>
          <a:p>
            <a:endParaRPr lang="en-US" sz="1400">
              <a:solidFill>
                <a:srgbClr val="000000"/>
              </a:solidFill>
              <a:latin typeface="Arial"/>
              <a:ea typeface="Segoe UI"/>
              <a:cs typeface="Segoe UI"/>
            </a:endParaRPr>
          </a:p>
          <a:p>
            <a:pPr rtl="0"/>
            <a:r>
              <a:rPr lang="en-US" sz="1400" baseline="0">
                <a:solidFill>
                  <a:srgbClr val="6E6E6E"/>
                </a:solidFill>
                <a:latin typeface="Arial"/>
                <a:ea typeface="Segoe UI"/>
                <a:cs typeface="Segoe UI"/>
              </a:rPr>
              <a:t>• If you have access to a QR code maker/generator, you can utilize the </a:t>
            </a:r>
            <a:r>
              <a:rPr lang="en-US" sz="1400" baseline="0" err="1">
                <a:solidFill>
                  <a:srgbClr val="6E6E6E"/>
                </a:solidFill>
                <a:latin typeface="Arial"/>
                <a:ea typeface="Segoe UI"/>
                <a:cs typeface="Segoe UI"/>
              </a:rPr>
              <a:t>ClicktoLearn</a:t>
            </a:r>
            <a:r>
              <a:rPr lang="en-US" sz="1400" baseline="0">
                <a:solidFill>
                  <a:srgbClr val="6E6E6E"/>
                </a:solidFill>
                <a:latin typeface="Arial"/>
                <a:ea typeface="Segoe UI"/>
                <a:cs typeface="Segoe UI"/>
              </a:rPr>
              <a:t> links to generate a QR code to self-enroll and launch a course after scanning the QR code!</a:t>
            </a:r>
            <a:endParaRPr lang="en-US"/>
          </a:p>
        </p:txBody>
      </p:sp>
      <p:pic>
        <p:nvPicPr>
          <p:cNvPr id="8" name="Picture 7" descr="A screenshot of a computer&#10;&#10;Description automatically generated">
            <a:extLst>
              <a:ext uri="{FF2B5EF4-FFF2-40B4-BE49-F238E27FC236}">
                <a16:creationId xmlns:a16="http://schemas.microsoft.com/office/drawing/2014/main" id="{B9157E99-166F-4AD0-D8EE-74A273DD4DE5}"/>
              </a:ext>
            </a:extLst>
          </p:cNvPr>
          <p:cNvPicPr>
            <a:picLocks noChangeAspect="1"/>
          </p:cNvPicPr>
          <p:nvPr/>
        </p:nvPicPr>
        <p:blipFill>
          <a:blip r:embed="rId2"/>
          <a:stretch>
            <a:fillRect/>
          </a:stretch>
        </p:blipFill>
        <p:spPr>
          <a:xfrm>
            <a:off x="5275384" y="3479950"/>
            <a:ext cx="6096000" cy="2535792"/>
          </a:xfrm>
          <a:prstGeom prst="rect">
            <a:avLst/>
          </a:prstGeom>
        </p:spPr>
      </p:pic>
    </p:spTree>
    <p:extLst>
      <p:ext uri="{BB962C8B-B14F-4D97-AF65-F5344CB8AC3E}">
        <p14:creationId xmlns:p14="http://schemas.microsoft.com/office/powerpoint/2010/main" val="1499766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3A88-4973-47AD-8903-34462CDE6F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B19D-4B56-C2CE-2C3A-65F4CDE3E947}"/>
              </a:ext>
            </a:extLst>
          </p:cNvPr>
          <p:cNvSpPr>
            <a:spLocks noGrp="1"/>
          </p:cNvSpPr>
          <p:nvPr>
            <p:ph type="title" idx="4294967295"/>
          </p:nvPr>
        </p:nvSpPr>
        <p:spPr>
          <a:xfrm>
            <a:off x="642164" y="30881"/>
            <a:ext cx="11407697" cy="1306978"/>
          </a:xfrm>
        </p:spPr>
        <p:txBody>
          <a:bodyPr>
            <a:normAutofit/>
          </a:bodyPr>
          <a:lstStyle/>
          <a:p>
            <a:r>
              <a:rPr lang="en-US">
                <a:solidFill>
                  <a:srgbClr val="404040"/>
                </a:solidFill>
                <a:latin typeface="Calibri Light"/>
                <a:cs typeface="Calibri Light"/>
              </a:rPr>
              <a:t>Relias Administrative Mastery Program (RAMP)</a:t>
            </a:r>
            <a:endParaRPr lang="en-US"/>
          </a:p>
        </p:txBody>
      </p:sp>
      <p:sp>
        <p:nvSpPr>
          <p:cNvPr id="5" name="TextBox 4">
            <a:extLst>
              <a:ext uri="{FF2B5EF4-FFF2-40B4-BE49-F238E27FC236}">
                <a16:creationId xmlns:a16="http://schemas.microsoft.com/office/drawing/2014/main" id="{15BBE668-AA62-AAD2-8525-3504B80EC07F}"/>
              </a:ext>
            </a:extLst>
          </p:cNvPr>
          <p:cNvSpPr txBox="1"/>
          <p:nvPr/>
        </p:nvSpPr>
        <p:spPr>
          <a:xfrm>
            <a:off x="639390" y="1634355"/>
            <a:ext cx="6531387" cy="4801314"/>
          </a:xfrm>
          <a:prstGeom prst="rect">
            <a:avLst/>
          </a:prstGeom>
          <a:noFill/>
        </p:spPr>
        <p:txBody>
          <a:bodyPr wrap="square" lIns="91440" tIns="45720" rIns="91440" bIns="45720" anchor="t">
            <a:spAutoFit/>
          </a:bodyPr>
          <a:lstStyle/>
          <a:p>
            <a:pPr marL="285750" indent="-285750">
              <a:buFont typeface="Arial"/>
              <a:buChar char="•"/>
            </a:pPr>
            <a:r>
              <a:rPr lang="en-US">
                <a:ea typeface="+mn-lt"/>
                <a:cs typeface="+mn-lt"/>
              </a:rPr>
              <a:t>RAMP is a training plan program for Relias Administrators that covers site and overview, user management, hierarchy, courses, training plans, and reporting in the Relias Platform that is available in your training plan list for Relias Administrators to self-enroll into!</a:t>
            </a:r>
            <a:endParaRPr lang="en-US"/>
          </a:p>
          <a:p>
            <a:pPr marL="285750" indent="-285750">
              <a:buFont typeface="Arial"/>
              <a:buChar char="•"/>
            </a:pPr>
            <a:endParaRPr lang="en-US">
              <a:ea typeface="+mn-lt"/>
              <a:cs typeface="+mn-lt"/>
            </a:endParaRPr>
          </a:p>
          <a:p>
            <a:pPr marL="285750" indent="-285750">
              <a:buFont typeface="Arial"/>
              <a:buChar char="•"/>
            </a:pPr>
            <a:r>
              <a:rPr lang="en-US">
                <a:ea typeface="+mn-lt"/>
                <a:cs typeface="+mn-lt"/>
              </a:rPr>
              <a:t>Navigate to your Training Plan List from your Relias Administrator profile and search for "RAMP" if you would like to self-enroll. </a:t>
            </a:r>
          </a:p>
          <a:p>
            <a:endParaRPr lang="en-US">
              <a:ea typeface="+mn-lt"/>
              <a:cs typeface="+mn-lt"/>
            </a:endParaRPr>
          </a:p>
          <a:p>
            <a:pPr marL="285750" indent="-285750">
              <a:buFont typeface="Arial"/>
              <a:buChar char="•"/>
            </a:pPr>
            <a:r>
              <a:rPr lang="en-US">
                <a:ea typeface="+mn-lt"/>
                <a:cs typeface="+mn-lt"/>
              </a:rPr>
              <a:t>The courses will take between 30-90 minutes and include knowledge checks throughout to aid with knowledge retention.</a:t>
            </a:r>
          </a:p>
          <a:p>
            <a:endParaRPr lang="en-US">
              <a:ea typeface="+mn-lt"/>
              <a:cs typeface="+mn-lt"/>
            </a:endParaRPr>
          </a:p>
          <a:p>
            <a:pPr marL="285750" indent="-285750">
              <a:buFont typeface="Arial"/>
              <a:buChar char="•"/>
            </a:pPr>
            <a:r>
              <a:rPr lang="en-US">
                <a:ea typeface="+mn-lt"/>
                <a:cs typeface="+mn-lt"/>
              </a:rPr>
              <a:t>Become certified as a Relias Administrator upon completion!</a:t>
            </a:r>
          </a:p>
          <a:p>
            <a:pPr marL="285750" indent="-285750">
              <a:buFont typeface="Arial"/>
              <a:buChar char="•"/>
            </a:pPr>
            <a:endParaRPr lang="en-US">
              <a:ea typeface="+mn-lt"/>
              <a:cs typeface="+mn-lt"/>
            </a:endParaRPr>
          </a:p>
          <a:p>
            <a:pPr marL="285750" indent="-285750">
              <a:buFont typeface="Arial"/>
              <a:buChar char="•"/>
            </a:pPr>
            <a:r>
              <a:rPr lang="en-US">
                <a:ea typeface="+mn-lt"/>
                <a:cs typeface="+mn-lt"/>
              </a:rPr>
              <a:t>Polling Time! Any progress?</a:t>
            </a:r>
          </a:p>
          <a:p>
            <a:pPr marL="285750" indent="-285750">
              <a:buFont typeface="Arial"/>
              <a:buChar char="•"/>
            </a:pPr>
            <a:endParaRPr lang="en-US">
              <a:ea typeface="+mn-lt"/>
              <a:cs typeface="+mn-lt"/>
            </a:endParaRPr>
          </a:p>
        </p:txBody>
      </p:sp>
      <p:cxnSp>
        <p:nvCxnSpPr>
          <p:cNvPr id="9" name="Straight Arrow Connector 8">
            <a:extLst>
              <a:ext uri="{FF2B5EF4-FFF2-40B4-BE49-F238E27FC236}">
                <a16:creationId xmlns:a16="http://schemas.microsoft.com/office/drawing/2014/main" id="{6A3379A0-78C8-6FBA-0996-F9C377370458}"/>
              </a:ext>
            </a:extLst>
          </p:cNvPr>
          <p:cNvCxnSpPr/>
          <p:nvPr/>
        </p:nvCxnSpPr>
        <p:spPr>
          <a:xfrm flipV="1">
            <a:off x="884349" y="1417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Logo, company name&#10;&#10;Description automatically generated">
            <a:extLst>
              <a:ext uri="{FF2B5EF4-FFF2-40B4-BE49-F238E27FC236}">
                <a16:creationId xmlns:a16="http://schemas.microsoft.com/office/drawing/2014/main" id="{D7D0D862-1EEF-A9DB-5D3C-08571C5ED9B2}"/>
              </a:ext>
            </a:extLst>
          </p:cNvPr>
          <p:cNvPicPr>
            <a:picLocks noChangeAspect="1"/>
          </p:cNvPicPr>
          <p:nvPr/>
        </p:nvPicPr>
        <p:blipFill>
          <a:blip r:embed="rId2"/>
          <a:stretch>
            <a:fillRect/>
          </a:stretch>
        </p:blipFill>
        <p:spPr>
          <a:xfrm>
            <a:off x="7449336" y="2411067"/>
            <a:ext cx="2112904" cy="2684976"/>
          </a:xfrm>
          <a:prstGeom prst="rect">
            <a:avLst/>
          </a:prstGeom>
        </p:spPr>
      </p:pic>
    </p:spTree>
    <p:extLst>
      <p:ext uri="{BB962C8B-B14F-4D97-AF65-F5344CB8AC3E}">
        <p14:creationId xmlns:p14="http://schemas.microsoft.com/office/powerpoint/2010/main" val="2516450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B4F9C-039C-5291-3A04-5EC4A9A3F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95389-38B2-E6ED-95F1-F321A41F506A}"/>
              </a:ext>
            </a:extLst>
          </p:cNvPr>
          <p:cNvSpPr>
            <a:spLocks noGrp="1"/>
          </p:cNvSpPr>
          <p:nvPr>
            <p:ph type="title" idx="4294967295"/>
          </p:nvPr>
        </p:nvSpPr>
        <p:spPr>
          <a:xfrm>
            <a:off x="670043" y="476930"/>
            <a:ext cx="10515600" cy="1325563"/>
          </a:xfrm>
        </p:spPr>
        <p:txBody>
          <a:bodyPr>
            <a:normAutofit/>
          </a:bodyPr>
          <a:lstStyle/>
          <a:p>
            <a:r>
              <a:rPr lang="en-US">
                <a:solidFill>
                  <a:srgbClr val="404040"/>
                </a:solidFill>
                <a:latin typeface="Calibri Light"/>
                <a:cs typeface="Calibri Light"/>
              </a:rPr>
              <a:t>Relias Office Hours</a:t>
            </a:r>
            <a:endParaRPr lang="en-US"/>
          </a:p>
          <a:p>
            <a:endParaRPr lang="en-US" b="1">
              <a:solidFill>
                <a:schemeClr val="tx2"/>
              </a:solidFill>
              <a:ea typeface="Calibri Light"/>
              <a:cs typeface="Calibri Light"/>
            </a:endParaRPr>
          </a:p>
        </p:txBody>
      </p:sp>
      <p:sp>
        <p:nvSpPr>
          <p:cNvPr id="5" name="TextBox 4">
            <a:extLst>
              <a:ext uri="{FF2B5EF4-FFF2-40B4-BE49-F238E27FC236}">
                <a16:creationId xmlns:a16="http://schemas.microsoft.com/office/drawing/2014/main" id="{F2F4008A-9170-9BA5-DF8A-A15FA30B886E}"/>
              </a:ext>
            </a:extLst>
          </p:cNvPr>
          <p:cNvSpPr txBox="1"/>
          <p:nvPr/>
        </p:nvSpPr>
        <p:spPr>
          <a:xfrm>
            <a:off x="667497" y="1208417"/>
            <a:ext cx="5360510" cy="3416320"/>
          </a:xfrm>
          <a:prstGeom prst="rect">
            <a:avLst/>
          </a:prstGeom>
          <a:noFill/>
        </p:spPr>
        <p:txBody>
          <a:bodyPr wrap="square" lIns="91440" tIns="45720" rIns="91440" bIns="45720" anchor="t">
            <a:spAutoFit/>
          </a:bodyPr>
          <a:lstStyle/>
          <a:p>
            <a:r>
              <a:rPr lang="en-US">
                <a:ea typeface="+mn-lt"/>
                <a:cs typeface="+mn-lt"/>
              </a:rPr>
              <a:t>Have questions or new to your role? Relias CSM, Relias Connect, &amp; Relias Support by your side!</a:t>
            </a:r>
          </a:p>
          <a:p>
            <a:endParaRPr lang="en-US">
              <a:ea typeface="+mn-lt"/>
              <a:cs typeface="+mn-lt"/>
            </a:endParaRPr>
          </a:p>
          <a:p>
            <a:r>
              <a:rPr lang="en-US" b="1">
                <a:solidFill>
                  <a:srgbClr val="0070C0"/>
                </a:solidFill>
                <a:ea typeface="+mn-lt"/>
                <a:cs typeface="+mn-lt"/>
              </a:rPr>
              <a:t>Enterprise Client Success Manager</a:t>
            </a:r>
            <a:endParaRPr lang="en-US">
              <a:solidFill>
                <a:srgbClr val="0070C0"/>
              </a:solidFill>
              <a:ea typeface="+mn-lt"/>
              <a:cs typeface="+mn-lt"/>
            </a:endParaRPr>
          </a:p>
          <a:p>
            <a:r>
              <a:rPr lang="en-US">
                <a:ea typeface="+mn-lt"/>
                <a:cs typeface="+mn-lt"/>
              </a:rPr>
              <a:t>Joe Chemali</a:t>
            </a:r>
          </a:p>
          <a:p>
            <a:r>
              <a:rPr lang="en-US">
                <a:ea typeface="+mn-lt"/>
                <a:cs typeface="+mn-lt"/>
                <a:hlinkClick r:id="rId2"/>
              </a:rPr>
              <a:t>jchemali@relias.com</a:t>
            </a:r>
            <a:endParaRPr lang="en-US">
              <a:ea typeface="+mn-lt"/>
              <a:cs typeface="+mn-lt"/>
            </a:endParaRPr>
          </a:p>
          <a:p>
            <a:endParaRPr lang="en-US">
              <a:ea typeface="+mn-lt"/>
              <a:cs typeface="+mn-lt"/>
            </a:endParaRPr>
          </a:p>
          <a:p>
            <a:r>
              <a:rPr lang="en-US" b="1">
                <a:solidFill>
                  <a:srgbClr val="0070C0"/>
                </a:solidFill>
                <a:ea typeface="+mn-lt"/>
                <a:cs typeface="+mn-lt"/>
              </a:rPr>
              <a:t>Relias Technical Support</a:t>
            </a:r>
            <a:endParaRPr lang="en-US">
              <a:solidFill>
                <a:srgbClr val="0070C0"/>
              </a:solidFill>
              <a:ea typeface="+mn-lt"/>
              <a:cs typeface="+mn-lt"/>
            </a:endParaRPr>
          </a:p>
          <a:p>
            <a:r>
              <a:rPr lang="en-US">
                <a:ea typeface="+mn-lt"/>
                <a:cs typeface="+mn-lt"/>
              </a:rPr>
              <a:t>1-800-381-2321</a:t>
            </a:r>
          </a:p>
          <a:p>
            <a:r>
              <a:rPr lang="en-US">
                <a:ea typeface="+mn-lt"/>
                <a:cs typeface="+mn-lt"/>
              </a:rPr>
              <a:t>Hours of Operation: Mon – Fri (8 AM - 8 PM EST)</a:t>
            </a:r>
          </a:p>
          <a:p>
            <a:endParaRPr lang="en-US">
              <a:ea typeface="+mn-lt"/>
              <a:cs typeface="+mn-lt"/>
            </a:endParaRPr>
          </a:p>
          <a:p>
            <a:r>
              <a:rPr lang="en-US" b="1">
                <a:ea typeface="+mn-lt"/>
                <a:cs typeface="+mn-lt"/>
                <a:hlinkClick r:id="rId3"/>
              </a:rPr>
              <a:t>Relias Connect</a:t>
            </a:r>
          </a:p>
        </p:txBody>
      </p:sp>
      <p:pic>
        <p:nvPicPr>
          <p:cNvPr id="6" name="Picture 7">
            <a:extLst>
              <a:ext uri="{FF2B5EF4-FFF2-40B4-BE49-F238E27FC236}">
                <a16:creationId xmlns:a16="http://schemas.microsoft.com/office/drawing/2014/main" id="{134C6366-7C1E-6C6D-5E83-FE7D8D77E4D7}"/>
              </a:ext>
            </a:extLst>
          </p:cNvPr>
          <p:cNvPicPr>
            <a:picLocks noChangeAspect="1"/>
          </p:cNvPicPr>
          <p:nvPr/>
        </p:nvPicPr>
        <p:blipFill>
          <a:blip r:embed="rId4"/>
          <a:stretch>
            <a:fillRect/>
          </a:stretch>
        </p:blipFill>
        <p:spPr>
          <a:xfrm>
            <a:off x="7225047" y="1976521"/>
            <a:ext cx="2743200" cy="3377184"/>
          </a:xfrm>
          <a:prstGeom prst="rect">
            <a:avLst/>
          </a:prstGeom>
        </p:spPr>
      </p:pic>
      <p:cxnSp>
        <p:nvCxnSpPr>
          <p:cNvPr id="9" name="Straight Arrow Connector 8">
            <a:extLst>
              <a:ext uri="{FF2B5EF4-FFF2-40B4-BE49-F238E27FC236}">
                <a16:creationId xmlns:a16="http://schemas.microsoft.com/office/drawing/2014/main" id="{96620BEF-B07F-4AEC-50E0-DB5A958EA819}"/>
              </a:ext>
            </a:extLst>
          </p:cNvPr>
          <p:cNvCxnSpPr/>
          <p:nvPr/>
        </p:nvCxnSpPr>
        <p:spPr>
          <a:xfrm flipV="1">
            <a:off x="875056" y="1120385"/>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3E75AD6-C278-25F0-7A3A-41C3510615BF}"/>
              </a:ext>
            </a:extLst>
          </p:cNvPr>
          <p:cNvSpPr txBox="1"/>
          <p:nvPr/>
        </p:nvSpPr>
        <p:spPr>
          <a:xfrm>
            <a:off x="669072" y="4757853"/>
            <a:ext cx="1085385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70C0"/>
                </a:solidFill>
                <a:cs typeface="Calibri"/>
              </a:rPr>
              <a:t>AzAHP Learner Support</a:t>
            </a:r>
            <a:endParaRPr lang="en-US">
              <a:solidFill>
                <a:srgbClr val="0070C0"/>
              </a:solidFill>
              <a:cs typeface="Calibri"/>
            </a:endParaRPr>
          </a:p>
          <a:p>
            <a:r>
              <a:rPr lang="en-US">
                <a:cs typeface="Calibri"/>
              </a:rPr>
              <a:t>1-833-224-4008</a:t>
            </a:r>
          </a:p>
          <a:p>
            <a:r>
              <a:rPr lang="en-US">
                <a:cs typeface="Calibri"/>
              </a:rPr>
              <a:t>Hours of Operation: Mon – Fri (8 AM - 8 PM EST)</a:t>
            </a:r>
          </a:p>
          <a:p>
            <a:r>
              <a:rPr lang="en-US">
                <a:cs typeface="Calibri"/>
              </a:rPr>
              <a:t>Link to Resource:  </a:t>
            </a:r>
            <a:r>
              <a:rPr lang="en-US">
                <a:cs typeface="Calibri"/>
                <a:hlinkClick r:id="rId5"/>
              </a:rPr>
              <a:t>https://connect.relias.com/s/learner-page/aA13w000000k9xdCAA/paid-learner-support-page-for-arizona-association-of-health-plans-inc</a:t>
            </a:r>
            <a:endParaRPr lang="en-US">
              <a:cs typeface="Calibri" panose="020F0502020204030204"/>
            </a:endParaRPr>
          </a:p>
        </p:txBody>
      </p:sp>
    </p:spTree>
    <p:extLst>
      <p:ext uri="{BB962C8B-B14F-4D97-AF65-F5344CB8AC3E}">
        <p14:creationId xmlns:p14="http://schemas.microsoft.com/office/powerpoint/2010/main" val="170534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CB92D6-5D7F-473F-68BC-2CF0B766E2CA}"/>
              </a:ext>
            </a:extLst>
          </p:cNvPr>
          <p:cNvSpPr txBox="1"/>
          <p:nvPr/>
        </p:nvSpPr>
        <p:spPr>
          <a:xfrm>
            <a:off x="3049172" y="3240817"/>
            <a:ext cx="6098344" cy="369332"/>
          </a:xfrm>
          <a:prstGeom prst="rect">
            <a:avLst/>
          </a:prstGeom>
          <a:noFill/>
        </p:spPr>
        <p:txBody>
          <a:bodyPr wrap="square">
            <a:spAutoFit/>
          </a:bodyPr>
          <a:lstStyle/>
          <a:p>
            <a:pPr lvl="0" rtl="0"/>
            <a:r>
              <a:rPr lang="en-US" sz="1800" b="1">
                <a:solidFill>
                  <a:schemeClr val="bg1"/>
                </a:solidFill>
                <a:latin typeface="Calibri"/>
                <a:cs typeface="Calibri"/>
              </a:rPr>
              <a:t>Housing 101 Resources and Referral Guide - Erin L., United</a:t>
            </a:r>
          </a:p>
        </p:txBody>
      </p:sp>
      <p:sp>
        <p:nvSpPr>
          <p:cNvPr id="5" name="TextBox 4">
            <a:extLst>
              <a:ext uri="{FF2B5EF4-FFF2-40B4-BE49-F238E27FC236}">
                <a16:creationId xmlns:a16="http://schemas.microsoft.com/office/drawing/2014/main" id="{1108B5A1-C328-1B99-CC77-C13CBF3FABAD}"/>
              </a:ext>
            </a:extLst>
          </p:cNvPr>
          <p:cNvSpPr txBox="1"/>
          <p:nvPr/>
        </p:nvSpPr>
        <p:spPr>
          <a:xfrm>
            <a:off x="5436431" y="2528342"/>
            <a:ext cx="6098344" cy="523220"/>
          </a:xfrm>
          <a:prstGeom prst="rect">
            <a:avLst/>
          </a:prstGeom>
          <a:noFill/>
        </p:spPr>
        <p:txBody>
          <a:bodyPr wrap="square">
            <a:spAutoFit/>
          </a:bodyPr>
          <a:lstStyle/>
          <a:p>
            <a:r>
              <a:rPr lang="en-US" sz="2800" b="1"/>
              <a:t>AHCCCS Housing Program &amp; ACOM 448</a:t>
            </a:r>
          </a:p>
        </p:txBody>
      </p:sp>
      <p:pic>
        <p:nvPicPr>
          <p:cNvPr id="2050" name="Picture 2" descr="Other Housing Resources | Foster City California">
            <a:extLst>
              <a:ext uri="{FF2B5EF4-FFF2-40B4-BE49-F238E27FC236}">
                <a16:creationId xmlns:a16="http://schemas.microsoft.com/office/drawing/2014/main" id="{CDCA4E5C-CEF0-EFB0-44A9-6BFCF31C8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898" y="1146562"/>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C3C02E-5052-E0A2-A1C1-8D079C4B9EB8}"/>
              </a:ext>
            </a:extLst>
          </p:cNvPr>
          <p:cNvSpPr txBox="1"/>
          <p:nvPr/>
        </p:nvSpPr>
        <p:spPr>
          <a:xfrm>
            <a:off x="5874416" y="3051562"/>
            <a:ext cx="6093618" cy="1200329"/>
          </a:xfrm>
          <a:prstGeom prst="rect">
            <a:avLst/>
          </a:prstGeom>
          <a:noFill/>
        </p:spPr>
        <p:txBody>
          <a:bodyPr wrap="square">
            <a:spAutoFit/>
          </a:bodyPr>
          <a:lstStyle/>
          <a:p>
            <a:r>
              <a:rPr lang="en-US" b="1"/>
              <a:t>Erin La Palm</a:t>
            </a:r>
          </a:p>
          <a:p>
            <a:r>
              <a:rPr lang="en-US"/>
              <a:t>Housing Coordinator</a:t>
            </a:r>
          </a:p>
          <a:p>
            <a:r>
              <a:rPr lang="en-US"/>
              <a:t>United Healthcare Housing + Health Program</a:t>
            </a:r>
          </a:p>
          <a:p>
            <a:r>
              <a:rPr lang="en-US"/>
              <a:t>Erin_lapalm@uhc.com </a:t>
            </a:r>
          </a:p>
        </p:txBody>
      </p:sp>
    </p:spTree>
    <p:extLst>
      <p:ext uri="{BB962C8B-B14F-4D97-AF65-F5344CB8AC3E}">
        <p14:creationId xmlns:p14="http://schemas.microsoft.com/office/powerpoint/2010/main" val="3603666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E962-FA5C-2C42-ADCA-C189962C5C8B}"/>
              </a:ext>
            </a:extLst>
          </p:cNvPr>
          <p:cNvSpPr>
            <a:spLocks noGrp="1"/>
          </p:cNvSpPr>
          <p:nvPr>
            <p:ph type="title"/>
          </p:nvPr>
        </p:nvSpPr>
        <p:spPr>
          <a:xfrm>
            <a:off x="517234" y="469286"/>
            <a:ext cx="10877597" cy="731520"/>
          </a:xfrm>
        </p:spPr>
        <p:txBody>
          <a:bodyPr/>
          <a:lstStyle/>
          <a:p>
            <a:r>
              <a:rPr lang="en-US"/>
              <a:t>AHCCCS Housing Program &amp; ACOM 448</a:t>
            </a:r>
          </a:p>
        </p:txBody>
      </p:sp>
      <p:sp>
        <p:nvSpPr>
          <p:cNvPr id="16" name="Slide Number Placeholder 15">
            <a:extLst>
              <a:ext uri="{FF2B5EF4-FFF2-40B4-BE49-F238E27FC236}">
                <a16:creationId xmlns:a16="http://schemas.microsoft.com/office/drawing/2014/main" id="{1C7FEBCF-5306-B440-B30C-227CC0355C42}"/>
              </a:ext>
            </a:extLst>
          </p:cNvPr>
          <p:cNvSpPr>
            <a:spLocks noGrp="1"/>
          </p:cNvSpPr>
          <p:nvPr>
            <p:ph type="sldNum" sz="quarter" idx="12"/>
          </p:nvPr>
        </p:nvSpPr>
        <p:spPr/>
        <p:txBody>
          <a:bodyPr/>
          <a:lstStyle/>
          <a:p>
            <a:fld id="{90F9BDA0-AF0E-4BA8-B742-3B9C92A3E6FE}" type="slidenum">
              <a:rPr lang="en-US" smtClean="0"/>
              <a:pPr/>
              <a:t>16</a:t>
            </a:fld>
            <a:endParaRPr lang="en-US"/>
          </a:p>
        </p:txBody>
      </p:sp>
      <p:sp>
        <p:nvSpPr>
          <p:cNvPr id="3" name="Text Placeholder 2">
            <a:extLst>
              <a:ext uri="{FF2B5EF4-FFF2-40B4-BE49-F238E27FC236}">
                <a16:creationId xmlns:a16="http://schemas.microsoft.com/office/drawing/2014/main" id="{31CF5A0C-8118-AA4B-A0BC-A63C6EF02429}"/>
              </a:ext>
            </a:extLst>
          </p:cNvPr>
          <p:cNvSpPr>
            <a:spLocks noGrp="1"/>
          </p:cNvSpPr>
          <p:nvPr>
            <p:ph type="body" sz="quarter" idx="13"/>
          </p:nvPr>
        </p:nvSpPr>
        <p:spPr>
          <a:xfrm>
            <a:off x="517234" y="2694269"/>
            <a:ext cx="5705080" cy="4051895"/>
          </a:xfrm>
          <a:solidFill>
            <a:schemeClr val="bg1"/>
          </a:solidFill>
        </p:spPr>
        <p:txBody>
          <a:bodyPr/>
          <a:lstStyle/>
          <a:p>
            <a:pPr marL="0" indent="0">
              <a:buNone/>
            </a:pPr>
            <a:r>
              <a:rPr lang="en-US" sz="1400" b="1" u="sng"/>
              <a:t>AHCCCS Housing Program </a:t>
            </a:r>
          </a:p>
          <a:p>
            <a:pPr marL="0" indent="0">
              <a:buNone/>
            </a:pPr>
            <a:r>
              <a:rPr lang="en-US" sz="1200" b="0" i="0">
                <a:effectLst/>
              </a:rPr>
              <a:t>The AHP is community-based permanent supportive housing where a member should have a renewable lease. Housing subsidies are provided for permanent supportive housing scattered site units, dedicated site-based units (Community Living Program</a:t>
            </a:r>
            <a:r>
              <a:rPr lang="en-US" sz="1200"/>
              <a:t>). </a:t>
            </a:r>
            <a:r>
              <a:rPr lang="en-US" sz="1200" b="0" i="0">
                <a:effectLst/>
              </a:rPr>
              <a:t>All subsidized rental units must meet or exceed all federal minimum Housing Quality Standards (HQS) of health and safety, as well as any additional State requirements, and have a reasonable rent based on market standards. Members are expected to pay up to 30% of their income toward their rent while the balance is subsidized by the program. This subsidy is paid to the landlord directly by the contracted AHP Housing Administrator on behalf of the member/household</a:t>
            </a:r>
            <a:endParaRPr lang="en-US" sz="1200" b="1"/>
          </a:p>
          <a:p>
            <a:pPr marL="0" indent="0">
              <a:buNone/>
            </a:pPr>
            <a:r>
              <a:rPr lang="en-US" sz="1400"/>
              <a:t>Effective October 1, 2021, Arizona Behavioral Health Corporation and HOM, Inc., will become the new centralized Housing Administrator for the AHCCCS Housing Program (AHP) throughout the State of Arizona.</a:t>
            </a:r>
            <a:endParaRPr lang="en-US" sz="1200">
              <a:effectLst/>
              <a:ea typeface="Calibri" panose="020F0502020204030204" pitchFamily="34" charset="0"/>
            </a:endParaRPr>
          </a:p>
          <a:p>
            <a:pPr marL="0" marR="0">
              <a:spcBef>
                <a:spcPts val="0"/>
              </a:spcBef>
              <a:spcAft>
                <a:spcPts val="0"/>
              </a:spcAft>
            </a:pPr>
            <a:r>
              <a:rPr lang="en-US" sz="1400" u="sng">
                <a:solidFill>
                  <a:srgbClr val="0070C0"/>
                </a:solidFill>
                <a:effectLst/>
                <a:ea typeface="Calibri" panose="020F0502020204030204" pitchFamily="34" charset="0"/>
                <a:hlinkClick r:id="rId3"/>
              </a:rPr>
              <a:t>Arizona Behavioral Health Corporation</a:t>
            </a:r>
            <a:r>
              <a:rPr lang="en-US" sz="1400">
                <a:solidFill>
                  <a:srgbClr val="0070C0"/>
                </a:solidFill>
                <a:effectLst/>
                <a:ea typeface="Calibri" panose="020F0502020204030204" pitchFamily="34" charset="0"/>
                <a:hlinkClick r:id="rId3"/>
              </a:rPr>
              <a:t> </a:t>
            </a:r>
            <a:r>
              <a:rPr lang="en-US" sz="1400">
                <a:solidFill>
                  <a:srgbClr val="0070C0"/>
                </a:solidFill>
                <a:effectLst/>
                <a:ea typeface="Calibri" panose="020F0502020204030204" pitchFamily="34" charset="0"/>
              </a:rPr>
              <a:t> - azabc.org/</a:t>
            </a:r>
            <a:r>
              <a:rPr lang="en-US" sz="1400" err="1">
                <a:solidFill>
                  <a:srgbClr val="0070C0"/>
                </a:solidFill>
                <a:effectLst/>
                <a:ea typeface="Calibri" panose="020F0502020204030204" pitchFamily="34" charset="0"/>
              </a:rPr>
              <a:t>ahp</a:t>
            </a:r>
            <a:r>
              <a:rPr lang="en-US" sz="1400">
                <a:solidFill>
                  <a:srgbClr val="0070C0"/>
                </a:solidFill>
                <a:effectLst/>
                <a:ea typeface="Calibri" panose="020F0502020204030204" pitchFamily="34" charset="0"/>
              </a:rPr>
              <a:t>/</a:t>
            </a:r>
          </a:p>
          <a:p>
            <a:pPr marL="285750" marR="0" indent="-285750">
              <a:spcBef>
                <a:spcPts val="0"/>
              </a:spcBef>
              <a:spcAft>
                <a:spcPts val="0"/>
              </a:spcAft>
              <a:buFont typeface="Arial" panose="020B0604020202020204" pitchFamily="34" charset="0"/>
              <a:buChar char="•"/>
            </a:pPr>
            <a:r>
              <a:rPr lang="en-US" sz="1400" u="sng">
                <a:solidFill>
                  <a:srgbClr val="0070C0"/>
                </a:solidFill>
                <a:effectLst/>
                <a:ea typeface="Calibri" panose="020F0502020204030204" pitchFamily="34" charset="0"/>
                <a:hlinkClick r:id="rId4"/>
              </a:rPr>
              <a:t>AHCCCS Housing Program Application Guide</a:t>
            </a:r>
            <a:endParaRPr lang="en-US" sz="1400">
              <a:effectLst/>
              <a:ea typeface="Calibri" panose="020F0502020204030204" pitchFamily="34" charset="0"/>
            </a:endParaRPr>
          </a:p>
          <a:p>
            <a:pPr marL="285750" marR="0" indent="-285750" fontAlgn="base">
              <a:spcBef>
                <a:spcPts val="0"/>
              </a:spcBef>
              <a:spcAft>
                <a:spcPts val="0"/>
              </a:spcAft>
              <a:buFont typeface="Arial" panose="020B0604020202020204" pitchFamily="34" charset="0"/>
              <a:buChar char="•"/>
            </a:pPr>
            <a:r>
              <a:rPr lang="en-US" sz="1400" u="sng">
                <a:solidFill>
                  <a:srgbClr val="0070C0"/>
                </a:solidFill>
                <a:effectLst/>
                <a:ea typeface="Calibri" panose="020F0502020204030204" pitchFamily="34" charset="0"/>
                <a:hlinkClick r:id="rId5"/>
              </a:rPr>
              <a:t>AHP Housing Application – Fillable PDF</a:t>
            </a:r>
            <a:endParaRPr lang="en-US" sz="1400">
              <a:effectLst/>
              <a:ea typeface="Calibri" panose="020F0502020204030204" pitchFamily="34" charset="0"/>
            </a:endParaRPr>
          </a:p>
          <a:p>
            <a:pPr marL="285750" marR="0" indent="-285750" fontAlgn="base">
              <a:spcBef>
                <a:spcPts val="0"/>
              </a:spcBef>
              <a:spcAft>
                <a:spcPts val="0"/>
              </a:spcAft>
              <a:buFont typeface="Arial" panose="020B0604020202020204" pitchFamily="34" charset="0"/>
              <a:buChar char="•"/>
            </a:pPr>
            <a:r>
              <a:rPr lang="en-US" sz="1400" u="sng">
                <a:solidFill>
                  <a:srgbClr val="0070C0"/>
                </a:solidFill>
                <a:effectLst/>
                <a:ea typeface="Calibri" panose="020F0502020204030204" pitchFamily="34" charset="0"/>
                <a:hlinkClick r:id="rId6"/>
              </a:rPr>
              <a:t>AHP Eviction Prevention Application Packet</a:t>
            </a:r>
            <a:endParaRPr lang="en-US" sz="1400">
              <a:effectLst/>
              <a:ea typeface="Calibri" panose="020F0502020204030204" pitchFamily="34" charset="0"/>
            </a:endParaRPr>
          </a:p>
        </p:txBody>
      </p:sp>
      <p:sp>
        <p:nvSpPr>
          <p:cNvPr id="6" name="TextBox 5">
            <a:extLst>
              <a:ext uri="{FF2B5EF4-FFF2-40B4-BE49-F238E27FC236}">
                <a16:creationId xmlns:a16="http://schemas.microsoft.com/office/drawing/2014/main" id="{C323672E-E361-4CCE-82D9-4E4484AB74FE}"/>
              </a:ext>
            </a:extLst>
          </p:cNvPr>
          <p:cNvSpPr txBox="1"/>
          <p:nvPr/>
        </p:nvSpPr>
        <p:spPr>
          <a:xfrm>
            <a:off x="390920" y="1276773"/>
            <a:ext cx="11410160" cy="1169551"/>
          </a:xfrm>
          <a:prstGeom prst="rect">
            <a:avLst/>
          </a:prstGeom>
          <a:noFill/>
        </p:spPr>
        <p:txBody>
          <a:bodyPr wrap="square">
            <a:spAutoFit/>
          </a:bodyPr>
          <a:lstStyle/>
          <a:p>
            <a:r>
              <a:rPr lang="en-US" sz="1400" i="1"/>
              <a:t>Safe, stable, secure housing is a basic need that impacts every aspect of physical and mental health. Although the federal Medicaid program does not pay for housing, the State of Arizona allocates limited funding to AHCCCS to provide housing subsidies to members with a Serious Mental Illness (SMI) designation, and a limited number of members with General Mental Health/Substance Use (GMH/SU) behavioral health needs. Providing supportive housing services not only helps members gain and maintain housing, it also helps lower utilization of emergency and crisis services. AHCCCS provides supportive housing services to approximately 3,000 members across the state.</a:t>
            </a:r>
          </a:p>
        </p:txBody>
      </p:sp>
      <p:sp>
        <p:nvSpPr>
          <p:cNvPr id="8" name="TextBox 7">
            <a:extLst>
              <a:ext uri="{FF2B5EF4-FFF2-40B4-BE49-F238E27FC236}">
                <a16:creationId xmlns:a16="http://schemas.microsoft.com/office/drawing/2014/main" id="{D89DA034-9F58-4C9B-B5DB-69748FC48D29}"/>
              </a:ext>
            </a:extLst>
          </p:cNvPr>
          <p:cNvSpPr txBox="1"/>
          <p:nvPr/>
        </p:nvSpPr>
        <p:spPr>
          <a:xfrm>
            <a:off x="6421645" y="2694269"/>
            <a:ext cx="5532455" cy="3308598"/>
          </a:xfrm>
          <a:prstGeom prst="rect">
            <a:avLst/>
          </a:prstGeom>
          <a:noFill/>
        </p:spPr>
        <p:txBody>
          <a:bodyPr wrap="square">
            <a:spAutoFit/>
          </a:bodyPr>
          <a:lstStyle/>
          <a:p>
            <a:pPr marL="0" indent="0">
              <a:lnSpc>
                <a:spcPct val="100000"/>
              </a:lnSpc>
              <a:spcAft>
                <a:spcPts val="0"/>
              </a:spcAft>
              <a:buNone/>
            </a:pPr>
            <a:r>
              <a:rPr lang="en-US" sz="1400" b="1" u="sng"/>
              <a:t>ACOM 448 – Housing Policy</a:t>
            </a:r>
          </a:p>
          <a:p>
            <a:pPr marL="0" indent="0">
              <a:lnSpc>
                <a:spcPct val="100000"/>
              </a:lnSpc>
              <a:spcAft>
                <a:spcPts val="0"/>
              </a:spcAft>
              <a:buNone/>
            </a:pPr>
            <a:endParaRPr lang="en-US" sz="1400" u="sng">
              <a:solidFill>
                <a:srgbClr val="0070C0"/>
              </a:solidFill>
              <a:ea typeface="Calibri" panose="020F0502020204030204" pitchFamily="34" charset="0"/>
            </a:endParaRPr>
          </a:p>
          <a:p>
            <a:pPr marL="0" indent="0">
              <a:lnSpc>
                <a:spcPct val="100000"/>
              </a:lnSpc>
              <a:spcAft>
                <a:spcPts val="0"/>
              </a:spcAft>
              <a:buNone/>
            </a:pPr>
            <a:r>
              <a:rPr lang="en-US" sz="1400" u="sng">
                <a:solidFill>
                  <a:srgbClr val="0070C0"/>
                </a:solidFill>
                <a:ea typeface="Calibri" panose="020F0502020204030204" pitchFamily="34" charset="0"/>
              </a:rPr>
              <a:t>ACOM 448 – Housing </a:t>
            </a:r>
            <a:r>
              <a:rPr lang="en-US" sz="1400" u="sng">
                <a:solidFill>
                  <a:srgbClr val="0070C0"/>
                </a:solidFill>
                <a:effectLst/>
                <a:ea typeface="Calibri" panose="020F0502020204030204" pitchFamily="34" charset="0"/>
              </a:rPr>
              <a:t>Policy</a:t>
            </a:r>
            <a:r>
              <a:rPr lang="en-US" sz="1400">
                <a:solidFill>
                  <a:srgbClr val="0070C0"/>
                </a:solidFill>
                <a:effectLst/>
                <a:ea typeface="Calibri" panose="020F0502020204030204" pitchFamily="34" charset="0"/>
              </a:rPr>
              <a:t> </a:t>
            </a:r>
            <a:r>
              <a:rPr lang="en-US" sz="1400">
                <a:solidFill>
                  <a:schemeClr val="accent1"/>
                </a:solidFill>
              </a:rPr>
              <a:t>was revised to align with the AHCCCS Housing Administrator RFP. </a:t>
            </a:r>
            <a:r>
              <a:rPr lang="en-US" sz="1400"/>
              <a:t>Beginning October 1, 2021, ACOM 448 Housing policy applies to ACC, DD/EPD, LTC, RHBA contracted MCOs and their subcontracted provider network.</a:t>
            </a:r>
          </a:p>
          <a:p>
            <a:pPr marL="0" indent="0">
              <a:lnSpc>
                <a:spcPct val="100000"/>
              </a:lnSpc>
              <a:spcAft>
                <a:spcPts val="0"/>
              </a:spcAft>
              <a:buNone/>
            </a:pPr>
            <a:endParaRPr lang="en-US" sz="500"/>
          </a:p>
          <a:p>
            <a:pPr marL="0" indent="0">
              <a:lnSpc>
                <a:spcPct val="100000"/>
              </a:lnSpc>
              <a:spcAft>
                <a:spcPts val="0"/>
              </a:spcAft>
              <a:buNone/>
            </a:pPr>
            <a:endParaRPr lang="en-US" sz="800"/>
          </a:p>
          <a:p>
            <a:pPr marL="0" indent="0">
              <a:lnSpc>
                <a:spcPct val="100000"/>
              </a:lnSpc>
              <a:spcAft>
                <a:spcPts val="0"/>
              </a:spcAft>
              <a:buNone/>
            </a:pPr>
            <a:r>
              <a:rPr lang="en-US" sz="1400"/>
              <a:t>MCOs &amp; Behavioral Health Providers are required to:</a:t>
            </a:r>
          </a:p>
          <a:p>
            <a:pPr lvl="1">
              <a:lnSpc>
                <a:spcPct val="100000"/>
              </a:lnSpc>
              <a:spcAft>
                <a:spcPts val="0"/>
              </a:spcAft>
              <a:buFont typeface="Arial" panose="020B0604020202020204" pitchFamily="34" charset="0"/>
              <a:buChar char="•"/>
            </a:pPr>
            <a:r>
              <a:rPr lang="en-US" sz="1400"/>
              <a:t>Identify, assess, and screen members for housing needs</a:t>
            </a:r>
          </a:p>
          <a:p>
            <a:pPr lvl="1">
              <a:lnSpc>
                <a:spcPct val="100000"/>
              </a:lnSpc>
              <a:spcAft>
                <a:spcPts val="0"/>
              </a:spcAft>
              <a:buFont typeface="Arial" panose="020B0604020202020204" pitchFamily="34" charset="0"/>
              <a:buChar char="•"/>
            </a:pPr>
            <a:r>
              <a:rPr lang="en-US" sz="1400"/>
              <a:t>Submit referrals &amp; required eligibility documentation to ABC/HOM </a:t>
            </a:r>
          </a:p>
          <a:p>
            <a:pPr lvl="1">
              <a:lnSpc>
                <a:spcPct val="100000"/>
              </a:lnSpc>
              <a:spcAft>
                <a:spcPts val="0"/>
              </a:spcAft>
              <a:buFont typeface="Arial" panose="020B0604020202020204" pitchFamily="34" charset="0"/>
              <a:buChar char="•"/>
            </a:pPr>
            <a:r>
              <a:rPr lang="en-US" sz="1400"/>
              <a:t>Participate and support eligible members through the AHP and other mainstream housing processes including finding housing and maintaining housing</a:t>
            </a:r>
          </a:p>
          <a:p>
            <a:endParaRPr lang="en-US" sz="1400">
              <a:effectLst/>
              <a:ea typeface="Calibri" panose="020F0502020204030204" pitchFamily="34" charset="0"/>
            </a:endParaRPr>
          </a:p>
        </p:txBody>
      </p:sp>
      <p:cxnSp>
        <p:nvCxnSpPr>
          <p:cNvPr id="11" name="Straight Connector 10">
            <a:extLst>
              <a:ext uri="{FF2B5EF4-FFF2-40B4-BE49-F238E27FC236}">
                <a16:creationId xmlns:a16="http://schemas.microsoft.com/office/drawing/2014/main" id="{C3462218-65A2-4195-B64E-94FF29691C9E}"/>
              </a:ext>
            </a:extLst>
          </p:cNvPr>
          <p:cNvCxnSpPr>
            <a:cxnSpLocks/>
          </p:cNvCxnSpPr>
          <p:nvPr/>
        </p:nvCxnSpPr>
        <p:spPr>
          <a:xfrm>
            <a:off x="6096000" y="2446324"/>
            <a:ext cx="46313" cy="4075056"/>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12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EB0C6-29EC-4F3E-A698-534E4C870D2E}"/>
              </a:ext>
            </a:extLst>
          </p:cNvPr>
          <p:cNvSpPr>
            <a:spLocks noGrp="1"/>
          </p:cNvSpPr>
          <p:nvPr>
            <p:ph type="title"/>
          </p:nvPr>
        </p:nvSpPr>
        <p:spPr>
          <a:xfrm>
            <a:off x="1768359" y="140280"/>
            <a:ext cx="9681295" cy="731520"/>
          </a:xfrm>
        </p:spPr>
        <p:txBody>
          <a:bodyPr/>
          <a:lstStyle/>
          <a:p>
            <a:r>
              <a:rPr lang="en-US">
                <a:latin typeface="+mn-lt"/>
              </a:rPr>
              <a:t>Additional Trainings and Resources  </a:t>
            </a:r>
          </a:p>
        </p:txBody>
      </p:sp>
      <p:sp>
        <p:nvSpPr>
          <p:cNvPr id="3" name="Slide Number Placeholder 2">
            <a:extLst>
              <a:ext uri="{FF2B5EF4-FFF2-40B4-BE49-F238E27FC236}">
                <a16:creationId xmlns:a16="http://schemas.microsoft.com/office/drawing/2014/main" id="{49CD37BA-81AC-41D1-B84A-3275DC563738}"/>
              </a:ext>
            </a:extLst>
          </p:cNvPr>
          <p:cNvSpPr>
            <a:spLocks noGrp="1"/>
          </p:cNvSpPr>
          <p:nvPr>
            <p:ph type="sldNum" sz="quarter" idx="12"/>
          </p:nvPr>
        </p:nvSpPr>
        <p:spPr/>
        <p:txBody>
          <a:bodyPr/>
          <a:lstStyle/>
          <a:p>
            <a:fld id="{90F9BDA0-AF0E-4BA8-B742-3B9C92A3E6FE}" type="slidenum">
              <a:rPr lang="en-US" smtClean="0"/>
              <a:t>17</a:t>
            </a:fld>
            <a:endParaRPr lang="en-US"/>
          </a:p>
        </p:txBody>
      </p:sp>
      <p:sp>
        <p:nvSpPr>
          <p:cNvPr id="4" name="Text Placeholder 3">
            <a:extLst>
              <a:ext uri="{FF2B5EF4-FFF2-40B4-BE49-F238E27FC236}">
                <a16:creationId xmlns:a16="http://schemas.microsoft.com/office/drawing/2014/main" id="{C64776D7-5786-4697-9E9B-1CA09DE52D54}"/>
              </a:ext>
            </a:extLst>
          </p:cNvPr>
          <p:cNvSpPr>
            <a:spLocks noGrp="1"/>
          </p:cNvSpPr>
          <p:nvPr>
            <p:ph type="body" sz="quarter" idx="13"/>
          </p:nvPr>
        </p:nvSpPr>
        <p:spPr>
          <a:xfrm>
            <a:off x="570213" y="1165860"/>
            <a:ext cx="4741978" cy="4526280"/>
          </a:xfrm>
        </p:spPr>
        <p:txBody>
          <a:bodyPr/>
          <a:lstStyle/>
          <a:p>
            <a:pPr marL="0" marR="0" indent="0">
              <a:spcBef>
                <a:spcPts val="0"/>
              </a:spcBef>
              <a:spcAft>
                <a:spcPts val="600"/>
              </a:spcAft>
              <a:buNone/>
            </a:pPr>
            <a:r>
              <a:rPr lang="en-US" sz="1800" b="1">
                <a:effectLst/>
                <a:ea typeface="Calibri" panose="020F0502020204030204" pitchFamily="34" charset="0"/>
              </a:rPr>
              <a:t>Trainings </a:t>
            </a:r>
          </a:p>
          <a:p>
            <a:pPr marL="342900" marR="0" lvl="0" indent="-342900">
              <a:spcBef>
                <a:spcPts val="0"/>
              </a:spcBef>
              <a:spcAft>
                <a:spcPts val="0"/>
              </a:spcAft>
              <a:buFont typeface="Symbol" panose="05050102010706020507" pitchFamily="18" charset="2"/>
              <a:buChar char=""/>
            </a:pPr>
            <a:r>
              <a:rPr lang="en-US" sz="1600" u="sng">
                <a:solidFill>
                  <a:srgbClr val="0563C1"/>
                </a:solidFill>
                <a:effectLst/>
                <a:ea typeface="Times New Roman" panose="02020603050405020304" pitchFamily="18" charset="0"/>
                <a:hlinkClick r:id="rId2"/>
              </a:rPr>
              <a:t>Corporation for Supportive Housing Training Center</a:t>
            </a:r>
            <a:endParaRPr lang="en-US" sz="1600" u="sng">
              <a:solidFill>
                <a:srgbClr val="0563C1"/>
              </a:solidFill>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u="sng">
                <a:solidFill>
                  <a:srgbClr val="0563C1"/>
                </a:solidFill>
                <a:effectLst/>
                <a:ea typeface="Times New Roman" panose="02020603050405020304" pitchFamily="18" charset="0"/>
                <a:hlinkClick r:id="rId3"/>
              </a:rPr>
              <a:t>HUD Resources: Webinars &amp; Virtual Trainings</a:t>
            </a:r>
            <a:endParaRPr lang="en-US" sz="1600" u="sng">
              <a:solidFill>
                <a:srgbClr val="0563C1"/>
              </a:solidFill>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u="sng">
                <a:solidFill>
                  <a:srgbClr val="0563C1"/>
                </a:solidFill>
                <a:effectLst/>
                <a:ea typeface="Times New Roman" panose="02020603050405020304" pitchFamily="18" charset="0"/>
                <a:hlinkClick r:id="rId4"/>
              </a:rPr>
              <a:t>SAMHSA Permanent Supportive Housing Evidence-Based Practices Kit</a:t>
            </a:r>
            <a:endParaRPr lang="en-US" sz="1600" u="sng">
              <a:solidFill>
                <a:srgbClr val="0563C1"/>
              </a:solidFill>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u="sng">
                <a:solidFill>
                  <a:srgbClr val="0563C1"/>
                </a:solidFill>
                <a:effectLst/>
                <a:ea typeface="Times New Roman" panose="02020603050405020304" pitchFamily="18" charset="0"/>
                <a:hlinkClick r:id="rId5"/>
              </a:rPr>
              <a:t>SAMHSA Advisory: Behavioral Health Services for People Who Are Homeless</a:t>
            </a:r>
            <a:endParaRPr lang="en-US" sz="1600" u="sng">
              <a:solidFill>
                <a:srgbClr val="0563C1"/>
              </a:solidFill>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600" u="sng">
              <a:solidFill>
                <a:srgbClr val="0563C1"/>
              </a:solidFill>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u="sng">
                <a:solidFill>
                  <a:srgbClr val="0563C1"/>
                </a:solidFill>
                <a:effectLst/>
                <a:ea typeface="Times New Roman" panose="02020603050405020304" pitchFamily="18" charset="0"/>
              </a:rPr>
              <a:t>HUD Resources Locator - https://resources.hud.gov/#</a:t>
            </a:r>
          </a:p>
          <a:p>
            <a:pPr marL="342900" marR="0" lvl="0" indent="-342900">
              <a:spcBef>
                <a:spcPts val="0"/>
              </a:spcBef>
              <a:spcAft>
                <a:spcPts val="0"/>
              </a:spcAft>
              <a:buFont typeface="Symbol" panose="05050102010706020507" pitchFamily="18" charset="2"/>
              <a:buChar char=""/>
            </a:pPr>
            <a:endParaRPr lang="en-US" sz="1800" u="sng">
              <a:solidFill>
                <a:srgbClr val="0563C1"/>
              </a:solidFill>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u="sng">
              <a:solidFill>
                <a:srgbClr val="0563C1"/>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endParaRPr lang="en-US" sz="1800">
              <a:effectLst/>
              <a:latin typeface="Calibri" panose="020F0502020204030204" pitchFamily="34" charset="0"/>
              <a:ea typeface="Calibri" panose="020F0502020204030204" pitchFamily="34" charset="0"/>
            </a:endParaRPr>
          </a:p>
          <a:p>
            <a:endParaRPr lang="en-US"/>
          </a:p>
        </p:txBody>
      </p:sp>
      <p:sp>
        <p:nvSpPr>
          <p:cNvPr id="6" name="TextBox 5">
            <a:extLst>
              <a:ext uri="{FF2B5EF4-FFF2-40B4-BE49-F238E27FC236}">
                <a16:creationId xmlns:a16="http://schemas.microsoft.com/office/drawing/2014/main" id="{7A28222B-0EF3-4919-966A-DE6A0296D234}"/>
              </a:ext>
            </a:extLst>
          </p:cNvPr>
          <p:cNvSpPr txBox="1"/>
          <p:nvPr/>
        </p:nvSpPr>
        <p:spPr>
          <a:xfrm>
            <a:off x="6015370" y="1090483"/>
            <a:ext cx="6097772" cy="5155257"/>
          </a:xfrm>
          <a:prstGeom prst="rect">
            <a:avLst/>
          </a:prstGeom>
          <a:noFill/>
        </p:spPr>
        <p:txBody>
          <a:bodyPr wrap="square">
            <a:spAutoFit/>
          </a:bodyPr>
          <a:lstStyle/>
          <a:p>
            <a:pPr marL="0" marR="0" lvl="0" indent="0">
              <a:spcBef>
                <a:spcPts val="0"/>
              </a:spcBef>
              <a:spcAft>
                <a:spcPts val="600"/>
              </a:spcAft>
              <a:buNone/>
            </a:pPr>
            <a:r>
              <a:rPr lang="en-US" sz="1800" b="1"/>
              <a:t>Supportive Housing Competencies</a:t>
            </a: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Supportive Housing 101 </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Housing First in Practice</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Homeless Systems and Coordinated Entry</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Property Management Interaction Best Practices</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Tenant/Landlord Risk Mitigation</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Trauma-Informed Approaches to Supportive Housing</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Harm Reduction Principles</a:t>
            </a:r>
            <a:endParaRPr lang="en-US" sz="1800">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Reasonable Accommodations for Tenants in Supportive Housing</a:t>
            </a:r>
            <a:endParaRPr lang="en-US" sz="1800">
              <a:solidFill>
                <a:srgbClr val="000000"/>
              </a:solidFill>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Enhancing Tenant Quality of Life</a:t>
            </a:r>
            <a:endParaRPr lang="en-US" sz="1800">
              <a:solidFill>
                <a:srgbClr val="000000"/>
              </a:solidFill>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Crisis Intervention &amp; De-escalation</a:t>
            </a:r>
            <a:endParaRPr lang="en-US" sz="1800">
              <a:solidFill>
                <a:srgbClr val="000000"/>
              </a:solidFill>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Navigating Service Coordination</a:t>
            </a:r>
            <a:endParaRPr lang="en-US" sz="1800">
              <a:solidFill>
                <a:srgbClr val="000000"/>
              </a:solidFill>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Promoting Housing Stability through Active Engagement</a:t>
            </a:r>
            <a:endParaRPr lang="en-US" sz="1800">
              <a:solidFill>
                <a:srgbClr val="000000"/>
              </a:solidFill>
              <a:effectLst/>
              <a:latin typeface="Calibri" panose="020F0502020204030204" pitchFamily="34" charset="0"/>
            </a:endParaRPr>
          </a:p>
          <a:p>
            <a:pPr marL="628650" indent="-285750" rtl="0" fontAlgn="ctr">
              <a:spcBef>
                <a:spcPts val="0"/>
              </a:spcBef>
              <a:spcAft>
                <a:spcPts val="0"/>
              </a:spcAft>
              <a:buFont typeface="Arial" panose="020B0604020202020204" pitchFamily="34" charset="0"/>
              <a:buChar char="•"/>
            </a:pPr>
            <a:r>
              <a:rPr lang="en-US" sz="1800">
                <a:solidFill>
                  <a:srgbClr val="000000"/>
                </a:solidFill>
                <a:effectLst/>
                <a:latin typeface="Helvetica" panose="020B0604020202020204" pitchFamily="34" charset="0"/>
              </a:rPr>
              <a:t>Cultural Competency</a:t>
            </a:r>
          </a:p>
          <a:p>
            <a:pPr marL="628650" indent="-285750" rtl="0" fontAlgn="ctr">
              <a:spcBef>
                <a:spcPts val="0"/>
              </a:spcBef>
              <a:spcAft>
                <a:spcPts val="0"/>
              </a:spcAft>
              <a:buFont typeface="Arial" panose="020B0604020202020204" pitchFamily="34" charset="0"/>
              <a:buChar char="•"/>
            </a:pPr>
            <a:r>
              <a:rPr lang="en-US">
                <a:solidFill>
                  <a:srgbClr val="000000"/>
                </a:solidFill>
                <a:latin typeface="Helvetica" panose="020B0604020202020204" pitchFamily="34" charset="0"/>
              </a:rPr>
              <a:t>Eviction Prevention Practices</a:t>
            </a:r>
            <a:endParaRPr lang="en-US" sz="180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28172347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1346-7E78-4B0C-9BC2-C399307144E1}"/>
              </a:ext>
            </a:extLst>
          </p:cNvPr>
          <p:cNvSpPr>
            <a:spLocks noGrp="1"/>
          </p:cNvSpPr>
          <p:nvPr>
            <p:ph type="title"/>
          </p:nvPr>
        </p:nvSpPr>
        <p:spPr>
          <a:xfrm>
            <a:off x="517234" y="490552"/>
            <a:ext cx="9681295" cy="731520"/>
          </a:xfrm>
        </p:spPr>
        <p:txBody>
          <a:bodyPr/>
          <a:lstStyle/>
          <a:p>
            <a:r>
              <a:rPr lang="en-US">
                <a:latin typeface="+mn-lt"/>
              </a:rPr>
              <a:t>Coordinated Entry </a:t>
            </a:r>
          </a:p>
        </p:txBody>
      </p:sp>
      <p:sp>
        <p:nvSpPr>
          <p:cNvPr id="3" name="Slide Number Placeholder 2">
            <a:extLst>
              <a:ext uri="{FF2B5EF4-FFF2-40B4-BE49-F238E27FC236}">
                <a16:creationId xmlns:a16="http://schemas.microsoft.com/office/drawing/2014/main" id="{A79ADE89-A65B-4C8F-BCA2-4F2D442B73E7}"/>
              </a:ext>
            </a:extLst>
          </p:cNvPr>
          <p:cNvSpPr>
            <a:spLocks noGrp="1"/>
          </p:cNvSpPr>
          <p:nvPr>
            <p:ph type="sldNum" sz="quarter" idx="12"/>
          </p:nvPr>
        </p:nvSpPr>
        <p:spPr/>
        <p:txBody>
          <a:bodyPr/>
          <a:lstStyle/>
          <a:p>
            <a:fld id="{90F9BDA0-AF0E-4BA8-B742-3B9C92A3E6FE}" type="slidenum">
              <a:rPr lang="en-US" smtClean="0"/>
              <a:t>18</a:t>
            </a:fld>
            <a:endParaRPr lang="en-US"/>
          </a:p>
        </p:txBody>
      </p:sp>
      <p:sp>
        <p:nvSpPr>
          <p:cNvPr id="4" name="Text Placeholder 3">
            <a:extLst>
              <a:ext uri="{FF2B5EF4-FFF2-40B4-BE49-F238E27FC236}">
                <a16:creationId xmlns:a16="http://schemas.microsoft.com/office/drawing/2014/main" id="{39998DDD-7087-4E95-BD26-5D16C93960BF}"/>
              </a:ext>
            </a:extLst>
          </p:cNvPr>
          <p:cNvSpPr>
            <a:spLocks noGrp="1"/>
          </p:cNvSpPr>
          <p:nvPr>
            <p:ph type="body" sz="quarter" idx="13"/>
          </p:nvPr>
        </p:nvSpPr>
        <p:spPr>
          <a:xfrm>
            <a:off x="609029" y="1063008"/>
            <a:ext cx="10973942" cy="4923121"/>
          </a:xfrm>
        </p:spPr>
        <p:txBody>
          <a:bodyPr/>
          <a:lstStyle/>
          <a:p>
            <a:pPr marL="0" marR="0" indent="0">
              <a:spcBef>
                <a:spcPts val="0"/>
              </a:spcBef>
              <a:spcAft>
                <a:spcPts val="0"/>
              </a:spcAft>
              <a:buNone/>
            </a:pPr>
            <a:r>
              <a:rPr lang="en-US" sz="1600">
                <a:solidFill>
                  <a:schemeClr val="tx1"/>
                </a:solidFill>
                <a:effectLst/>
                <a:ea typeface="Calibri" panose="020F0502020204030204" pitchFamily="34" charset="0"/>
                <a:cs typeface="Times New Roman" panose="02020603050405020304" pitchFamily="18" charset="0"/>
              </a:rPr>
              <a:t>Any individual experiencing homelessness or in imminent risk of homelessness should be referred to the Coordinated Entry system in their community. Click the links below to access more info about services available in each region.</a:t>
            </a:r>
          </a:p>
          <a:p>
            <a:pPr marL="0" marR="0" indent="0">
              <a:spcBef>
                <a:spcPts val="0"/>
              </a:spcBef>
              <a:spcAft>
                <a:spcPts val="0"/>
              </a:spcAft>
              <a:buNone/>
            </a:pPr>
            <a:endParaRPr lang="en-US" sz="1600">
              <a:solidFill>
                <a:schemeClr val="tx1"/>
              </a:solidFill>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a:effectLst/>
                <a:ea typeface="Calibri" panose="020F0502020204030204" pitchFamily="34" charset="0"/>
                <a:cs typeface="Times New Roman" panose="02020603050405020304" pitchFamily="18" charset="0"/>
              </a:rPr>
              <a:t> </a:t>
            </a:r>
          </a:p>
          <a:p>
            <a:pPr>
              <a:spcBef>
                <a:spcPts val="0"/>
              </a:spcBef>
              <a:spcAft>
                <a:spcPts val="0"/>
              </a:spcAft>
            </a:pPr>
            <a:r>
              <a:rPr lang="en-US" sz="1600" u="sng">
                <a:solidFill>
                  <a:srgbClr val="0563C1"/>
                </a:solidFill>
                <a:effectLst/>
                <a:ea typeface="Calibri" panose="020F0502020204030204" pitchFamily="34" charset="0"/>
                <a:cs typeface="Times New Roman" panose="02020603050405020304" pitchFamily="18" charset="0"/>
                <a:hlinkClick r:id="rId2"/>
              </a:rPr>
              <a:t>Homeless Services in Arizona: Continuum of Care &amp; Coordinated Entry System (chameleoncloud.io)</a:t>
            </a:r>
            <a:endParaRPr lang="en-US" sz="1600" u="sng">
              <a:ea typeface="Calibri" panose="020F0502020204030204" pitchFamily="34" charset="0"/>
              <a:cs typeface="Times New Roman" panose="02020603050405020304" pitchFamily="18" charset="0"/>
            </a:endParaRPr>
          </a:p>
          <a:p>
            <a:pPr marL="744538" indent="0">
              <a:spcAft>
                <a:spcPts val="0"/>
              </a:spcAft>
              <a:buNone/>
            </a:pPr>
            <a:r>
              <a:rPr lang="en-US" sz="1600" b="1">
                <a:cs typeface="Times New Roman" panose="02020603050405020304" pitchFamily="18" charset="0"/>
              </a:rPr>
              <a:t>This link takes you to a self-paced training on Coordinated Entry System and Continuum of Care</a:t>
            </a:r>
          </a:p>
          <a:p>
            <a:pPr marL="0" marR="0" indent="0">
              <a:spcBef>
                <a:spcPts val="0"/>
              </a:spcBef>
              <a:spcAft>
                <a:spcPts val="0"/>
              </a:spcAft>
              <a:buNone/>
            </a:pPr>
            <a:r>
              <a:rPr lang="en-US" sz="1600">
                <a:effectLst/>
                <a:ea typeface="Calibri" panose="020F0502020204030204" pitchFamily="34" charset="0"/>
                <a:cs typeface="Times New Roman" panose="02020603050405020304" pitchFamily="18" charset="0"/>
              </a:rPr>
              <a:t> </a:t>
            </a:r>
          </a:p>
          <a:p>
            <a:pPr marL="0" marR="0">
              <a:spcBef>
                <a:spcPts val="0"/>
              </a:spcBef>
              <a:spcAft>
                <a:spcPts val="0"/>
              </a:spcAft>
            </a:pPr>
            <a:r>
              <a:rPr lang="en-US" sz="1600" u="sng">
                <a:solidFill>
                  <a:srgbClr val="0563C1"/>
                </a:solidFill>
                <a:effectLst/>
                <a:ea typeface="Calibri" panose="020F0502020204030204" pitchFamily="34" charset="0"/>
                <a:cs typeface="Times New Roman" panose="02020603050405020304" pitchFamily="18" charset="0"/>
                <a:hlinkClick r:id="rId3"/>
              </a:rPr>
              <a:t>Tucson/Pima County </a:t>
            </a:r>
            <a:r>
              <a:rPr lang="en-US" sz="1600" u="sng" err="1">
                <a:solidFill>
                  <a:srgbClr val="0563C1"/>
                </a:solidFill>
                <a:effectLst/>
                <a:ea typeface="Calibri" panose="020F0502020204030204" pitchFamily="34" charset="0"/>
                <a:cs typeface="Times New Roman" panose="02020603050405020304" pitchFamily="18" charset="0"/>
                <a:hlinkClick r:id="rId3"/>
              </a:rPr>
              <a:t>CoC</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a:effectLst/>
                <a:ea typeface="Times New Roman" panose="02020603050405020304" pitchFamily="18" charset="0"/>
                <a:cs typeface="Times New Roman" panose="02020603050405020304" pitchFamily="18" charset="0"/>
              </a:rPr>
              <a:t>Tucson Pima Collaboration to End Homelessness (TPCH) is a coalition of community and faith-based organizations, government entities, businesses, and individuals committed to the mission of ending homelessness and addressing the issues related to homelessness in our community.</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b="1">
                <a:effectLst/>
                <a:ea typeface="Times New Roman" panose="02020603050405020304" pitchFamily="18" charset="0"/>
                <a:cs typeface="Times New Roman" panose="02020603050405020304" pitchFamily="18" charset="0"/>
              </a:rPr>
              <a:t>Locate community access points </a:t>
            </a:r>
            <a:r>
              <a:rPr lang="en-US" sz="1600" b="1" u="sng">
                <a:solidFill>
                  <a:srgbClr val="0563C1"/>
                </a:solidFill>
                <a:effectLst/>
                <a:ea typeface="Times New Roman" panose="02020603050405020304" pitchFamily="18" charset="0"/>
                <a:cs typeface="Times New Roman" panose="02020603050405020304" pitchFamily="18" charset="0"/>
                <a:hlinkClick r:id="rId4"/>
              </a:rPr>
              <a:t>here</a:t>
            </a:r>
            <a:endParaRPr lang="en-US" sz="160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600" u="sng">
              <a:solidFill>
                <a:srgbClr val="0563C1"/>
              </a:solidFill>
              <a:effectLst/>
              <a:ea typeface="Calibri" panose="020F0502020204030204" pitchFamily="34" charset="0"/>
              <a:cs typeface="Times New Roman" panose="02020603050405020304" pitchFamily="18" charset="0"/>
              <a:hlinkClick r:id="rId5"/>
            </a:endParaRPr>
          </a:p>
          <a:p>
            <a:pPr marL="0" marR="0">
              <a:spcBef>
                <a:spcPts val="0"/>
              </a:spcBef>
              <a:spcAft>
                <a:spcPts val="0"/>
              </a:spcAft>
            </a:pPr>
            <a:r>
              <a:rPr lang="en-US" sz="1600" u="sng">
                <a:solidFill>
                  <a:srgbClr val="0563C1"/>
                </a:solidFill>
                <a:effectLst/>
                <a:ea typeface="Calibri" panose="020F0502020204030204" pitchFamily="34" charset="0"/>
                <a:cs typeface="Times New Roman" panose="02020603050405020304" pitchFamily="18" charset="0"/>
                <a:hlinkClick r:id="rId5"/>
              </a:rPr>
              <a:t>Phoenix/Mesa/Maricopa County Regional </a:t>
            </a:r>
            <a:r>
              <a:rPr lang="en-US" sz="1600" u="sng" err="1">
                <a:solidFill>
                  <a:srgbClr val="0563C1"/>
                </a:solidFill>
                <a:effectLst/>
                <a:ea typeface="Calibri" panose="020F0502020204030204" pitchFamily="34" charset="0"/>
                <a:cs typeface="Times New Roman" panose="02020603050405020304" pitchFamily="18" charset="0"/>
                <a:hlinkClick r:id="rId5"/>
              </a:rPr>
              <a:t>CoC</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a:effectLst/>
                <a:ea typeface="Times New Roman" panose="02020603050405020304" pitchFamily="18" charset="0"/>
                <a:cs typeface="Times New Roman" panose="02020603050405020304" pitchFamily="18" charset="0"/>
              </a:rPr>
              <a:t>Staffed by the Maricopa Association of Governments since 1999, the Continuum of Care has successfully competed well in the national application for funding. Over the years, the HUD funding award has increased and now supports more than 40 homeless assistance programs in 13 different agencies. </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b="1">
                <a:effectLst/>
                <a:ea typeface="Times New Roman" panose="02020603050405020304" pitchFamily="18" charset="0"/>
                <a:cs typeface="Times New Roman" panose="02020603050405020304" pitchFamily="18" charset="0"/>
              </a:rPr>
              <a:t>Locate community access points </a:t>
            </a:r>
            <a:r>
              <a:rPr lang="en-US" sz="1600" b="1" u="sng">
                <a:solidFill>
                  <a:srgbClr val="0563C1"/>
                </a:solidFill>
                <a:effectLst/>
                <a:ea typeface="Times New Roman" panose="02020603050405020304" pitchFamily="18" charset="0"/>
                <a:cs typeface="Times New Roman" panose="02020603050405020304" pitchFamily="18" charset="0"/>
                <a:hlinkClick r:id="rId6"/>
              </a:rPr>
              <a:t>here</a:t>
            </a:r>
            <a:endParaRPr lang="en-US" sz="160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600">
                <a:effectLst/>
                <a:ea typeface="Calibri" panose="020F0502020204030204" pitchFamily="34" charset="0"/>
                <a:cs typeface="Times New Roman" panose="02020603050405020304" pitchFamily="18" charset="0"/>
              </a:rPr>
              <a:t> </a:t>
            </a:r>
            <a:endParaRPr lang="en-US" sz="1600" u="sng">
              <a:solidFill>
                <a:srgbClr val="0563C1"/>
              </a:solidFill>
              <a:effectLst/>
              <a:ea typeface="Calibri" panose="020F0502020204030204" pitchFamily="34" charset="0"/>
              <a:cs typeface="Times New Roman" panose="02020603050405020304" pitchFamily="18" charset="0"/>
              <a:hlinkClick r:id="rId7"/>
            </a:endParaRPr>
          </a:p>
          <a:p>
            <a:pPr marL="0" marR="0">
              <a:spcBef>
                <a:spcPts val="0"/>
              </a:spcBef>
              <a:spcAft>
                <a:spcPts val="0"/>
              </a:spcAft>
            </a:pPr>
            <a:r>
              <a:rPr lang="en-US" sz="1600" u="sng">
                <a:solidFill>
                  <a:srgbClr val="0563C1"/>
                </a:solidFill>
                <a:effectLst/>
                <a:ea typeface="Calibri" panose="020F0502020204030204" pitchFamily="34" charset="0"/>
                <a:cs typeface="Times New Roman" panose="02020603050405020304" pitchFamily="18" charset="0"/>
                <a:hlinkClick r:id="rId7"/>
              </a:rPr>
              <a:t>Arizona Balance of State </a:t>
            </a:r>
            <a:r>
              <a:rPr lang="en-US" sz="1600" u="sng" err="1">
                <a:solidFill>
                  <a:srgbClr val="0563C1"/>
                </a:solidFill>
                <a:effectLst/>
                <a:ea typeface="Calibri" panose="020F0502020204030204" pitchFamily="34" charset="0"/>
                <a:cs typeface="Times New Roman" panose="02020603050405020304" pitchFamily="18" charset="0"/>
                <a:hlinkClick r:id="rId7"/>
              </a:rPr>
              <a:t>CoC</a:t>
            </a:r>
            <a:r>
              <a:rPr lang="en-US" sz="1600" u="sng">
                <a:solidFill>
                  <a:srgbClr val="0563C1"/>
                </a:solidFill>
                <a:effectLst/>
                <a:ea typeface="Calibri" panose="020F0502020204030204" pitchFamily="34" charset="0"/>
                <a:cs typeface="Times New Roman" panose="02020603050405020304" pitchFamily="18" charset="0"/>
              </a:rPr>
              <a:t> (Pinal and Gila County)</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a:effectLst/>
                <a:ea typeface="Times New Roman" panose="02020603050405020304" pitchFamily="18" charset="0"/>
                <a:cs typeface="Times New Roman" panose="02020603050405020304" pitchFamily="18" charset="0"/>
              </a:rPr>
              <a:t>The Arizona Department of Housing serves as the Collaborative Applicant and Homeless Management Information System (HMIS) lead agency for the Continuum of Care for the 13 non-metro counties in the state</a:t>
            </a:r>
            <a:endParaRPr lang="en-US" sz="1600">
              <a:effectLst/>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600" b="1">
                <a:effectLst/>
                <a:ea typeface="Times New Roman" panose="02020603050405020304" pitchFamily="18" charset="0"/>
                <a:cs typeface="Times New Roman" panose="02020603050405020304" pitchFamily="18" charset="0"/>
              </a:rPr>
              <a:t>Search community access points by county </a:t>
            </a:r>
            <a:r>
              <a:rPr lang="en-US" sz="1600" b="1" u="sng">
                <a:solidFill>
                  <a:srgbClr val="0563C1"/>
                </a:solidFill>
                <a:effectLst/>
                <a:ea typeface="Times New Roman" panose="02020603050405020304" pitchFamily="18" charset="0"/>
                <a:cs typeface="Times New Roman" panose="02020603050405020304" pitchFamily="18" charset="0"/>
                <a:hlinkClick r:id="rId8"/>
              </a:rPr>
              <a:t>here</a:t>
            </a:r>
            <a:endParaRPr lang="en-US" sz="1600">
              <a:effectLs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319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2ADA-AC12-452C-B947-C634E0C66A7C}"/>
              </a:ext>
            </a:extLst>
          </p:cNvPr>
          <p:cNvSpPr>
            <a:spLocks noGrp="1"/>
          </p:cNvSpPr>
          <p:nvPr>
            <p:ph type="title"/>
          </p:nvPr>
        </p:nvSpPr>
        <p:spPr/>
        <p:txBody>
          <a:bodyPr/>
          <a:lstStyle/>
          <a:p>
            <a:r>
              <a:rPr lang="en-US">
                <a:latin typeface="+mn-lt"/>
              </a:rPr>
              <a:t>Additional Housing Resources </a:t>
            </a:r>
          </a:p>
        </p:txBody>
      </p:sp>
      <p:sp>
        <p:nvSpPr>
          <p:cNvPr id="3" name="Slide Number Placeholder 2">
            <a:extLst>
              <a:ext uri="{FF2B5EF4-FFF2-40B4-BE49-F238E27FC236}">
                <a16:creationId xmlns:a16="http://schemas.microsoft.com/office/drawing/2014/main" id="{37A8B97A-C2E5-4A8A-B2F3-C9FC9752D8AA}"/>
              </a:ext>
            </a:extLst>
          </p:cNvPr>
          <p:cNvSpPr>
            <a:spLocks noGrp="1"/>
          </p:cNvSpPr>
          <p:nvPr>
            <p:ph type="sldNum" sz="quarter" idx="12"/>
          </p:nvPr>
        </p:nvSpPr>
        <p:spPr/>
        <p:txBody>
          <a:bodyPr/>
          <a:lstStyle/>
          <a:p>
            <a:fld id="{90F9BDA0-AF0E-4BA8-B742-3B9C92A3E6FE}" type="slidenum">
              <a:rPr lang="en-US" smtClean="0"/>
              <a:t>19</a:t>
            </a:fld>
            <a:endParaRPr lang="en-US"/>
          </a:p>
        </p:txBody>
      </p:sp>
      <p:sp>
        <p:nvSpPr>
          <p:cNvPr id="4" name="Text Placeholder 3">
            <a:extLst>
              <a:ext uri="{FF2B5EF4-FFF2-40B4-BE49-F238E27FC236}">
                <a16:creationId xmlns:a16="http://schemas.microsoft.com/office/drawing/2014/main" id="{D3947D0F-BACA-4C69-AD7A-AF52936E77B8}"/>
              </a:ext>
            </a:extLst>
          </p:cNvPr>
          <p:cNvSpPr>
            <a:spLocks noGrp="1"/>
          </p:cNvSpPr>
          <p:nvPr>
            <p:ph type="body" sz="quarter" idx="13"/>
          </p:nvPr>
        </p:nvSpPr>
        <p:spPr>
          <a:xfrm>
            <a:off x="517233" y="1350760"/>
            <a:ext cx="9681295" cy="4526280"/>
          </a:xfrm>
        </p:spPr>
        <p:txBody>
          <a:bodyPr/>
          <a:lstStyle/>
          <a:p>
            <a:pPr marL="0" marR="0" indent="0">
              <a:spcBef>
                <a:spcPts val="0"/>
              </a:spcBef>
              <a:spcAft>
                <a:spcPts val="0"/>
              </a:spcAft>
              <a:buNone/>
            </a:pPr>
            <a:r>
              <a:rPr lang="en-US" sz="1800" b="1">
                <a:effectLst/>
                <a:ea typeface="Calibri" panose="020F0502020204030204" pitchFamily="34" charset="0"/>
                <a:cs typeface="Times New Roman" panose="02020603050405020304" pitchFamily="18" charset="0"/>
              </a:rPr>
              <a:t>Mainstream Housing Programs</a:t>
            </a:r>
            <a:endParaRPr lang="en-US" sz="180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u="sng">
                <a:solidFill>
                  <a:srgbClr val="0563C1"/>
                </a:solidFill>
                <a:effectLst/>
                <a:ea typeface="Times New Roman" panose="02020603050405020304" pitchFamily="18" charset="0"/>
                <a:cs typeface="Times New Roman" panose="02020603050405020304" pitchFamily="18" charset="0"/>
                <a:hlinkClick r:id="rId2"/>
              </a:rPr>
              <a:t>Subsidized apartment search </a:t>
            </a:r>
            <a:endParaRPr lang="en-US" sz="180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u="sng">
                <a:solidFill>
                  <a:srgbClr val="0563C1"/>
                </a:solidFill>
                <a:effectLst/>
                <a:ea typeface="Calibri" panose="020F0502020204030204" pitchFamily="34" charset="0"/>
                <a:cs typeface="Times New Roman" panose="02020603050405020304" pitchFamily="18" charset="0"/>
                <a:hlinkClick r:id="rId3"/>
              </a:rPr>
              <a:t>Affordable-Housing-Search-Binder-6-2021.pdf (az.gov)</a:t>
            </a:r>
            <a:endParaRPr lang="en-US" sz="1800">
              <a:effectLs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u="sng">
                <a:solidFill>
                  <a:srgbClr val="0563C1"/>
                </a:solidFill>
                <a:effectLst/>
                <a:ea typeface="Times New Roman" panose="02020603050405020304" pitchFamily="18" charset="0"/>
                <a:cs typeface="Times New Roman" panose="02020603050405020304" pitchFamily="18" charset="0"/>
                <a:hlinkClick r:id="rId4"/>
              </a:rPr>
              <a:t>Public Housing Authorities</a:t>
            </a:r>
            <a:r>
              <a:rPr lang="en-US" sz="1800" u="sng">
                <a:solidFill>
                  <a:srgbClr val="0563C1"/>
                </a:solidFill>
                <a:ea typeface="Times New Roman" panose="02020603050405020304" pitchFamily="18" charset="0"/>
                <a:cs typeface="Times New Roman" panose="02020603050405020304" pitchFamily="18" charset="0"/>
              </a:rPr>
              <a:t> (Section 8)</a:t>
            </a:r>
            <a:endParaRPr lang="en-US" sz="180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u="sng">
                <a:solidFill>
                  <a:srgbClr val="0563C1"/>
                </a:solidFill>
                <a:effectLst/>
                <a:ea typeface="Times New Roman" panose="02020603050405020304" pitchFamily="18" charset="0"/>
                <a:cs typeface="Times New Roman" panose="02020603050405020304" pitchFamily="18" charset="0"/>
                <a:hlinkClick r:id="rId5"/>
              </a:rPr>
              <a:t>Section 202 Supportive Housing for the Elderly</a:t>
            </a:r>
            <a:endParaRPr lang="en-US" sz="180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800" u="sng">
                <a:solidFill>
                  <a:srgbClr val="0563C1"/>
                </a:solidFill>
                <a:effectLst/>
                <a:ea typeface="Times New Roman" panose="02020603050405020304" pitchFamily="18" charset="0"/>
                <a:cs typeface="Times New Roman" panose="02020603050405020304" pitchFamily="18" charset="0"/>
                <a:hlinkClick r:id="rId6"/>
              </a:rPr>
              <a:t>Section 811 Supportive Housing for Persons with Disabilities</a:t>
            </a:r>
            <a:endParaRPr lang="en-US" sz="1800">
              <a:effectLst/>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effectLst/>
                <a:ea typeface="Calibri" panose="020F0502020204030204" pitchFamily="34" charset="0"/>
                <a:cs typeface="Times New Roman" panose="02020603050405020304" pitchFamily="18" charset="0"/>
              </a:rPr>
              <a:t>Sober Living Housing</a:t>
            </a:r>
            <a:endParaRPr lang="en-US" sz="180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ea typeface="Calibri" panose="020F0502020204030204" pitchFamily="34" charset="0"/>
                <a:cs typeface="Times New Roman" panose="02020603050405020304" pitchFamily="18" charset="0"/>
                <a:hlinkClick r:id="rId7"/>
              </a:rPr>
              <a:t>AZ Recovery Housing Association Certified Sober Living Communities</a:t>
            </a:r>
            <a:endParaRPr lang="en-US" sz="180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a:effectLst/>
                <a:ea typeface="Calibri" panose="020F0502020204030204" pitchFamily="34" charset="0"/>
                <a:cs typeface="Times New Roman" panose="02020603050405020304" pitchFamily="18" charset="0"/>
              </a:rPr>
              <a:t> </a:t>
            </a:r>
          </a:p>
          <a:p>
            <a:pPr marL="0" marR="0" indent="0">
              <a:spcBef>
                <a:spcPts val="0"/>
              </a:spcBef>
              <a:spcAft>
                <a:spcPts val="0"/>
              </a:spcAft>
              <a:buNone/>
            </a:pPr>
            <a:r>
              <a:rPr lang="en-US" sz="1800" b="1">
                <a:effectLst/>
                <a:ea typeface="Calibri" panose="020F0502020204030204" pitchFamily="34" charset="0"/>
                <a:cs typeface="Times New Roman" panose="02020603050405020304" pitchFamily="18" charset="0"/>
              </a:rPr>
              <a:t>Tenant Resources</a:t>
            </a:r>
            <a:endParaRPr lang="en-US" sz="180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ea typeface="Calibri" panose="020F0502020204030204" pitchFamily="34" charset="0"/>
                <a:cs typeface="Times New Roman" panose="02020603050405020304" pitchFamily="18" charset="0"/>
                <a:hlinkClick r:id="rId8"/>
              </a:rPr>
              <a:t>Emergency Rental Assistance </a:t>
            </a:r>
            <a:endParaRPr lang="en-US" sz="180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ea typeface="Calibri" panose="020F0502020204030204" pitchFamily="34" charset="0"/>
                <a:cs typeface="Times New Roman" panose="02020603050405020304" pitchFamily="18" charset="0"/>
                <a:hlinkClick r:id="rId9"/>
              </a:rPr>
              <a:t>HUD Approved Housing Counseling Agencies</a:t>
            </a:r>
            <a:endParaRPr lang="en-US" sz="180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effectLst/>
                <a:ea typeface="Calibri" panose="020F0502020204030204" pitchFamily="34" charset="0"/>
                <a:cs typeface="Times New Roman" panose="02020603050405020304" pitchFamily="18" charset="0"/>
              </a:rPr>
              <a:t> </a:t>
            </a:r>
            <a:endParaRPr lang="en-US" sz="1800">
              <a:effectLst/>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b="1">
                <a:effectLst/>
                <a:ea typeface="Calibri" panose="020F0502020204030204" pitchFamily="34" charset="0"/>
                <a:cs typeface="Times New Roman" panose="02020603050405020304" pitchFamily="18" charset="0"/>
              </a:rPr>
              <a:t>HUD - subsidized apartment complex search link </a:t>
            </a:r>
            <a:endParaRPr lang="en-US" sz="180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u="sng">
                <a:solidFill>
                  <a:srgbClr val="0563C1"/>
                </a:solidFill>
                <a:effectLst/>
                <a:ea typeface="Calibri" panose="020F0502020204030204" pitchFamily="34" charset="0"/>
                <a:cs typeface="Times New Roman" panose="02020603050405020304" pitchFamily="18" charset="0"/>
                <a:hlinkClick r:id="rId2"/>
              </a:rPr>
              <a:t>https://resources.hud.gov/</a:t>
            </a:r>
            <a:endParaRPr lang="en-US" sz="1800">
              <a:effectLst/>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39907261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47643-37AB-47DE-B7BD-7A64FEB13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AEBC3119-F8E7-4266-91B8-7A1E808B4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57D15890-6502-4FAA-AB03-AFAC88EE29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10DDF2-F5CA-40A6-8809-5F6AE59A1C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1">
            <a:extLst>
              <a:ext uri="{FF2B5EF4-FFF2-40B4-BE49-F238E27FC236}">
                <a16:creationId xmlns:a16="http://schemas.microsoft.com/office/drawing/2014/main" id="{52541BCA-C75D-4251-8377-B25B68A3063E}"/>
              </a:ext>
            </a:extLst>
          </p:cNvPr>
          <p:cNvSpPr txBox="1">
            <a:spLocks/>
          </p:cNvSpPr>
          <p:nvPr/>
        </p:nvSpPr>
        <p:spPr>
          <a:xfrm>
            <a:off x="447610" y="570971"/>
            <a:ext cx="5977937" cy="849836"/>
          </a:xfrm>
          <a:prstGeom prst="rect">
            <a:avLst/>
          </a:prstGeom>
        </p:spPr>
        <p:txBody>
          <a:bodyPr vert="horz" lIns="91440" tIns="45720" rIns="91440" bIns="45720" rtlCol="0" anchor="b">
            <a:normAutofit/>
          </a:bodyPr>
          <a:lstStyle>
            <a:lvl1pPr algn="l" defTabSz="914377" rtl="0" eaLnBrk="1" latinLnBrk="0" hangingPunct="1">
              <a:lnSpc>
                <a:spcPct val="85000"/>
              </a:lnSpc>
              <a:spcBef>
                <a:spcPct val="0"/>
              </a:spcBef>
              <a:buNone/>
              <a:defRPr sz="4800" kern="1200" spc="-51" baseline="0">
                <a:solidFill>
                  <a:schemeClr val="tx1">
                    <a:lumMod val="75000"/>
                    <a:lumOff val="25000"/>
                  </a:schemeClr>
                </a:solidFill>
                <a:latin typeface="+mj-lt"/>
                <a:ea typeface="+mj-ea"/>
                <a:cs typeface="+mj-cs"/>
              </a:defRPr>
            </a:lvl1pPr>
          </a:lstStyle>
          <a:p>
            <a:pPr defTabSz="914400">
              <a:spcAft>
                <a:spcPts val="600"/>
              </a:spcAft>
            </a:pPr>
            <a:r>
              <a:rPr lang="en-US" b="1" spc="-50">
                <a:solidFill>
                  <a:srgbClr val="FA8E0A"/>
                </a:solidFill>
                <a:latin typeface="+mn-lt"/>
              </a:rPr>
              <a:t>Our Mission</a:t>
            </a:r>
            <a:endParaRPr lang="en-US" spc="-50">
              <a:solidFill>
                <a:srgbClr val="FA8E0A"/>
              </a:solidFill>
              <a:latin typeface="+mn-lt"/>
            </a:endParaRPr>
          </a:p>
        </p:txBody>
      </p:sp>
      <p:sp>
        <p:nvSpPr>
          <p:cNvPr id="4" name="TextBox 3">
            <a:extLst>
              <a:ext uri="{FF2B5EF4-FFF2-40B4-BE49-F238E27FC236}">
                <a16:creationId xmlns:a16="http://schemas.microsoft.com/office/drawing/2014/main" id="{C7DA9DE0-9E6E-4E02-8192-07ED6E2275B3}"/>
              </a:ext>
            </a:extLst>
          </p:cNvPr>
          <p:cNvSpPr txBox="1"/>
          <p:nvPr/>
        </p:nvSpPr>
        <p:spPr>
          <a:xfrm>
            <a:off x="924748" y="1755222"/>
            <a:ext cx="5977938" cy="3652667"/>
          </a:xfrm>
          <a:prstGeom prst="rect">
            <a:avLst/>
          </a:prstGeom>
        </p:spPr>
        <p:txBody>
          <a:bodyPr rot="0" spcFirstLastPara="0" vertOverflow="overflow" horzOverflow="overflow" vert="horz" lIns="0" tIns="45720" rIns="0" bIns="45720" numCol="1" spcCol="0" rtlCol="0" fromWordArt="0" anchorCtr="0" forceAA="0" compatLnSpc="1">
            <a:prstTxWarp prst="textNoShape">
              <a:avLst/>
            </a:prstTxWarp>
            <a:normAutofit/>
          </a:bodyPr>
          <a:lstStyle/>
          <a:p>
            <a:pPr>
              <a:lnSpc>
                <a:spcPct val="90000"/>
              </a:lnSpc>
              <a:spcAft>
                <a:spcPts val="600"/>
              </a:spcAft>
              <a:buClr>
                <a:schemeClr val="accent1"/>
              </a:buClr>
              <a:buFont typeface="Calibri" panose="020F0502020204030204" pitchFamily="34" charset="0"/>
            </a:pPr>
            <a:r>
              <a:rPr lang="en-US" sz="2400" b="1">
                <a:solidFill>
                  <a:srgbClr val="FFFFFF"/>
                </a:solidFill>
              </a:rPr>
              <a:t>To evaluate, monitor, and support the development of the </a:t>
            </a:r>
            <a:r>
              <a:rPr lang="en-US" sz="2400" b="1" u="sng">
                <a:solidFill>
                  <a:srgbClr val="FA8E0A"/>
                </a:solidFill>
              </a:rPr>
              <a:t>C</a:t>
            </a:r>
            <a:r>
              <a:rPr lang="en-US" sz="2400" b="1">
                <a:solidFill>
                  <a:srgbClr val="FFFFFF"/>
                </a:solidFill>
              </a:rPr>
              <a:t>apability, </a:t>
            </a:r>
            <a:r>
              <a:rPr lang="en-US" sz="2400" b="1" u="sng">
                <a:solidFill>
                  <a:srgbClr val="FA8E0A"/>
                </a:solidFill>
              </a:rPr>
              <a:t>C</a:t>
            </a:r>
            <a:r>
              <a:rPr lang="en-US" sz="2400" b="1">
                <a:solidFill>
                  <a:srgbClr val="FFFFFF"/>
                </a:solidFill>
              </a:rPr>
              <a:t>apacity, </a:t>
            </a:r>
            <a:r>
              <a:rPr lang="en-US" sz="2400" b="1" u="sng">
                <a:solidFill>
                  <a:srgbClr val="FA8E0A"/>
                </a:solidFill>
              </a:rPr>
              <a:t>C</a:t>
            </a:r>
            <a:r>
              <a:rPr lang="en-US" sz="2400" b="1">
                <a:solidFill>
                  <a:srgbClr val="FFFFFF"/>
                </a:solidFill>
              </a:rPr>
              <a:t>onnectivity, </a:t>
            </a:r>
            <a:r>
              <a:rPr lang="en-US" sz="2400" b="1" u="sng">
                <a:solidFill>
                  <a:srgbClr val="FA8E0A"/>
                </a:solidFill>
              </a:rPr>
              <a:t>C</a:t>
            </a:r>
            <a:r>
              <a:rPr lang="en-US" sz="2400" b="1">
                <a:solidFill>
                  <a:srgbClr val="FFFFFF"/>
                </a:solidFill>
              </a:rPr>
              <a:t>ulture, and </a:t>
            </a:r>
            <a:r>
              <a:rPr lang="en-US" sz="2400" b="1" u="sng">
                <a:solidFill>
                  <a:srgbClr val="FA8E0A"/>
                </a:solidFill>
              </a:rPr>
              <a:t>C</a:t>
            </a:r>
            <a:r>
              <a:rPr lang="en-US" sz="2400" b="1">
                <a:solidFill>
                  <a:srgbClr val="FFFFFF"/>
                </a:solidFill>
              </a:rPr>
              <a:t>ommitment of our provider workforce leading to a competent workforce that is capable of producing optimal member outcomes.</a:t>
            </a:r>
          </a:p>
        </p:txBody>
      </p:sp>
      <p:sp>
        <p:nvSpPr>
          <p:cNvPr id="18" name="Rectangle 17">
            <a:extLst>
              <a:ext uri="{FF2B5EF4-FFF2-40B4-BE49-F238E27FC236}">
                <a16:creationId xmlns:a16="http://schemas.microsoft.com/office/drawing/2014/main" id="{2C2AE254-A553-4FCD-A670-3D2B2A10F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icture containing outdoor, nature&#10;&#10;Description automatically generated">
            <a:extLst>
              <a:ext uri="{FF2B5EF4-FFF2-40B4-BE49-F238E27FC236}">
                <a16:creationId xmlns:a16="http://schemas.microsoft.com/office/drawing/2014/main" id="{7DA73626-43A5-47A8-B99D-ABEB47ECC74A}"/>
              </a:ext>
            </a:extLst>
          </p:cNvPr>
          <p:cNvPicPr>
            <a:picLocks noChangeAspect="1"/>
          </p:cNvPicPr>
          <p:nvPr/>
        </p:nvPicPr>
        <p:blipFill rotWithShape="1">
          <a:blip r:embed="rId3">
            <a:extLst>
              <a:ext uri="{28A0092B-C50C-407E-A947-70E740481C1C}">
                <a14:useLocalDpi xmlns:a14="http://schemas.microsoft.com/office/drawing/2010/main" val="0"/>
              </a:ext>
            </a:extLst>
          </a:blip>
          <a:srcRect t="10954"/>
          <a:stretch/>
        </p:blipFill>
        <p:spPr>
          <a:xfrm rot="5400000">
            <a:off x="6472950" y="1138951"/>
            <a:ext cx="6858000" cy="4580097"/>
          </a:xfrm>
          <a:prstGeom prst="rect">
            <a:avLst/>
          </a:prstGeom>
        </p:spPr>
      </p:pic>
      <p:sp>
        <p:nvSpPr>
          <p:cNvPr id="6" name="TextBox 5">
            <a:extLst>
              <a:ext uri="{FF2B5EF4-FFF2-40B4-BE49-F238E27FC236}">
                <a16:creationId xmlns:a16="http://schemas.microsoft.com/office/drawing/2014/main" id="{9026057E-9BB6-446C-A66B-0AAC4C3FE45A}"/>
              </a:ext>
            </a:extLst>
          </p:cNvPr>
          <p:cNvSpPr txBox="1"/>
          <p:nvPr/>
        </p:nvSpPr>
        <p:spPr>
          <a:xfrm>
            <a:off x="8635712" y="6424644"/>
            <a:ext cx="2955924" cy="369332"/>
          </a:xfrm>
          <a:prstGeom prst="rect">
            <a:avLst/>
          </a:prstGeom>
          <a:solidFill>
            <a:schemeClr val="tx1"/>
          </a:solidFill>
        </p:spPr>
        <p:txBody>
          <a:bodyPr wrap="square" rtlCol="0">
            <a:spAutoFit/>
          </a:bodyPr>
          <a:lstStyle/>
          <a:p>
            <a:r>
              <a:rPr lang="en-US">
                <a:solidFill>
                  <a:schemeClr val="bg1"/>
                </a:solidFill>
              </a:rPr>
              <a:t>McDowell Mountain Preserve</a:t>
            </a:r>
          </a:p>
        </p:txBody>
      </p:sp>
      <p:pic>
        <p:nvPicPr>
          <p:cNvPr id="144388" name="Picture 4">
            <a:extLst>
              <a:ext uri="{FF2B5EF4-FFF2-40B4-BE49-F238E27FC236}">
                <a16:creationId xmlns:a16="http://schemas.microsoft.com/office/drawing/2014/main" id="{C4125292-14A4-4949-95D1-66F95A1120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1955" y="4469258"/>
            <a:ext cx="3291246" cy="2147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697A6-4CE7-40AB-8F8C-0C41364D7A27}"/>
              </a:ext>
            </a:extLst>
          </p:cNvPr>
          <p:cNvSpPr>
            <a:spLocks noGrp="1"/>
          </p:cNvSpPr>
          <p:nvPr>
            <p:ph type="title"/>
          </p:nvPr>
        </p:nvSpPr>
        <p:spPr>
          <a:xfrm>
            <a:off x="2641455" y="241299"/>
            <a:ext cx="9681295" cy="731520"/>
          </a:xfrm>
        </p:spPr>
        <p:txBody>
          <a:bodyPr/>
          <a:lstStyle/>
          <a:p>
            <a:r>
              <a:rPr lang="en-US">
                <a:latin typeface="+mn-lt"/>
              </a:rPr>
              <a:t>Health Plan Housing Coordinators </a:t>
            </a:r>
          </a:p>
        </p:txBody>
      </p:sp>
      <p:sp>
        <p:nvSpPr>
          <p:cNvPr id="3" name="Slide Number Placeholder 2">
            <a:extLst>
              <a:ext uri="{FF2B5EF4-FFF2-40B4-BE49-F238E27FC236}">
                <a16:creationId xmlns:a16="http://schemas.microsoft.com/office/drawing/2014/main" id="{EDBD37EC-A0B3-442F-840D-AC57CABFE048}"/>
              </a:ext>
            </a:extLst>
          </p:cNvPr>
          <p:cNvSpPr>
            <a:spLocks noGrp="1"/>
          </p:cNvSpPr>
          <p:nvPr>
            <p:ph type="sldNum" sz="quarter" idx="12"/>
          </p:nvPr>
        </p:nvSpPr>
        <p:spPr/>
        <p:txBody>
          <a:bodyPr/>
          <a:lstStyle/>
          <a:p>
            <a:fld id="{90F9BDA0-AF0E-4BA8-B742-3B9C92A3E6FE}" type="slidenum">
              <a:rPr lang="en-US" smtClean="0"/>
              <a:t>20</a:t>
            </a:fld>
            <a:endParaRPr lang="en-US"/>
          </a:p>
        </p:txBody>
      </p:sp>
      <p:sp>
        <p:nvSpPr>
          <p:cNvPr id="4" name="Text Placeholder 3">
            <a:extLst>
              <a:ext uri="{FF2B5EF4-FFF2-40B4-BE49-F238E27FC236}">
                <a16:creationId xmlns:a16="http://schemas.microsoft.com/office/drawing/2014/main" id="{12234A28-20A3-46A5-84C5-4A09FE39DF05}"/>
              </a:ext>
            </a:extLst>
          </p:cNvPr>
          <p:cNvSpPr>
            <a:spLocks noGrp="1"/>
          </p:cNvSpPr>
          <p:nvPr>
            <p:ph type="body" sz="quarter" idx="13"/>
          </p:nvPr>
        </p:nvSpPr>
        <p:spPr>
          <a:xfrm>
            <a:off x="1346573" y="4353561"/>
            <a:ext cx="9681295" cy="4526280"/>
          </a:xfrm>
        </p:spPr>
        <p:txBody>
          <a:bodyPr/>
          <a:lstStyle/>
          <a:p>
            <a:pPr marL="0" indent="0" algn="ctr">
              <a:buNone/>
            </a:pPr>
            <a:endParaRPr lang="en-US"/>
          </a:p>
          <a:p>
            <a:pPr marL="0" indent="0" algn="ctr">
              <a:buNone/>
            </a:pPr>
            <a:endParaRPr lang="en-US"/>
          </a:p>
        </p:txBody>
      </p:sp>
      <p:graphicFrame>
        <p:nvGraphicFramePr>
          <p:cNvPr id="5" name="Table 5">
            <a:extLst>
              <a:ext uri="{FF2B5EF4-FFF2-40B4-BE49-F238E27FC236}">
                <a16:creationId xmlns:a16="http://schemas.microsoft.com/office/drawing/2014/main" id="{552C0C0E-52E2-4F9B-AA77-92E92051F48D}"/>
              </a:ext>
            </a:extLst>
          </p:cNvPr>
          <p:cNvGraphicFramePr>
            <a:graphicFrameLocks noGrp="1"/>
          </p:cNvGraphicFramePr>
          <p:nvPr/>
        </p:nvGraphicFramePr>
        <p:xfrm>
          <a:off x="950685" y="1130301"/>
          <a:ext cx="10473069" cy="4734560"/>
        </p:xfrm>
        <a:graphic>
          <a:graphicData uri="http://schemas.openxmlformats.org/drawingml/2006/table">
            <a:tbl>
              <a:tblPr firstRow="1" bandRow="1">
                <a:tableStyleId>{69012ECD-51FC-41F1-AA8D-1B2483CD663E}</a:tableStyleId>
              </a:tblPr>
              <a:tblGrid>
                <a:gridCol w="3491023">
                  <a:extLst>
                    <a:ext uri="{9D8B030D-6E8A-4147-A177-3AD203B41FA5}">
                      <a16:colId xmlns:a16="http://schemas.microsoft.com/office/drawing/2014/main" val="2405865901"/>
                    </a:ext>
                  </a:extLst>
                </a:gridCol>
                <a:gridCol w="2745901">
                  <a:extLst>
                    <a:ext uri="{9D8B030D-6E8A-4147-A177-3AD203B41FA5}">
                      <a16:colId xmlns:a16="http://schemas.microsoft.com/office/drawing/2014/main" val="3566069570"/>
                    </a:ext>
                  </a:extLst>
                </a:gridCol>
                <a:gridCol w="4236145">
                  <a:extLst>
                    <a:ext uri="{9D8B030D-6E8A-4147-A177-3AD203B41FA5}">
                      <a16:colId xmlns:a16="http://schemas.microsoft.com/office/drawing/2014/main" val="8358404"/>
                    </a:ext>
                  </a:extLst>
                </a:gridCol>
              </a:tblGrid>
              <a:tr h="0">
                <a:tc>
                  <a:txBody>
                    <a:bodyPr/>
                    <a:lstStyle/>
                    <a:p>
                      <a:endParaRPr lang="en-US" sz="100"/>
                    </a:p>
                  </a:txBody>
                  <a:tcPr/>
                </a:tc>
                <a:tc>
                  <a:txBody>
                    <a:bodyPr/>
                    <a:lstStyle/>
                    <a:p>
                      <a:endParaRPr lang="en-US" sz="100"/>
                    </a:p>
                  </a:txBody>
                  <a:tcPr/>
                </a:tc>
                <a:tc>
                  <a:txBody>
                    <a:bodyPr/>
                    <a:lstStyle/>
                    <a:p>
                      <a:endParaRPr lang="en-US" sz="100"/>
                    </a:p>
                  </a:txBody>
                  <a:tcPr anchor="ctr"/>
                </a:tc>
                <a:extLst>
                  <a:ext uri="{0D108BD9-81ED-4DB2-BD59-A6C34878D82A}">
                    <a16:rowId xmlns:a16="http://schemas.microsoft.com/office/drawing/2014/main" val="2436894585"/>
                  </a:ext>
                </a:extLst>
              </a:tr>
              <a:tr h="378511">
                <a:tc>
                  <a:txBody>
                    <a:bodyPr/>
                    <a:lstStyle/>
                    <a:p>
                      <a:r>
                        <a:rPr lang="en-US" sz="1800"/>
                        <a:t>United HealthCare</a:t>
                      </a:r>
                      <a:endParaRPr lang="en-US"/>
                    </a:p>
                  </a:txBody>
                  <a:tcPr anchor="ctr">
                    <a:lnL w="12700" cap="flat" cmpd="sng" algn="ctr">
                      <a:noFill/>
                      <a:prstDash val="solid"/>
                      <a:round/>
                      <a:headEnd type="none" w="med" len="med"/>
                      <a:tailEnd type="none" w="med" len="med"/>
                    </a:lnL>
                  </a:tcPr>
                </a:tc>
                <a:tc>
                  <a:txBody>
                    <a:bodyPr/>
                    <a:lstStyle/>
                    <a:p>
                      <a:r>
                        <a:rPr lang="en-US"/>
                        <a:t>Erin La Palm</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1"/>
                          </a:solidFill>
                          <a:hlinkClick r:id="rId3">
                            <a:extLst>
                              <a:ext uri="{A12FA001-AC4F-418D-AE19-62706E023703}">
                                <ahyp:hlinkClr xmlns:ahyp="http://schemas.microsoft.com/office/drawing/2018/hyperlinkcolor" val="tx"/>
                              </a:ext>
                            </a:extLst>
                          </a:hlinkClick>
                        </a:rPr>
                        <a:t>Erin_Lapalm@uhc.com</a:t>
                      </a:r>
                      <a:endParaRPr lang="en-US" sz="18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652443281"/>
                  </a:ext>
                </a:extLst>
              </a:tr>
              <a:tr h="378511">
                <a:tc>
                  <a:txBody>
                    <a:bodyPr/>
                    <a:lstStyle/>
                    <a:p>
                      <a:r>
                        <a:rPr lang="en-US" sz="1800"/>
                        <a:t>Arizona Complete Health</a:t>
                      </a:r>
                      <a:endParaRPr lang="en-US"/>
                    </a:p>
                  </a:txBody>
                  <a:tcPr anchor="ctr">
                    <a:lnL w="12700" cap="flat" cmpd="sng" algn="ctr">
                      <a:noFill/>
                      <a:prstDash val="solid"/>
                      <a:round/>
                      <a:headEnd type="none" w="med" len="med"/>
                      <a:tailEnd type="none" w="med" len="med"/>
                    </a:lnL>
                  </a:tcPr>
                </a:tc>
                <a:tc>
                  <a:txBody>
                    <a:bodyPr/>
                    <a:lstStyle/>
                    <a:p>
                      <a:r>
                        <a:rPr lang="en-US"/>
                        <a:t>Patti Lopez</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u="sng">
                          <a:solidFill>
                            <a:schemeClr val="tx1"/>
                          </a:solidFill>
                        </a:rPr>
                        <a:t>Palopez@azcompletehealth.com</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741449551"/>
                  </a:ext>
                </a:extLst>
              </a:tr>
              <a:tr h="378511">
                <a:tc>
                  <a:txBody>
                    <a:bodyPr/>
                    <a:lstStyle/>
                    <a:p>
                      <a:r>
                        <a:rPr lang="en-US" sz="1800"/>
                        <a:t>Molina HealthCare</a:t>
                      </a:r>
                      <a:endParaRPr lang="en-US"/>
                    </a:p>
                  </a:txBody>
                  <a:tcPr anchor="ctr">
                    <a:lnL w="12700" cap="flat" cmpd="sng" algn="ctr">
                      <a:noFill/>
                      <a:prstDash val="solid"/>
                      <a:round/>
                      <a:headEnd type="none" w="med" len="med"/>
                      <a:tailEnd type="none" w="med" len="med"/>
                    </a:lnL>
                  </a:tcPr>
                </a:tc>
                <a:tc>
                  <a:txBody>
                    <a:bodyPr/>
                    <a:lstStyle/>
                    <a:p>
                      <a:r>
                        <a:rPr lang="en-US" sz="1800"/>
                        <a:t>Cinda Thorne </a:t>
                      </a:r>
                      <a:endParaRPr lang="en-US"/>
                    </a:p>
                  </a:txBody>
                  <a:tcPr anchor="ctr"/>
                </a:tc>
                <a:tc>
                  <a:txBody>
                    <a:bodyPr/>
                    <a:lstStyle/>
                    <a:p>
                      <a:r>
                        <a:rPr lang="en-US" sz="1800">
                          <a:solidFill>
                            <a:schemeClr val="tx1"/>
                          </a:solidFill>
                          <a:hlinkClick r:id="rId4">
                            <a:extLst>
                              <a:ext uri="{A12FA001-AC4F-418D-AE19-62706E023703}">
                                <ahyp:hlinkClr xmlns:ahyp="http://schemas.microsoft.com/office/drawing/2018/hyperlinkcolor" val="tx"/>
                              </a:ext>
                            </a:extLst>
                          </a:hlinkClick>
                        </a:rPr>
                        <a:t>Cinda.Thorne@molinahealthcare.com</a:t>
                      </a:r>
                      <a:endParaRPr lang="en-US" sz="1800">
                        <a:solidFill>
                          <a:schemeClr val="tx1"/>
                        </a:solidFill>
                      </a:endParaRPr>
                    </a:p>
                    <a:p>
                      <a:endParaRPr lang="en-US">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292511911"/>
                  </a:ext>
                </a:extLst>
              </a:tr>
              <a:tr h="378511">
                <a:tc>
                  <a:txBody>
                    <a:bodyPr/>
                    <a:lstStyle/>
                    <a:p>
                      <a:r>
                        <a:rPr lang="en-US" sz="1800"/>
                        <a:t>Mercy Care</a:t>
                      </a:r>
                      <a:endParaRPr lang="en-US"/>
                    </a:p>
                  </a:txBody>
                  <a:tcPr anchor="ctr">
                    <a:lnL w="12700" cap="flat" cmpd="sng" algn="ctr">
                      <a:noFill/>
                      <a:prstDash val="solid"/>
                      <a:round/>
                      <a:headEnd type="none" w="med" len="med"/>
                      <a:tailEnd type="none" w="med" len="med"/>
                    </a:lnL>
                  </a:tcPr>
                </a:tc>
                <a:tc>
                  <a:txBody>
                    <a:bodyPr/>
                    <a:lstStyle/>
                    <a:p>
                      <a:r>
                        <a:rPr lang="en-US"/>
                        <a:t>Jennifer Page</a:t>
                      </a:r>
                    </a:p>
                  </a:txBody>
                  <a:tcPr anchor="ctr"/>
                </a:tc>
                <a:tc>
                  <a:txBody>
                    <a:bodyPr/>
                    <a:lstStyle/>
                    <a:p>
                      <a:r>
                        <a:rPr lang="en-US">
                          <a:solidFill>
                            <a:schemeClr val="tx1"/>
                          </a:solidFill>
                          <a:hlinkClick r:id="rId5">
                            <a:extLst>
                              <a:ext uri="{A12FA001-AC4F-418D-AE19-62706E023703}">
                                <ahyp:hlinkClr xmlns:ahyp="http://schemas.microsoft.com/office/drawing/2018/hyperlinkcolor" val="tx"/>
                              </a:ext>
                            </a:extLst>
                          </a:hlinkClick>
                        </a:rPr>
                        <a:t>PageJ4@mercycareaz.org</a:t>
                      </a:r>
                      <a:endParaRPr lang="en-US">
                        <a:solidFill>
                          <a:schemeClr val="tx1"/>
                        </a:solidFill>
                      </a:endParaRPr>
                    </a:p>
                    <a:p>
                      <a:endParaRPr lang="en-US">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353965580"/>
                  </a:ext>
                </a:extLst>
              </a:tr>
              <a:tr h="378511">
                <a:tc>
                  <a:txBody>
                    <a:bodyPr/>
                    <a:lstStyle/>
                    <a:p>
                      <a:r>
                        <a:rPr lang="en-US" sz="1800"/>
                        <a:t>Banner Health</a:t>
                      </a:r>
                      <a:endParaRPr lang="en-US"/>
                    </a:p>
                  </a:txBody>
                  <a:tcPr anchor="ctr">
                    <a:lnL w="12700" cap="flat" cmpd="sng" algn="ctr">
                      <a:noFill/>
                      <a:prstDash val="solid"/>
                      <a:round/>
                      <a:headEnd type="none" w="med" len="med"/>
                      <a:tailEnd type="none" w="med" len="med"/>
                    </a:lnL>
                  </a:tcPr>
                </a:tc>
                <a:tc>
                  <a:txBody>
                    <a:bodyPr/>
                    <a:lstStyle/>
                    <a:p>
                      <a:r>
                        <a:rPr lang="en-US"/>
                        <a:t>Kayla McGhee</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1"/>
                          </a:solidFill>
                          <a:hlinkClick r:id="rId6">
                            <a:extLst>
                              <a:ext uri="{A12FA001-AC4F-418D-AE19-62706E023703}">
                                <ahyp:hlinkClr xmlns:ahyp="http://schemas.microsoft.com/office/drawing/2018/hyperlinkcolor" val="tx"/>
                              </a:ext>
                            </a:extLst>
                          </a:hlinkClick>
                        </a:rPr>
                        <a:t>Kayla.McGhee@bannerhealth.com</a:t>
                      </a:r>
                      <a:r>
                        <a:rPr lang="en-US" sz="1800">
                          <a:solidFill>
                            <a:schemeClr val="tx1"/>
                          </a:solidFill>
                        </a:rPr>
                        <a:t> </a:t>
                      </a: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4200555065"/>
                  </a:ext>
                </a:extLst>
              </a:tr>
              <a:tr h="378511">
                <a:tc>
                  <a:txBody>
                    <a:bodyPr/>
                    <a:lstStyle/>
                    <a:p>
                      <a:r>
                        <a:rPr lang="en-US" sz="1800"/>
                        <a:t>Blue Cross Blue Shield</a:t>
                      </a:r>
                      <a:endParaRPr lang="en-US"/>
                    </a:p>
                  </a:txBody>
                  <a:tcPr anchor="ctr">
                    <a:lnL w="12700" cap="flat" cmpd="sng" algn="ctr">
                      <a:noFill/>
                      <a:prstDash val="solid"/>
                      <a:round/>
                      <a:headEnd type="none" w="med" len="med"/>
                      <a:tailEnd type="none" w="med" len="med"/>
                    </a:lnL>
                  </a:tcPr>
                </a:tc>
                <a:tc>
                  <a:txBody>
                    <a:bodyPr/>
                    <a:lstStyle/>
                    <a:p>
                      <a:r>
                        <a:rPr lang="en-US"/>
                        <a:t>Eric Marcus</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1"/>
                          </a:solidFill>
                          <a:hlinkClick r:id="rId7">
                            <a:extLst>
                              <a:ext uri="{A12FA001-AC4F-418D-AE19-62706E023703}">
                                <ahyp:hlinkClr xmlns:ahyp="http://schemas.microsoft.com/office/drawing/2018/hyperlinkcolor" val="tx"/>
                              </a:ext>
                            </a:extLst>
                          </a:hlinkClick>
                        </a:rPr>
                        <a:t>Eric.Marcus@azblue.com</a:t>
                      </a:r>
                      <a:endParaRPr lang="en-US" sz="18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732290628"/>
                  </a:ext>
                </a:extLst>
              </a:tr>
              <a:tr h="464725">
                <a:tc>
                  <a:txBody>
                    <a:bodyPr/>
                    <a:lstStyle/>
                    <a:p>
                      <a:r>
                        <a:rPr lang="en-US"/>
                        <a:t>Care1st</a:t>
                      </a:r>
                    </a:p>
                  </a:txBody>
                  <a:tcPr anchor="ctr">
                    <a:lnL w="12700" cap="flat" cmpd="sng" algn="ctr">
                      <a:noFill/>
                      <a:prstDash val="solid"/>
                      <a:round/>
                      <a:headEnd type="none" w="med" len="med"/>
                      <a:tailEnd type="none" w="med" len="med"/>
                    </a:lnL>
                  </a:tcPr>
                </a:tc>
                <a:tc>
                  <a:txBody>
                    <a:bodyPr/>
                    <a:lstStyle/>
                    <a:p>
                      <a:r>
                        <a:rPr lang="en-US"/>
                        <a:t>Kristi A </a:t>
                      </a:r>
                      <a:r>
                        <a:rPr lang="en-US" err="1"/>
                        <a:t>Denk</a:t>
                      </a:r>
                      <a:endParaRPr lang="en-US"/>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800">
                          <a:solidFill>
                            <a:schemeClr val="tx1"/>
                          </a:solidFill>
                          <a:hlinkClick r:id="rId8">
                            <a:extLst>
                              <a:ext uri="{A12FA001-AC4F-418D-AE19-62706E023703}">
                                <ahyp:hlinkClr xmlns:ahyp="http://schemas.microsoft.com/office/drawing/2018/hyperlinkcolor" val="tx"/>
                              </a:ext>
                            </a:extLst>
                          </a:hlinkClick>
                        </a:rPr>
                        <a:t>Kristi.Denk@care1staz.com</a:t>
                      </a:r>
                      <a:endParaRPr lang="en-US" sz="1800">
                        <a:solidFill>
                          <a:schemeClr val="tx1"/>
                        </a:solidFil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002700080"/>
                  </a:ext>
                </a:extLst>
              </a:tr>
              <a:tr h="0">
                <a:tc>
                  <a:txBody>
                    <a:bodyPr/>
                    <a:lstStyle/>
                    <a:p>
                      <a:endParaRPr lang="en-US" sz="300"/>
                    </a:p>
                  </a:txBody>
                  <a:tcPr>
                    <a:solidFill>
                      <a:schemeClr val="accent1"/>
                    </a:solidFill>
                  </a:tcPr>
                </a:tc>
                <a:tc>
                  <a:txBody>
                    <a:bodyPr/>
                    <a:lstStyle/>
                    <a:p>
                      <a:endParaRPr lang="en-US" sz="300"/>
                    </a:p>
                  </a:txBody>
                  <a:tcPr>
                    <a:solidFill>
                      <a:schemeClr val="accent1"/>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US" sz="300"/>
                    </a:p>
                  </a:txBody>
                  <a:tcPr>
                    <a:solidFill>
                      <a:schemeClr val="accent1"/>
                    </a:solidFill>
                  </a:tcPr>
                </a:tc>
                <a:extLst>
                  <a:ext uri="{0D108BD9-81ED-4DB2-BD59-A6C34878D82A}">
                    <a16:rowId xmlns:a16="http://schemas.microsoft.com/office/drawing/2014/main" val="368648274"/>
                  </a:ext>
                </a:extLst>
              </a:tr>
            </a:tbl>
          </a:graphicData>
        </a:graphic>
      </p:graphicFrame>
    </p:spTree>
    <p:extLst>
      <p:ext uri="{BB962C8B-B14F-4D97-AF65-F5344CB8AC3E}">
        <p14:creationId xmlns:p14="http://schemas.microsoft.com/office/powerpoint/2010/main" val="1136906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7213600" y="2364509"/>
            <a:ext cx="5634182" cy="2701373"/>
          </a:xfrm>
        </p:spPr>
        <p:txBody>
          <a:bodyPr vert="horz" lIns="91440" tIns="45720" rIns="91440" bIns="45720" rtlCol="0" anchor="b">
            <a:normAutofit fontScale="90000"/>
          </a:bodyPr>
          <a:lstStyle/>
          <a:p>
            <a:pPr defTabSz="914400"/>
            <a:r>
              <a:rPr lang="en-US" sz="5000" spc="-50">
                <a:solidFill>
                  <a:schemeClr val="tx1"/>
                </a:solidFill>
                <a:latin typeface="+mn-lt"/>
              </a:rPr>
              <a:t>Provider-</a:t>
            </a:r>
            <a:br>
              <a:rPr lang="en-US" sz="5000" spc="-50">
                <a:solidFill>
                  <a:schemeClr val="tx1"/>
                </a:solidFill>
                <a:latin typeface="+mn-lt"/>
              </a:rPr>
            </a:br>
            <a:r>
              <a:rPr lang="en-US" sz="5000" spc="-50">
                <a:solidFill>
                  <a:schemeClr val="tx1"/>
                </a:solidFill>
                <a:latin typeface="+mn-lt"/>
              </a:rPr>
              <a:t>Workforce Development Plan </a:t>
            </a:r>
            <a:br>
              <a:rPr lang="en-US" sz="5000" spc="-50">
                <a:solidFill>
                  <a:schemeClr val="tx1"/>
                </a:solidFill>
                <a:latin typeface="+mn-lt"/>
              </a:rPr>
            </a:br>
            <a:r>
              <a:rPr lang="en-US" sz="5000" spc="-50">
                <a:solidFill>
                  <a:schemeClr val="tx1"/>
                </a:solidFill>
                <a:latin typeface="+mn-lt"/>
              </a:rPr>
              <a:t>(P-WFDP) </a:t>
            </a:r>
            <a:br>
              <a:rPr lang="en-US" sz="5000" spc="-50">
                <a:solidFill>
                  <a:schemeClr val="tx1"/>
                </a:solidFill>
                <a:latin typeface="+mn-lt"/>
              </a:rPr>
            </a:br>
            <a:r>
              <a:rPr lang="en-US" sz="5000" spc="-50">
                <a:solidFill>
                  <a:srgbClr val="0070C0"/>
                </a:solidFill>
                <a:latin typeface="+mn-lt"/>
              </a:rPr>
              <a:t>Template</a:t>
            </a:r>
            <a:endParaRPr lang="en-US">
              <a:solidFill>
                <a:srgbClr val="0070C0"/>
              </a:solidFill>
              <a:latin typeface="+mn-lt"/>
            </a:endParaRPr>
          </a:p>
        </p:txBody>
      </p:sp>
      <p:sp>
        <p:nvSpPr>
          <p:cNvPr id="5" name="TextBox 4">
            <a:extLst>
              <a:ext uri="{FF2B5EF4-FFF2-40B4-BE49-F238E27FC236}">
                <a16:creationId xmlns:a16="http://schemas.microsoft.com/office/drawing/2014/main" id="{D1175278-30E6-6140-D181-09D06EE41E11}"/>
              </a:ext>
            </a:extLst>
          </p:cNvPr>
          <p:cNvSpPr txBox="1"/>
          <p:nvPr/>
        </p:nvSpPr>
        <p:spPr>
          <a:xfrm>
            <a:off x="-1736436" y="0"/>
            <a:ext cx="8562109" cy="7056582"/>
          </a:xfrm>
          <a:prstGeom prst="rect">
            <a:avLst/>
          </a:prstGeom>
          <a:solidFill>
            <a:schemeClr val="tx1"/>
          </a:solidFill>
        </p:spPr>
        <p:txBody>
          <a:bodyPr wrap="square" rtlCol="0">
            <a:spAutoFit/>
          </a:bodyPr>
          <a:lstStyle/>
          <a:p>
            <a:endParaRPr lang="en-US"/>
          </a:p>
        </p:txBody>
      </p:sp>
      <p:pic>
        <p:nvPicPr>
          <p:cNvPr id="1026" name="Picture 2">
            <a:extLst>
              <a:ext uri="{FF2B5EF4-FFF2-40B4-BE49-F238E27FC236}">
                <a16:creationId xmlns:a16="http://schemas.microsoft.com/office/drawing/2014/main" id="{BF0495C1-461D-0CB7-A950-2ED45BC271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3" y="-4406"/>
            <a:ext cx="67992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utting the HOPE, FUN and THRIVING into climate ACTION">
            <a:extLst>
              <a:ext uri="{FF2B5EF4-FFF2-40B4-BE49-F238E27FC236}">
                <a16:creationId xmlns:a16="http://schemas.microsoft.com/office/drawing/2014/main" id="{7DCC1D93-4126-E9EE-909E-FB413EE2D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6912" y="5533726"/>
            <a:ext cx="1630819" cy="1324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55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74172" y="138963"/>
            <a:ext cx="70104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srgbClr val="0070C0"/>
                </a:solidFill>
                <a:latin typeface="Lucida Sans" panose="020B0602030504020204" pitchFamily="34" charset="0"/>
                <a:cs typeface="Baguet Script" panose="020F0502020204030204" pitchFamily="34" charset="0"/>
              </a:rPr>
              <a:t>2024 P-WFDP Template</a:t>
            </a:r>
            <a:endParaRPr kumimoji="0" lang="en-US" sz="5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endParaRPr lang="en-US"/>
          </a:p>
        </p:txBody>
      </p:sp>
      <p:sp>
        <p:nvSpPr>
          <p:cNvPr id="2" name="TextBox 1">
            <a:extLst>
              <a:ext uri="{FF2B5EF4-FFF2-40B4-BE49-F238E27FC236}">
                <a16:creationId xmlns:a16="http://schemas.microsoft.com/office/drawing/2014/main" id="{CC587469-4C93-01C1-79A7-80289C0DD65A}"/>
              </a:ext>
            </a:extLst>
          </p:cNvPr>
          <p:cNvSpPr txBox="1"/>
          <p:nvPr/>
        </p:nvSpPr>
        <p:spPr>
          <a:xfrm>
            <a:off x="2514559" y="3596575"/>
            <a:ext cx="8935161" cy="1754326"/>
          </a:xfrm>
          <a:prstGeom prst="rect">
            <a:avLst/>
          </a:prstGeom>
          <a:noFill/>
        </p:spPr>
        <p:txBody>
          <a:bodyPr wrap="square" rtlCol="0">
            <a:spAutoFit/>
          </a:bodyPr>
          <a:lstStyle/>
          <a:p>
            <a:r>
              <a:rPr lang="en-US" sz="1800" b="1">
                <a:effectLst/>
                <a:highlight>
                  <a:srgbClr val="00FF00"/>
                </a:highlight>
                <a:latin typeface="Calibri" panose="020F0502020204030204" pitchFamily="34" charset="0"/>
                <a:ea typeface="Times New Roman" panose="02020603050405020304" pitchFamily="18" charset="0"/>
              </a:rPr>
              <a:t>New This Year:</a:t>
            </a:r>
            <a:r>
              <a:rPr lang="en-US" sz="1800" b="1">
                <a:effectLst/>
                <a:latin typeface="Calibri" panose="020F0502020204030204" pitchFamily="34" charset="0"/>
                <a:ea typeface="Times New Roman" panose="02020603050405020304" pitchFamily="18" charset="0"/>
              </a:rPr>
              <a:t> </a:t>
            </a:r>
            <a:r>
              <a:rPr lang="en-US" sz="1800">
                <a:effectLst/>
                <a:latin typeface="Calibri" panose="020F0502020204030204" pitchFamily="34" charset="0"/>
                <a:ea typeface="Times New Roman" panose="02020603050405020304" pitchFamily="18" charset="0"/>
              </a:rPr>
              <a:t>Agencies that participated in the 2022 AHCCCS DAP and/or received “</a:t>
            </a:r>
            <a:r>
              <a:rPr lang="en-US" sz="1800" b="1">
                <a:solidFill>
                  <a:srgbClr val="00B050"/>
                </a:solidFill>
                <a:effectLst/>
                <a:latin typeface="Calibri" panose="020F0502020204030204" pitchFamily="34" charset="0"/>
                <a:ea typeface="Times New Roman" panose="02020603050405020304" pitchFamily="18" charset="0"/>
              </a:rPr>
              <a:t>EXEMPLARY</a:t>
            </a:r>
            <a:r>
              <a:rPr lang="en-US" sz="1800">
                <a:effectLst/>
                <a:latin typeface="Calibri" panose="020F0502020204030204" pitchFamily="34" charset="0"/>
                <a:ea typeface="Times New Roman" panose="02020603050405020304" pitchFamily="18" charset="0"/>
              </a:rPr>
              <a:t>” status on their 2023 P-WFDP submission may elect to submit a shortened form (V2) of the 2024 Provider-Workforce Development Plan (P-WFDP) that focuses on WFD goals. As an option Providers may choose to submit the full form (V1), </a:t>
            </a:r>
            <a:r>
              <a:rPr lang="en-US" sz="1800" u="sng">
                <a:effectLst/>
                <a:latin typeface="Calibri" panose="020F0502020204030204" pitchFamily="34" charset="0"/>
                <a:ea typeface="Times New Roman" panose="02020603050405020304" pitchFamily="18" charset="0"/>
              </a:rPr>
              <a:t>instead,</a:t>
            </a:r>
            <a:r>
              <a:rPr lang="en-US" sz="1800">
                <a:effectLst/>
                <a:latin typeface="Calibri" panose="020F0502020204030204" pitchFamily="34" charset="0"/>
                <a:ea typeface="Times New Roman" panose="02020603050405020304" pitchFamily="18" charset="0"/>
              </a:rPr>
              <a:t> if they would like to update their WFD initiatives in all areas (including WFD goals, succession planning, culture and employee competency).  </a:t>
            </a:r>
            <a:endParaRPr lang="en-US"/>
          </a:p>
        </p:txBody>
      </p:sp>
      <p:sp>
        <p:nvSpPr>
          <p:cNvPr id="6" name="TextBox 5">
            <a:extLst>
              <a:ext uri="{FF2B5EF4-FFF2-40B4-BE49-F238E27FC236}">
                <a16:creationId xmlns:a16="http://schemas.microsoft.com/office/drawing/2014/main" id="{9EEDD06D-207E-1E03-B7E0-2937CF058263}"/>
              </a:ext>
            </a:extLst>
          </p:cNvPr>
          <p:cNvSpPr txBox="1"/>
          <p:nvPr/>
        </p:nvSpPr>
        <p:spPr>
          <a:xfrm>
            <a:off x="365555" y="1229264"/>
            <a:ext cx="7490450" cy="1200329"/>
          </a:xfrm>
          <a:prstGeom prst="rect">
            <a:avLst/>
          </a:prstGeom>
          <a:noFill/>
        </p:spPr>
        <p:txBody>
          <a:bodyPr wrap="square" rtlCol="0">
            <a:spAutoFit/>
          </a:bodyPr>
          <a:lstStyle/>
          <a:p>
            <a:pPr marL="285750" indent="-285750">
              <a:buFont typeface="Arial" panose="020B0604020202020204" pitchFamily="34" charset="0"/>
              <a:buChar char="•"/>
            </a:pPr>
            <a:r>
              <a:rPr lang="en-US" b="1"/>
              <a:t>Template Release Date</a:t>
            </a:r>
            <a:r>
              <a:rPr lang="en-US"/>
              <a:t>: October 12</a:t>
            </a:r>
            <a:r>
              <a:rPr lang="en-US" baseline="30000"/>
              <a:t>th</a:t>
            </a:r>
            <a:r>
              <a:rPr lang="en-US"/>
              <a:t>, 2023 </a:t>
            </a:r>
          </a:p>
          <a:p>
            <a:pPr marL="285750" indent="-285750">
              <a:buFont typeface="Arial" panose="020B0604020202020204" pitchFamily="34" charset="0"/>
              <a:buChar char="•"/>
            </a:pPr>
            <a:r>
              <a:rPr lang="en-US" b="1"/>
              <a:t>Competency Continuum Release </a:t>
            </a:r>
            <a:r>
              <a:rPr lang="en-US" sz="1100"/>
              <a:t>(scoring rubric): </a:t>
            </a:r>
            <a:r>
              <a:rPr lang="en-US"/>
              <a:t>December 2023</a:t>
            </a:r>
          </a:p>
          <a:p>
            <a:pPr marL="285750" indent="-285750">
              <a:buFont typeface="Arial" panose="020B0604020202020204" pitchFamily="34" charset="0"/>
              <a:buChar char="•"/>
            </a:pPr>
            <a:r>
              <a:rPr lang="en-US" b="1"/>
              <a:t>Extension/Exemption Request Deadline</a:t>
            </a:r>
            <a:r>
              <a:rPr lang="en-US"/>
              <a:t>: January 15</a:t>
            </a:r>
            <a:r>
              <a:rPr lang="en-US" baseline="30000"/>
              <a:t>th</a:t>
            </a:r>
            <a:r>
              <a:rPr lang="en-US"/>
              <a:t>, 2024</a:t>
            </a:r>
          </a:p>
          <a:p>
            <a:pPr marL="285750" indent="-285750">
              <a:buFont typeface="Arial" panose="020B0604020202020204" pitchFamily="34" charset="0"/>
              <a:buChar char="•"/>
            </a:pPr>
            <a:r>
              <a:rPr lang="en-US" b="1">
                <a:highlight>
                  <a:srgbClr val="00FF00"/>
                </a:highlight>
              </a:rPr>
              <a:t>Due Date</a:t>
            </a:r>
            <a:r>
              <a:rPr lang="en-US">
                <a:highlight>
                  <a:srgbClr val="00FF00"/>
                </a:highlight>
              </a:rPr>
              <a:t>: February 1</a:t>
            </a:r>
            <a:r>
              <a:rPr lang="en-US" baseline="30000">
                <a:highlight>
                  <a:srgbClr val="00FF00"/>
                </a:highlight>
              </a:rPr>
              <a:t>st</a:t>
            </a:r>
            <a:r>
              <a:rPr lang="en-US">
                <a:highlight>
                  <a:srgbClr val="00FF00"/>
                </a:highlight>
              </a:rPr>
              <a:t> – February 29</a:t>
            </a:r>
            <a:r>
              <a:rPr lang="en-US" baseline="30000">
                <a:highlight>
                  <a:srgbClr val="00FF00"/>
                </a:highlight>
              </a:rPr>
              <a:t>th</a:t>
            </a:r>
            <a:r>
              <a:rPr lang="en-US">
                <a:highlight>
                  <a:srgbClr val="00FF00"/>
                </a:highlight>
              </a:rPr>
              <a:t>, 2024</a:t>
            </a:r>
          </a:p>
        </p:txBody>
      </p:sp>
      <p:sp>
        <p:nvSpPr>
          <p:cNvPr id="7" name="TextBox 6">
            <a:extLst>
              <a:ext uri="{FF2B5EF4-FFF2-40B4-BE49-F238E27FC236}">
                <a16:creationId xmlns:a16="http://schemas.microsoft.com/office/drawing/2014/main" id="{016C850C-D0C0-1B2E-9628-5E27AA45E190}"/>
              </a:ext>
            </a:extLst>
          </p:cNvPr>
          <p:cNvSpPr txBox="1"/>
          <p:nvPr/>
        </p:nvSpPr>
        <p:spPr>
          <a:xfrm>
            <a:off x="8090264" y="2228671"/>
            <a:ext cx="3013166" cy="1200329"/>
          </a:xfrm>
          <a:prstGeom prst="rect">
            <a:avLst/>
          </a:prstGeom>
          <a:noFill/>
        </p:spPr>
        <p:txBody>
          <a:bodyPr wrap="square" rtlCol="0">
            <a:spAutoFit/>
          </a:bodyPr>
          <a:lstStyle/>
          <a:p>
            <a:pPr algn="ctr"/>
            <a:r>
              <a:rPr lang="en-US" sz="1800" b="1">
                <a:solidFill>
                  <a:srgbClr val="C55A11"/>
                </a:solidFill>
                <a:effectLst/>
                <a:latin typeface="Calibri" panose="020F0502020204030204" pitchFamily="34" charset="0"/>
                <a:ea typeface="Calibri" panose="020F0502020204030204" pitchFamily="34" charset="0"/>
              </a:rPr>
              <a:t>“</a:t>
            </a:r>
            <a:r>
              <a:rPr lang="en-US" sz="1800" b="1" i="1">
                <a:solidFill>
                  <a:srgbClr val="C55A11"/>
                </a:solidFill>
                <a:effectLst/>
                <a:latin typeface="Calibri" panose="020F0502020204030204" pitchFamily="34" charset="0"/>
                <a:ea typeface="Calibri" panose="020F0502020204030204" pitchFamily="34" charset="0"/>
              </a:rPr>
              <a:t>The future of organizations is the growth of the people in them</a:t>
            </a:r>
            <a:r>
              <a:rPr lang="en-US" sz="1800" b="1">
                <a:solidFill>
                  <a:srgbClr val="C55A11"/>
                </a:solidFill>
                <a:effectLst/>
                <a:latin typeface="Calibri" panose="020F0502020204030204" pitchFamily="34" charset="0"/>
                <a:ea typeface="Calibri" panose="020F0502020204030204" pitchFamily="34" charset="0"/>
              </a:rPr>
              <a:t>.” - Unknown</a:t>
            </a:r>
            <a:r>
              <a:rPr lang="en-US" sz="1800">
                <a:solidFill>
                  <a:srgbClr val="C55A11"/>
                </a:solidFill>
                <a:effectLst/>
                <a:latin typeface="Calibri" panose="020F0502020204030204" pitchFamily="34" charset="0"/>
                <a:ea typeface="Calibri" panose="020F0502020204030204" pitchFamily="34" charset="0"/>
              </a:rPr>
              <a:t> </a:t>
            </a:r>
            <a:endParaRPr lang="en-US" sz="1800">
              <a:effectLst/>
              <a:latin typeface="Calibri" panose="020F0502020204030204" pitchFamily="34" charset="0"/>
              <a:ea typeface="Calibri" panose="020F0502020204030204" pitchFamily="34" charset="0"/>
            </a:endParaRPr>
          </a:p>
          <a:p>
            <a:endParaRPr lang="en-US"/>
          </a:p>
        </p:txBody>
      </p:sp>
      <p:sp>
        <p:nvSpPr>
          <p:cNvPr id="9" name="TextBox 8">
            <a:extLst>
              <a:ext uri="{FF2B5EF4-FFF2-40B4-BE49-F238E27FC236}">
                <a16:creationId xmlns:a16="http://schemas.microsoft.com/office/drawing/2014/main" id="{93B0FFB8-8145-9D1D-3330-ECEC004B391C}"/>
              </a:ext>
            </a:extLst>
          </p:cNvPr>
          <p:cNvSpPr txBox="1"/>
          <p:nvPr/>
        </p:nvSpPr>
        <p:spPr>
          <a:xfrm>
            <a:off x="570495" y="3802778"/>
            <a:ext cx="1593668" cy="369332"/>
          </a:xfrm>
          <a:prstGeom prst="rect">
            <a:avLst/>
          </a:prstGeom>
          <a:noFill/>
        </p:spPr>
        <p:txBody>
          <a:bodyPr wrap="square" rtlCol="0">
            <a:spAutoFit/>
          </a:bodyPr>
          <a:lstStyle/>
          <a:p>
            <a:pPr algn="ctr"/>
            <a:r>
              <a:rPr lang="en-US" b="1">
                <a:solidFill>
                  <a:srgbClr val="0070C0"/>
                </a:solidFill>
              </a:rPr>
              <a:t>Version 1 (V1)</a:t>
            </a:r>
          </a:p>
        </p:txBody>
      </p:sp>
      <p:sp>
        <p:nvSpPr>
          <p:cNvPr id="10" name="TextBox 9">
            <a:extLst>
              <a:ext uri="{FF2B5EF4-FFF2-40B4-BE49-F238E27FC236}">
                <a16:creationId xmlns:a16="http://schemas.microsoft.com/office/drawing/2014/main" id="{7AFE1E24-75DF-8A8C-2DC2-F7DB1BE5AB80}"/>
              </a:ext>
            </a:extLst>
          </p:cNvPr>
          <p:cNvSpPr txBox="1"/>
          <p:nvPr/>
        </p:nvSpPr>
        <p:spPr>
          <a:xfrm>
            <a:off x="962381" y="4146102"/>
            <a:ext cx="809897" cy="369332"/>
          </a:xfrm>
          <a:prstGeom prst="rect">
            <a:avLst/>
          </a:prstGeom>
          <a:noFill/>
        </p:spPr>
        <p:txBody>
          <a:bodyPr wrap="square" rtlCol="0">
            <a:spAutoFit/>
          </a:bodyPr>
          <a:lstStyle/>
          <a:p>
            <a:pPr algn="ctr"/>
            <a:r>
              <a:rPr lang="en-US" b="1"/>
              <a:t>vs.</a:t>
            </a:r>
          </a:p>
        </p:txBody>
      </p:sp>
      <p:sp>
        <p:nvSpPr>
          <p:cNvPr id="12" name="TextBox 11">
            <a:extLst>
              <a:ext uri="{FF2B5EF4-FFF2-40B4-BE49-F238E27FC236}">
                <a16:creationId xmlns:a16="http://schemas.microsoft.com/office/drawing/2014/main" id="{000D1FE7-7C9B-D4B5-2059-1EDE1E62BC3D}"/>
              </a:ext>
            </a:extLst>
          </p:cNvPr>
          <p:cNvSpPr txBox="1"/>
          <p:nvPr/>
        </p:nvSpPr>
        <p:spPr>
          <a:xfrm>
            <a:off x="540484" y="4489426"/>
            <a:ext cx="1593668" cy="369332"/>
          </a:xfrm>
          <a:prstGeom prst="rect">
            <a:avLst/>
          </a:prstGeom>
          <a:noFill/>
        </p:spPr>
        <p:txBody>
          <a:bodyPr wrap="square" rtlCol="0">
            <a:spAutoFit/>
          </a:bodyPr>
          <a:lstStyle/>
          <a:p>
            <a:pPr algn="ctr"/>
            <a:r>
              <a:rPr lang="en-US" b="1">
                <a:solidFill>
                  <a:srgbClr val="0070C0"/>
                </a:solidFill>
              </a:rPr>
              <a:t>Version 2 (V2)</a:t>
            </a: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670" y="970630"/>
            <a:ext cx="1496642" cy="1212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38AFB3-B423-BC0A-61DA-B14A88E89E9C}"/>
              </a:ext>
            </a:extLst>
          </p:cNvPr>
          <p:cNvSpPr txBox="1"/>
          <p:nvPr/>
        </p:nvSpPr>
        <p:spPr>
          <a:xfrm>
            <a:off x="4379534" y="6453071"/>
            <a:ext cx="2974109" cy="369332"/>
          </a:xfrm>
          <a:prstGeom prst="rect">
            <a:avLst/>
          </a:prstGeom>
          <a:solidFill>
            <a:schemeClr val="bg1"/>
          </a:solidFill>
        </p:spPr>
        <p:txBody>
          <a:bodyPr wrap="square" rtlCol="0">
            <a:spAutoFit/>
          </a:bodyPr>
          <a:lstStyle/>
          <a:p>
            <a:r>
              <a:rPr lang="en-US"/>
              <a:t>P-WFDP Resources: </a:t>
            </a:r>
            <a:r>
              <a:rPr lang="en-US">
                <a:hlinkClick r:id="rId4"/>
              </a:rPr>
              <a:t>Click Here</a:t>
            </a:r>
            <a:endParaRPr lang="en-US"/>
          </a:p>
        </p:txBody>
      </p:sp>
    </p:spTree>
    <p:extLst>
      <p:ext uri="{BB962C8B-B14F-4D97-AF65-F5344CB8AC3E}">
        <p14:creationId xmlns:p14="http://schemas.microsoft.com/office/powerpoint/2010/main" val="1578445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74171" y="138963"/>
            <a:ext cx="106877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rPr>
              <a:t>2024 P-WFDP </a:t>
            </a:r>
            <a:r>
              <a:rPr kumimoji="0" lang="en-US" sz="4400" b="1" i="0"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rPr>
              <a:t>(</a:t>
            </a:r>
            <a:r>
              <a:rPr kumimoji="0" lang="en-US" sz="4400" b="1" i="0" strike="noStrike" kern="1200" cap="none" spc="0" normalizeH="0" baseline="0" noProof="0" err="1">
                <a:ln>
                  <a:noFill/>
                </a:ln>
                <a:solidFill>
                  <a:srgbClr val="002060"/>
                </a:solidFill>
                <a:effectLst/>
                <a:uLnTx/>
                <a:uFillTx/>
                <a:latin typeface="Lucida Sans" panose="020B0602030504020204" pitchFamily="34" charset="0"/>
                <a:ea typeface="+mn-ea"/>
                <a:cs typeface="Baguet Script" panose="020F0502020204030204" pitchFamily="34" charset="0"/>
              </a:rPr>
              <a:t>Jotform</a:t>
            </a:r>
            <a:r>
              <a:rPr kumimoji="0" lang="en-US" sz="4400" b="1" i="0"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rPr>
              <a:t>) </a:t>
            </a:r>
            <a:r>
              <a:rPr kumimoji="0" lang="en-US" sz="4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rPr>
              <a:t>Template</a:t>
            </a:r>
            <a:endParaRPr kumimoji="0" lang="en-US" sz="5400" b="0" i="0" u="none" strike="noStrike" kern="1200" cap="none" spc="0" normalizeH="0" baseline="0" noProof="0">
              <a:ln>
                <a:noFill/>
              </a:ln>
              <a:solidFill>
                <a:srgbClr val="0070C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16C850C-D0C0-1B2E-9628-5E27AA45E190}"/>
              </a:ext>
            </a:extLst>
          </p:cNvPr>
          <p:cNvSpPr txBox="1"/>
          <p:nvPr/>
        </p:nvSpPr>
        <p:spPr>
          <a:xfrm>
            <a:off x="1551710" y="6449086"/>
            <a:ext cx="8835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a:t>
            </a:r>
            <a:r>
              <a:rPr kumimoji="0" lang="en-US" sz="1800" b="1" i="1"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The future of organizations is the growth of the people in them</a:t>
            </a:r>
            <a:r>
              <a:rPr kumimoji="0" lang="en-US" sz="1800" b="1"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 - Unknown</a:t>
            </a:r>
            <a:r>
              <a:rPr kumimoji="0" lang="en-US" sz="1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23591">
            <a:off x="10589590" y="155369"/>
            <a:ext cx="1576179" cy="1279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2B0F274-B77D-FD16-7222-D14FC9A2503B}"/>
              </a:ext>
            </a:extLst>
          </p:cNvPr>
          <p:cNvPicPr>
            <a:picLocks noChangeAspect="1"/>
          </p:cNvPicPr>
          <p:nvPr/>
        </p:nvPicPr>
        <p:blipFill rotWithShape="1">
          <a:blip r:embed="rId4"/>
          <a:srcRect l="168" r="14122"/>
          <a:stretch/>
        </p:blipFill>
        <p:spPr>
          <a:xfrm>
            <a:off x="5632397" y="1031970"/>
            <a:ext cx="5040627" cy="5127568"/>
          </a:xfrm>
          <a:prstGeom prst="rect">
            <a:avLst/>
          </a:prstGeom>
        </p:spPr>
      </p:pic>
      <p:sp>
        <p:nvSpPr>
          <p:cNvPr id="13" name="TextBox 12">
            <a:extLst>
              <a:ext uri="{FF2B5EF4-FFF2-40B4-BE49-F238E27FC236}">
                <a16:creationId xmlns:a16="http://schemas.microsoft.com/office/drawing/2014/main" id="{9FF63FFD-DA55-B822-FC1C-B1A5905ABA3A}"/>
              </a:ext>
            </a:extLst>
          </p:cNvPr>
          <p:cNvSpPr txBox="1"/>
          <p:nvPr/>
        </p:nvSpPr>
        <p:spPr>
          <a:xfrm>
            <a:off x="1064904" y="1216814"/>
            <a:ext cx="4045156" cy="4616648"/>
          </a:xfrm>
          <a:prstGeom prst="rect">
            <a:avLst/>
          </a:prstGeom>
          <a:noFill/>
        </p:spPr>
        <p:txBody>
          <a:bodyPr wrap="square" rtlCol="0">
            <a:spAutoFit/>
          </a:bodyPr>
          <a:lstStyle/>
          <a:p>
            <a:r>
              <a:rPr lang="en-US" b="1"/>
              <a:t>Instructions:</a:t>
            </a:r>
          </a:p>
          <a:p>
            <a:pPr marL="342900" indent="-342900">
              <a:buFont typeface="+mj-lt"/>
              <a:buAutoNum type="arabicPeriod"/>
            </a:pPr>
            <a:r>
              <a:rPr lang="en-US"/>
              <a:t>P-WFDP Resources</a:t>
            </a:r>
          </a:p>
          <a:p>
            <a:pPr marL="342900" indent="-342900">
              <a:buFont typeface="+mj-lt"/>
              <a:buAutoNum type="arabicPeriod"/>
            </a:pPr>
            <a:r>
              <a:rPr lang="en-US"/>
              <a:t>Click “Version 1” or Version 2”</a:t>
            </a:r>
          </a:p>
          <a:p>
            <a:pPr marL="342900" indent="-342900">
              <a:buFont typeface="+mj-lt"/>
              <a:buAutoNum type="arabicPeriod"/>
            </a:pPr>
            <a:r>
              <a:rPr lang="en-US"/>
              <a:t>Enter your agency name at the top of the form</a:t>
            </a:r>
          </a:p>
          <a:p>
            <a:pPr marL="342900" indent="-342900">
              <a:buFont typeface="+mj-lt"/>
              <a:buAutoNum type="arabicPeriod"/>
            </a:pPr>
            <a:r>
              <a:rPr lang="en-US"/>
              <a:t>Scroll to the bottom of the template and select “Save”</a:t>
            </a:r>
          </a:p>
          <a:p>
            <a:pPr marL="342900" indent="-342900">
              <a:buFont typeface="+mj-lt"/>
              <a:buAutoNum type="arabicPeriod"/>
            </a:pPr>
            <a:r>
              <a:rPr lang="en-US"/>
              <a:t>Create an account or Login to your existing account</a:t>
            </a:r>
          </a:p>
          <a:p>
            <a:pPr marL="342900" indent="-342900">
              <a:buFont typeface="+mj-lt"/>
              <a:buAutoNum type="arabicPeriod"/>
            </a:pPr>
            <a:r>
              <a:rPr lang="en-US">
                <a:highlight>
                  <a:srgbClr val="FFFF00"/>
                </a:highlight>
              </a:rPr>
              <a:t>Save the “Sharable” Link that is generated</a:t>
            </a:r>
          </a:p>
          <a:p>
            <a:pPr marL="800100" lvl="1" indent="-342900">
              <a:buFont typeface="Arial" panose="020B0604020202020204" pitchFamily="34" charset="0"/>
              <a:buChar char="•"/>
            </a:pPr>
            <a:r>
              <a:rPr lang="en-US" sz="1400">
                <a:solidFill>
                  <a:srgbClr val="FF0000"/>
                </a:solidFill>
              </a:rPr>
              <a:t>If you do not save this link the WFD Alliance cannot recover information you have entered on the form.</a:t>
            </a:r>
          </a:p>
          <a:p>
            <a:pPr marL="342900" indent="-342900">
              <a:buFont typeface="+mj-lt"/>
              <a:buAutoNum type="arabicPeriod"/>
            </a:pPr>
            <a:r>
              <a:rPr lang="en-US"/>
              <a:t>You can share this link with trusted team members that will be helping you develop your P-WFDP</a:t>
            </a:r>
          </a:p>
        </p:txBody>
      </p:sp>
    </p:spTree>
    <p:extLst>
      <p:ext uri="{BB962C8B-B14F-4D97-AF65-F5344CB8AC3E}">
        <p14:creationId xmlns:p14="http://schemas.microsoft.com/office/powerpoint/2010/main" val="2910420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9" name="Straight Connector 98">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3" name="Rectangle 102">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74172" y="138963"/>
            <a:ext cx="7670180" cy="769441"/>
          </a:xfrm>
          <a:prstGeom prst="rect">
            <a:avLst/>
          </a:prstGeom>
          <a:noFill/>
        </p:spPr>
        <p:txBody>
          <a:bodyPr wrap="square" lIns="91440" tIns="45720" rIns="91440" bIns="45720" rtlCol="0" anchor="t">
            <a:spAutoFit/>
          </a:bodyPr>
          <a:lstStyle/>
          <a:p>
            <a:pPr>
              <a:defRPr/>
            </a:pPr>
            <a:r>
              <a:rPr kumimoji="0" lang="en-US" sz="4400" b="0" i="0" u="none" strike="noStrike" kern="1200" cap="none" spc="0" normalizeH="0" baseline="0" noProof="0">
                <a:ln>
                  <a:noFill/>
                </a:ln>
                <a:solidFill>
                  <a:srgbClr val="0070C0"/>
                </a:solidFill>
                <a:effectLst/>
                <a:uLnTx/>
                <a:uFillTx/>
                <a:latin typeface="Lucida Sans"/>
                <a:cs typeface="Baguet Script" panose="020F0502020204030204" pitchFamily="34" charset="0"/>
              </a:rPr>
              <a:t>2024 </a:t>
            </a:r>
            <a:r>
              <a:rPr lang="en-US" sz="4400">
                <a:solidFill>
                  <a:srgbClr val="0070C0"/>
                </a:solidFill>
                <a:latin typeface="Lucida Sans"/>
                <a:cs typeface="Baguet Script" panose="020F0502020204030204" pitchFamily="34" charset="0"/>
              </a:rPr>
              <a:t>P-WFDP </a:t>
            </a:r>
            <a:r>
              <a:rPr lang="en-US" sz="4400">
                <a:solidFill>
                  <a:srgbClr val="002060"/>
                </a:solidFill>
                <a:latin typeface="Lucida Sans"/>
                <a:cs typeface="Baguet Script" panose="020F0502020204030204" pitchFamily="34" charset="0"/>
              </a:rPr>
              <a:t>Workshops</a:t>
            </a:r>
            <a:endParaRPr kumimoji="0" lang="en-US" sz="5400" b="0" i="0" u="none" strike="noStrike" kern="1200" cap="none" spc="0" normalizeH="0" baseline="0" noProof="0">
              <a:ln>
                <a:noFill/>
              </a:ln>
              <a:solidFill>
                <a:srgbClr val="002060"/>
              </a:solidFill>
              <a:effectLst/>
              <a:uLnTx/>
              <a:uFillTx/>
              <a:latin typeface="Lucida Sans" panose="020B0602030504020204" pitchFamily="34" charset="0"/>
              <a:ea typeface="+mn-ea"/>
              <a:cs typeface="Baguet Script" panose="020F0502020204030204" pitchFamily="34" charset="0"/>
            </a:endParaRPr>
          </a:p>
        </p:txBody>
      </p:sp>
      <p:sp>
        <p:nvSpPr>
          <p:cNvPr id="3" name="TextBox 2">
            <a:extLst>
              <a:ext uri="{FF2B5EF4-FFF2-40B4-BE49-F238E27FC236}">
                <a16:creationId xmlns:a16="http://schemas.microsoft.com/office/drawing/2014/main" id="{5AD72CC6-11C3-3AB3-5C72-6CEB8F561623}"/>
              </a:ext>
            </a:extLst>
          </p:cNvPr>
          <p:cNvSpPr txBox="1"/>
          <p:nvPr/>
        </p:nvSpPr>
        <p:spPr>
          <a:xfrm>
            <a:off x="4511040" y="1628988"/>
            <a:ext cx="6844937" cy="93132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16C850C-D0C0-1B2E-9628-5E27AA45E190}"/>
              </a:ext>
            </a:extLst>
          </p:cNvPr>
          <p:cNvSpPr txBox="1"/>
          <p:nvPr/>
        </p:nvSpPr>
        <p:spPr>
          <a:xfrm>
            <a:off x="8532728" y="3553321"/>
            <a:ext cx="3323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a:t>
            </a:r>
            <a:r>
              <a:rPr kumimoji="0" lang="en-US" sz="1800" b="1" i="1"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The future of organizations is the growth of the people in them</a:t>
            </a:r>
            <a:r>
              <a:rPr kumimoji="0" lang="en-US" sz="1800" b="1"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 - Unknown</a:t>
            </a:r>
            <a:r>
              <a:rPr kumimoji="0" lang="en-US" sz="1800" b="0" i="0" u="none" strike="noStrike" kern="1200" cap="none" spc="0" normalizeH="0" baseline="0" noProof="0">
                <a:ln>
                  <a:noFill/>
                </a:ln>
                <a:solidFill>
                  <a:srgbClr val="C55A11"/>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F6D557-2F4D-1AE8-D611-54A6D8722A44}"/>
              </a:ext>
            </a:extLst>
          </p:cNvPr>
          <p:cNvSpPr txBox="1"/>
          <p:nvPr/>
        </p:nvSpPr>
        <p:spPr>
          <a:xfrm>
            <a:off x="787562" y="1989508"/>
            <a:ext cx="8151223" cy="923330"/>
          </a:xfrm>
          <a:prstGeom prst="rect">
            <a:avLst/>
          </a:prstGeom>
          <a:noFill/>
        </p:spPr>
        <p:txBody>
          <a:bodyPr wrap="square" lIns="91440" tIns="45720" rIns="91440" bIns="45720" rtlCol="0" anchor="t">
            <a:spAutoFit/>
          </a:bodyPr>
          <a:lstStyle/>
          <a:p>
            <a:pPr>
              <a:spcBef>
                <a:spcPts val="0"/>
              </a:spcBef>
              <a:spcAft>
                <a:spcPts val="0"/>
              </a:spcAft>
            </a:pPr>
            <a:endParaRPr lang="en-US">
              <a:effectLst/>
            </a:endParaRPr>
          </a:p>
          <a:p>
            <a:pPr marL="1600200" marR="0" lvl="3" indent="-228600" fontAlgn="base">
              <a:spcBef>
                <a:spcPts val="0"/>
              </a:spcBef>
              <a:spcAft>
                <a:spcPts val="0"/>
              </a:spcAft>
              <a:buSzPts val="1000"/>
              <a:buFont typeface="Symbol" panose="05050102010706020507" pitchFamily="18" charset="2"/>
              <a:buChar char=""/>
              <a:tabLst>
                <a:tab pos="1828800" algn="l"/>
              </a:tabLst>
            </a:pPr>
            <a:r>
              <a:rPr lang="en-US" b="1">
                <a:effectLst/>
                <a:highlight>
                  <a:srgbClr val="00FF00"/>
                </a:highlight>
                <a:latin typeface="Calibri"/>
                <a:ea typeface="Times New Roman" panose="02020603050405020304" pitchFamily="18" charset="0"/>
                <a:cs typeface="Calibri"/>
              </a:rPr>
              <a:t>02/14/24</a:t>
            </a:r>
            <a:r>
              <a:rPr lang="en-US">
                <a:effectLst/>
                <a:highlight>
                  <a:srgbClr val="00FF00"/>
                </a:highlight>
                <a:latin typeface="Calibri"/>
                <a:ea typeface="Times New Roman" panose="02020603050405020304" pitchFamily="18" charset="0"/>
                <a:cs typeface="Calibri"/>
              </a:rPr>
              <a:t> 3:00 – 4:30pm (Wednesday) </a:t>
            </a:r>
            <a:r>
              <a:rPr lang="en-US" sz="1600">
                <a:solidFill>
                  <a:srgbClr val="FF0000"/>
                </a:solidFill>
                <a:effectLst/>
                <a:latin typeface="Segoe UI Emoji"/>
                <a:ea typeface="Times New Roman" panose="02020603050405020304" pitchFamily="18" charset="0"/>
                <a:sym typeface="Segoe UI Emoji" panose="020B0502040204020203" pitchFamily="34" charset="0"/>
              </a:rPr>
              <a:t>❤</a:t>
            </a:r>
            <a:endParaRPr lang="en-US" sz="1400">
              <a:solidFill>
                <a:srgbClr val="FF0000"/>
              </a:solidFill>
              <a:effectLst/>
              <a:latin typeface="Segoe UI Emoji"/>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Putting the HOPE, FUN and THRIVING into climate ACTION">
            <a:extLst>
              <a:ext uri="{FF2B5EF4-FFF2-40B4-BE49-F238E27FC236}">
                <a16:creationId xmlns:a16="http://schemas.microsoft.com/office/drawing/2014/main" id="{E85C87D7-DE07-2071-E015-B85D81F43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4656" y="1771263"/>
            <a:ext cx="2419782" cy="19649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BCA79-E20D-ACF5-CD84-EA7547085904}"/>
              </a:ext>
            </a:extLst>
          </p:cNvPr>
          <p:cNvSpPr txBox="1"/>
          <p:nvPr/>
        </p:nvSpPr>
        <p:spPr>
          <a:xfrm>
            <a:off x="233999" y="1171788"/>
            <a:ext cx="8595361" cy="984885"/>
          </a:xfrm>
          <a:prstGeom prst="rect">
            <a:avLst/>
          </a:prstGeom>
          <a:noFill/>
        </p:spPr>
        <p:txBody>
          <a:bodyPr wrap="square" rtlCol="0">
            <a:spAutoFit/>
          </a:bodyPr>
          <a:lstStyle/>
          <a:p>
            <a:r>
              <a:rPr lang="en-US" sz="2000" b="1"/>
              <a:t>Course Name: </a:t>
            </a:r>
            <a:r>
              <a:rPr lang="en-US" b="1" i="1">
                <a:solidFill>
                  <a:srgbClr val="0070C0"/>
                </a:solidFill>
              </a:rPr>
              <a:t>*</a:t>
            </a:r>
            <a:r>
              <a:rPr lang="en-US" b="1" i="1" err="1">
                <a:solidFill>
                  <a:srgbClr val="0070C0"/>
                </a:solidFill>
              </a:rPr>
              <a:t>AzAHP</a:t>
            </a:r>
            <a:r>
              <a:rPr lang="en-US" b="1" i="1">
                <a:solidFill>
                  <a:srgbClr val="0070C0"/>
                </a:solidFill>
              </a:rPr>
              <a:t> - Provider Workforce Development Plan (P-WFDP) Workshop</a:t>
            </a:r>
          </a:p>
          <a:p>
            <a:r>
              <a:rPr lang="en-US" sz="2000" b="1"/>
              <a:t>Register</a:t>
            </a:r>
            <a:r>
              <a:rPr lang="en-US" b="1"/>
              <a:t>: </a:t>
            </a:r>
            <a:r>
              <a:rPr lang="en-US"/>
              <a:t>Relias (</a:t>
            </a:r>
            <a:r>
              <a:rPr lang="en-US">
                <a:solidFill>
                  <a:srgbClr val="0070C0"/>
                </a:solidFill>
              </a:rPr>
              <a:t>search “workshop”) </a:t>
            </a:r>
            <a:r>
              <a:rPr lang="en-US"/>
              <a:t>in your Module List</a:t>
            </a:r>
          </a:p>
          <a:p>
            <a:pPr marL="742950" lvl="1" indent="-285750">
              <a:buFont typeface="Arial" panose="020B0604020202020204" pitchFamily="34" charset="0"/>
              <a:buChar char="•"/>
            </a:pPr>
            <a:r>
              <a:rPr lang="en-US" b="1"/>
              <a:t>NOTE: </a:t>
            </a:r>
            <a:r>
              <a:rPr lang="en-US"/>
              <a:t>You can only register for 1 session at a time</a:t>
            </a:r>
          </a:p>
        </p:txBody>
      </p:sp>
      <p:sp>
        <p:nvSpPr>
          <p:cNvPr id="11" name="TextBox 10">
            <a:extLst>
              <a:ext uri="{FF2B5EF4-FFF2-40B4-BE49-F238E27FC236}">
                <a16:creationId xmlns:a16="http://schemas.microsoft.com/office/drawing/2014/main" id="{10FD4698-974F-B4D9-26F8-370E3B4C135B}"/>
              </a:ext>
            </a:extLst>
          </p:cNvPr>
          <p:cNvSpPr txBox="1"/>
          <p:nvPr/>
        </p:nvSpPr>
        <p:spPr>
          <a:xfrm>
            <a:off x="1068068" y="3498886"/>
            <a:ext cx="7299464" cy="1200329"/>
          </a:xfrm>
          <a:prstGeom prst="rect">
            <a:avLst/>
          </a:prstGeom>
          <a:noFill/>
        </p:spPr>
        <p:txBody>
          <a:bodyPr wrap="square" rtlCol="0">
            <a:spAutoFit/>
          </a:bodyPr>
          <a:lstStyle/>
          <a:p>
            <a:r>
              <a:rPr lang="en-US" b="1"/>
              <a:t>Agenda: </a:t>
            </a:r>
          </a:p>
          <a:p>
            <a:pPr marL="285750" indent="-285750">
              <a:buFont typeface="Arial" panose="020B0604020202020204" pitchFamily="34" charset="0"/>
              <a:buChar char="•"/>
            </a:pPr>
            <a:r>
              <a:rPr lang="en-US" b="1"/>
              <a:t>1</a:t>
            </a:r>
            <a:r>
              <a:rPr lang="en-US" b="1" baseline="30000"/>
              <a:t>st</a:t>
            </a:r>
            <a:r>
              <a:rPr lang="en-US" b="1"/>
              <a:t> Hour</a:t>
            </a:r>
            <a:r>
              <a:rPr lang="en-US"/>
              <a:t>: Review the entire P-WFDP Template in a large group</a:t>
            </a:r>
          </a:p>
          <a:p>
            <a:pPr marL="285750" indent="-285750">
              <a:buFont typeface="Arial" panose="020B0604020202020204" pitchFamily="34" charset="0"/>
              <a:buChar char="•"/>
            </a:pPr>
            <a:r>
              <a:rPr lang="en-US" b="1"/>
              <a:t>Break-Out Sessions: </a:t>
            </a:r>
            <a:r>
              <a:rPr lang="en-US"/>
              <a:t>To review individual agency questions with a member of the WFD Alliance</a:t>
            </a:r>
          </a:p>
        </p:txBody>
      </p:sp>
      <p:sp>
        <p:nvSpPr>
          <p:cNvPr id="2" name="TextBox 1">
            <a:extLst>
              <a:ext uri="{FF2B5EF4-FFF2-40B4-BE49-F238E27FC236}">
                <a16:creationId xmlns:a16="http://schemas.microsoft.com/office/drawing/2014/main" id="{86C05A67-AE51-B3F7-66E7-8C5E846317F1}"/>
              </a:ext>
            </a:extLst>
          </p:cNvPr>
          <p:cNvSpPr txBox="1"/>
          <p:nvPr/>
        </p:nvSpPr>
        <p:spPr>
          <a:xfrm>
            <a:off x="483140" y="5086047"/>
            <a:ext cx="11225720" cy="1692771"/>
          </a:xfrm>
          <a:prstGeom prst="rect">
            <a:avLst/>
          </a:prstGeom>
          <a:solidFill>
            <a:schemeClr val="accent2">
              <a:lumMod val="50000"/>
            </a:schemeClr>
          </a:solidFill>
        </p:spPr>
        <p:txBody>
          <a:bodyPr wrap="square" rtlCol="0">
            <a:spAutoFit/>
          </a:bodyPr>
          <a:lstStyle/>
          <a:p>
            <a:pPr marR="0" lvl="0" fontAlgn="base">
              <a:spcBef>
                <a:spcPts val="0"/>
              </a:spcBef>
              <a:spcAft>
                <a:spcPts val="0"/>
              </a:spcAft>
              <a:buSzPts val="1000"/>
              <a:tabLst>
                <a:tab pos="457200" algn="l"/>
              </a:tabLst>
            </a:pPr>
            <a:r>
              <a:rPr lang="en-US" sz="1600" b="1">
                <a:solidFill>
                  <a:schemeClr val="bg1"/>
                </a:solidFill>
                <a:effectLst/>
                <a:latin typeface="Calibri" panose="020F0502020204030204" pitchFamily="34" charset="0"/>
                <a:ea typeface="Times New Roman" panose="02020603050405020304" pitchFamily="18" charset="0"/>
              </a:rPr>
              <a:t>Additional Supports</a:t>
            </a:r>
            <a:r>
              <a:rPr lang="en-US" sz="1600">
                <a:solidFill>
                  <a:schemeClr val="bg1"/>
                </a:solidFill>
                <a:effectLst/>
                <a:latin typeface="Calibri" panose="020F0502020204030204" pitchFamily="34" charset="0"/>
                <a:ea typeface="Times New Roman" panose="02020603050405020304" pitchFamily="18" charset="0"/>
              </a:rPr>
              <a:t>:</a:t>
            </a:r>
            <a:endParaRPr lang="en-US" sz="1600">
              <a:solidFill>
                <a:schemeClr val="bg1"/>
              </a:solidFill>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US" sz="1400" b="1">
                <a:solidFill>
                  <a:schemeClr val="bg1"/>
                </a:solidFill>
                <a:effectLst/>
                <a:latin typeface="Calibri" panose="020F0502020204030204" pitchFamily="34" charset="0"/>
                <a:ea typeface="Times New Roman" panose="02020603050405020304" pitchFamily="18" charset="0"/>
              </a:rPr>
              <a:t>1:1 Consultation by request: </a:t>
            </a:r>
            <a:r>
              <a:rPr lang="en-US" sz="1400">
                <a:solidFill>
                  <a:schemeClr val="bg1"/>
                </a:solidFill>
                <a:effectLst/>
                <a:latin typeface="Calibri" panose="020F0502020204030204" pitchFamily="34" charset="0"/>
                <a:ea typeface="Times New Roman" panose="02020603050405020304" pitchFamily="18" charset="0"/>
              </a:rPr>
              <a:t>The WFD Administrators are available for consultation via email, phone, or webinar. Please contact us as needed to schedule a meeting. </a:t>
            </a:r>
            <a:endParaRPr lang="en-US" sz="1400">
              <a:solidFill>
                <a:schemeClr val="bg1"/>
              </a:solidFill>
              <a:effectLst/>
              <a:latin typeface="Calibri" panose="020F0502020204030204" pitchFamily="34" charset="0"/>
              <a:ea typeface="Calibri" panose="020F0502020204030204" pitchFamily="34" charset="0"/>
            </a:endParaRPr>
          </a:p>
          <a:p>
            <a:pPr marL="285750" indent="-285750" fontAlgn="base">
              <a:buFont typeface="Arial" panose="020B0604020202020204" pitchFamily="34" charset="0"/>
              <a:buChar char="•"/>
            </a:pPr>
            <a:r>
              <a:rPr lang="en-US" sz="1400" b="1">
                <a:solidFill>
                  <a:schemeClr val="bg1"/>
                </a:solidFill>
                <a:effectLst/>
                <a:latin typeface="Calibri" panose="020F0502020204030204" pitchFamily="34" charset="0"/>
                <a:ea typeface="Times New Roman" panose="02020603050405020304" pitchFamily="18" charset="0"/>
              </a:rPr>
              <a:t>Competency Continuum:</a:t>
            </a:r>
            <a:r>
              <a:rPr lang="en-US" sz="1400">
                <a:solidFill>
                  <a:schemeClr val="bg1"/>
                </a:solidFill>
                <a:effectLst/>
                <a:latin typeface="Calibri" panose="020F0502020204030204" pitchFamily="34" charset="0"/>
                <a:ea typeface="Times New Roman" panose="02020603050405020304" pitchFamily="18" charset="0"/>
              </a:rPr>
              <a:t> This is the tool that the WFD Alliance utilizes to provide each agency with feedback for their P-WFDP submission. A blank copy of this form will be posted to the AZAHP website by December to help guide and prepare your agency for submission of the plan.  </a:t>
            </a:r>
            <a:r>
              <a:rPr lang="en-US" sz="1400" b="1">
                <a:solidFill>
                  <a:schemeClr val="bg1"/>
                </a:solidFill>
                <a:effectLst/>
                <a:latin typeface="Calibri" panose="020F0502020204030204" pitchFamily="34" charset="0"/>
                <a:ea typeface="Times New Roman" panose="02020603050405020304" pitchFamily="18" charset="0"/>
              </a:rPr>
              <a:t>P-WFDP Templates Resources</a:t>
            </a:r>
            <a:r>
              <a:rPr lang="en-US" sz="1400">
                <a:solidFill>
                  <a:schemeClr val="bg1"/>
                </a:solidFill>
                <a:effectLst/>
                <a:latin typeface="Calibri" panose="020F0502020204030204" pitchFamily="34" charset="0"/>
                <a:ea typeface="Times New Roman" panose="02020603050405020304" pitchFamily="18" charset="0"/>
              </a:rPr>
              <a:t>: </a:t>
            </a:r>
            <a:r>
              <a:rPr lang="en-US" sz="1400" b="1" u="sng">
                <a:solidFill>
                  <a:schemeClr val="bg1"/>
                </a:solidFill>
                <a:effectLst/>
                <a:latin typeface="Calibri" panose="020F0502020204030204" pitchFamily="34" charset="0"/>
                <a:ea typeface="Times New Roman" panose="02020603050405020304" pitchFamily="18" charset="0"/>
                <a:hlinkClick r:id="rId4">
                  <a:extLst>
                    <a:ext uri="{A12FA001-AC4F-418D-AE19-62706E023703}">
                      <ahyp:hlinkClr xmlns:ahyp="http://schemas.microsoft.com/office/drawing/2018/hyperlinkcolor" val="tx"/>
                    </a:ext>
                  </a:extLst>
                </a:hlinkClick>
              </a:rPr>
              <a:t>Click Here</a:t>
            </a:r>
            <a:endParaRPr lang="en-US" sz="1400">
              <a:solidFill>
                <a:schemeClr val="bg1"/>
              </a:solidFill>
              <a:effectLst/>
              <a:latin typeface="Calibri" panose="020F0502020204030204" pitchFamily="34" charset="0"/>
              <a:ea typeface="Calibri" panose="020F0502020204030204" pitchFamily="34" charset="0"/>
            </a:endParaRPr>
          </a:p>
          <a:p>
            <a:endParaRPr lang="en-US"/>
          </a:p>
        </p:txBody>
      </p:sp>
    </p:spTree>
    <p:extLst>
      <p:ext uri="{BB962C8B-B14F-4D97-AF65-F5344CB8AC3E}">
        <p14:creationId xmlns:p14="http://schemas.microsoft.com/office/powerpoint/2010/main" val="243504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1"/>
          <p:cNvPicPr preferRelativeResize="0"/>
          <p:nvPr/>
        </p:nvPicPr>
        <p:blipFill rotWithShape="1">
          <a:blip r:embed="rId3">
            <a:alphaModFix/>
          </a:blip>
          <a:srcRect l="11979"/>
          <a:stretch/>
        </p:blipFill>
        <p:spPr>
          <a:xfrm>
            <a:off x="0" y="0"/>
            <a:ext cx="12191995" cy="6932267"/>
          </a:xfrm>
          <a:prstGeom prst="rect">
            <a:avLst/>
          </a:prstGeom>
          <a:noFill/>
          <a:ln>
            <a:noFill/>
          </a:ln>
        </p:spPr>
      </p:pic>
      <p:sp>
        <p:nvSpPr>
          <p:cNvPr id="165" name="Google Shape;165;p31"/>
          <p:cNvSpPr txBox="1"/>
          <p:nvPr/>
        </p:nvSpPr>
        <p:spPr>
          <a:xfrm>
            <a:off x="822000" y="7461600"/>
            <a:ext cx="6538500" cy="672900"/>
          </a:xfrm>
          <a:prstGeom prst="rect">
            <a:avLst/>
          </a:prstGeom>
          <a:noFill/>
          <a:ln>
            <a:noFill/>
          </a:ln>
        </p:spPr>
        <p:txBody>
          <a:bodyPr spcFirstLastPara="1" wrap="square" lIns="121900" tIns="121900" rIns="121900" bIns="121900" anchor="t" anchorCtr="0">
            <a:norm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FFFF"/>
                </a:solidFill>
                <a:effectLst/>
                <a:uLnTx/>
                <a:uFillTx/>
                <a:latin typeface="Arial"/>
                <a:cs typeface="Arial"/>
                <a:sym typeface="Arial"/>
              </a:rPr>
              <a:t>April 19, 2022</a:t>
            </a:r>
            <a:endParaRPr kumimoji="0" sz="2400" b="0" i="0" u="none" strike="noStrike" kern="0" cap="none" spc="0" normalizeH="0" baseline="0" noProof="0">
              <a:ln>
                <a:noFill/>
              </a:ln>
              <a:solidFill>
                <a:srgbClr val="FFFFFF"/>
              </a:solidFill>
              <a:effectLst/>
              <a:uLnTx/>
              <a:uFillTx/>
              <a:latin typeface="Arial"/>
              <a:cs typeface="Arial"/>
              <a:sym typeface="Arial"/>
            </a:endParaRPr>
          </a:p>
        </p:txBody>
      </p:sp>
      <p:pic>
        <p:nvPicPr>
          <p:cNvPr id="166" name="Google Shape;166;p31"/>
          <p:cNvPicPr preferRelativeResize="0"/>
          <p:nvPr/>
        </p:nvPicPr>
        <p:blipFill>
          <a:blip r:embed="rId4">
            <a:alphaModFix/>
          </a:blip>
          <a:stretch>
            <a:fillRect/>
          </a:stretch>
        </p:blipFill>
        <p:spPr>
          <a:xfrm>
            <a:off x="88999" y="4463151"/>
            <a:ext cx="2883816" cy="672900"/>
          </a:xfrm>
          <a:prstGeom prst="rect">
            <a:avLst/>
          </a:prstGeom>
          <a:noFill/>
          <a:ln>
            <a:noFill/>
          </a:ln>
          <a:effectLst>
            <a:outerShdw blurRad="57150" dist="19050" dir="5400000" algn="bl" rotWithShape="0">
              <a:srgbClr val="000000">
                <a:alpha val="50000"/>
              </a:srgbClr>
            </a:outerShdw>
          </a:effectLst>
        </p:spPr>
      </p:pic>
      <p:sp>
        <p:nvSpPr>
          <p:cNvPr id="167" name="Google Shape;167;p31"/>
          <p:cNvSpPr txBox="1"/>
          <p:nvPr/>
        </p:nvSpPr>
        <p:spPr>
          <a:xfrm>
            <a:off x="232850" y="644750"/>
            <a:ext cx="8957100" cy="44913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r>
              <a:rPr kumimoji="0" lang="en-US" sz="6700" b="1" i="0" u="none" strike="noStrike" kern="0" cap="none" spc="0" normalizeH="0" baseline="0" noProof="0">
                <a:ln>
                  <a:noFill/>
                </a:ln>
                <a:solidFill>
                  <a:srgbClr val="FFFFFF"/>
                </a:solidFill>
                <a:effectLst/>
                <a:uLnTx/>
                <a:uFillTx/>
                <a:latin typeface="Arial"/>
                <a:cs typeface="Arial"/>
                <a:sym typeface="Arial"/>
              </a:rPr>
              <a:t>Bachelor of Science (BS) in Behavioral Sciences</a:t>
            </a:r>
          </a:p>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endParaRPr kumimoji="0" lang="en-US" sz="6700" b="1" i="0" u="none" strike="noStrike" kern="0" cap="none" spc="0" normalizeH="0" baseline="0" noProof="0">
              <a:ln>
                <a:noFill/>
              </a:ln>
              <a:solidFill>
                <a:srgbClr val="FFFFFF"/>
              </a:solidFill>
              <a:effectLst/>
              <a:uLnTx/>
              <a:uFillTx/>
              <a:latin typeface="Arial"/>
              <a:cs typeface="Arial"/>
              <a:sym typeface="Arial"/>
            </a:endParaRPr>
          </a:p>
          <a:p>
            <a:pPr>
              <a:lnSpc>
                <a:spcPct val="70000"/>
              </a:lnSpc>
              <a:buClr>
                <a:srgbClr val="000000"/>
              </a:buClr>
              <a:buFont typeface="Arial"/>
              <a:defRPr/>
            </a:pPr>
            <a:r>
              <a:rPr kumimoji="0" lang="en-US" sz="2400" b="1" i="0" u="none" strike="noStrike" kern="0" cap="none" spc="0" normalizeH="0" baseline="0" noProof="0" dirty="0">
                <a:ln>
                  <a:noFill/>
                </a:ln>
                <a:solidFill>
                  <a:srgbClr val="595959"/>
                </a:solidFill>
                <a:effectLst/>
                <a:uLnTx/>
                <a:uFillTx/>
                <a:latin typeface="Arial"/>
                <a:cs typeface="Arial"/>
                <a:sym typeface="Arial"/>
                <a:hlinkClick r:id="rId5"/>
              </a:rPr>
              <a:t>https://www.southmountaincc.edu/events/bachelors-degree-behavioral-sciences-information-sessions</a:t>
            </a:r>
            <a:r>
              <a:rPr lang="en-US" sz="2400" b="1" kern="0" dirty="0">
                <a:solidFill>
                  <a:srgbClr val="595959"/>
                </a:solidFill>
                <a:latin typeface="Arial"/>
                <a:cs typeface="Arial"/>
                <a:sym typeface="Arial"/>
              </a:rPr>
              <a:t> </a:t>
            </a:r>
            <a:endParaRPr lang="en-US" sz="2400" b="1" i="0" u="none" strike="noStrike" kern="0" cap="none" spc="0" normalizeH="0" baseline="0" noProof="0">
              <a:ln>
                <a:noFill/>
              </a:ln>
              <a:solidFill>
                <a:srgbClr val="595959"/>
              </a:solidFill>
              <a:effectLst/>
              <a:uLnTx/>
              <a:uFillTx/>
              <a:latin typeface="Arial"/>
              <a:cs typeface="Arial"/>
            </a:endParaRPr>
          </a:p>
          <a:p>
            <a:pPr marL="0" marR="0" lvl="0" indent="0" algn="l" defTabSz="914400" rtl="0" eaLnBrk="1" fontAlgn="auto" latinLnBrk="0" hangingPunct="1">
              <a:lnSpc>
                <a:spcPct val="70000"/>
              </a:lnSpc>
              <a:spcBef>
                <a:spcPts val="0"/>
              </a:spcBef>
              <a:spcAft>
                <a:spcPts val="0"/>
              </a:spcAft>
              <a:buClr>
                <a:srgbClr val="000000"/>
              </a:buClr>
              <a:buSzTx/>
              <a:buFont typeface="Arial"/>
              <a:buNone/>
              <a:tabLst/>
              <a:defRPr/>
            </a:pPr>
            <a:endParaRPr kumimoji="0" sz="9600" b="1" i="0" u="none" strike="noStrike" kern="0" cap="none" spc="0" normalizeH="0" baseline="0" noProof="0">
              <a:ln>
                <a:noFill/>
              </a:ln>
              <a:solidFill>
                <a:srgbClr val="FFFFFF"/>
              </a:solidFill>
              <a:effectLst/>
              <a:uLnTx/>
              <a:uFillTx/>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2"/>
          <p:cNvSpPr txBox="1">
            <a:spLocks noGrp="1"/>
          </p:cNvSpPr>
          <p:nvPr>
            <p:ph type="title"/>
          </p:nvPr>
        </p:nvSpPr>
        <p:spPr>
          <a:xfrm>
            <a:off x="714400" y="449567"/>
            <a:ext cx="11061900" cy="937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Spring 2024</a:t>
            </a:r>
            <a:endParaRPr/>
          </a:p>
          <a:p>
            <a:pPr marL="0" lvl="0" indent="0" algn="l" rtl="0">
              <a:spcBef>
                <a:spcPts val="0"/>
              </a:spcBef>
              <a:spcAft>
                <a:spcPts val="0"/>
              </a:spcAft>
              <a:buNone/>
            </a:pPr>
            <a:r>
              <a:rPr lang="en-US">
                <a:solidFill>
                  <a:schemeClr val="accent2"/>
                </a:solidFill>
              </a:rPr>
              <a:t>MCCCD Bachelor’s Degree Programs</a:t>
            </a:r>
            <a:endParaRPr>
              <a:solidFill>
                <a:schemeClr val="accent2"/>
              </a:solidFill>
            </a:endParaRPr>
          </a:p>
        </p:txBody>
      </p:sp>
      <p:grpSp>
        <p:nvGrpSpPr>
          <p:cNvPr id="173" name="Google Shape;173;p32"/>
          <p:cNvGrpSpPr/>
          <p:nvPr/>
        </p:nvGrpSpPr>
        <p:grpSpPr>
          <a:xfrm>
            <a:off x="562295" y="1644008"/>
            <a:ext cx="2673536" cy="2301106"/>
            <a:chOff x="6912894" y="1249100"/>
            <a:chExt cx="2005202" cy="1725873"/>
          </a:xfrm>
        </p:grpSpPr>
        <p:pic>
          <p:nvPicPr>
            <p:cNvPr id="174" name="Google Shape;174;p32"/>
            <p:cNvPicPr preferRelativeResize="0"/>
            <p:nvPr/>
          </p:nvPicPr>
          <p:blipFill rotWithShape="1">
            <a:blip r:embed="rId3">
              <a:alphaModFix/>
            </a:blip>
            <a:srcRect l="2384" t="14588" r="17346"/>
            <a:stretch/>
          </p:blipFill>
          <p:spPr>
            <a:xfrm>
              <a:off x="6912894" y="1249100"/>
              <a:ext cx="2005202" cy="1422050"/>
            </a:xfrm>
            <a:prstGeom prst="rect">
              <a:avLst/>
            </a:prstGeom>
            <a:noFill/>
            <a:ln>
              <a:noFill/>
            </a:ln>
          </p:spPr>
        </p:pic>
        <p:sp>
          <p:nvSpPr>
            <p:cNvPr id="175" name="Google Shape;175;p32"/>
            <p:cNvSpPr/>
            <p:nvPr/>
          </p:nvSpPr>
          <p:spPr>
            <a:xfrm>
              <a:off x="6912895" y="2617673"/>
              <a:ext cx="2005200" cy="3573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76;p32"/>
            <p:cNvSpPr txBox="1"/>
            <p:nvPr/>
          </p:nvSpPr>
          <p:spPr>
            <a:xfrm>
              <a:off x="7009200" y="2212725"/>
              <a:ext cx="15612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EARLY CHILDHOOD -</a:t>
              </a:r>
              <a:endParaRPr kumimoji="0" sz="1400" b="1" i="0" u="none" strike="noStrike" kern="0" cap="none" spc="0" normalizeH="0" baseline="0" noProof="0">
                <a:ln>
                  <a:noFill/>
                </a:ln>
                <a:solidFill>
                  <a:srgbClr val="FFFFFF"/>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DUAL LANGUAGE</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7" name="Google Shape;177;p32"/>
            <p:cNvSpPr txBox="1"/>
            <p:nvPr/>
          </p:nvSpPr>
          <p:spPr>
            <a:xfrm>
              <a:off x="7875419" y="2669925"/>
              <a:ext cx="9555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MESA</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178" name="Google Shape;178;p32"/>
          <p:cNvGrpSpPr/>
          <p:nvPr/>
        </p:nvGrpSpPr>
        <p:grpSpPr>
          <a:xfrm>
            <a:off x="9192019" y="1643008"/>
            <a:ext cx="2673536" cy="2303123"/>
            <a:chOff x="450000" y="1247588"/>
            <a:chExt cx="2005202" cy="1727385"/>
          </a:xfrm>
        </p:grpSpPr>
        <p:pic>
          <p:nvPicPr>
            <p:cNvPr id="179" name="Google Shape;179;p32"/>
            <p:cNvPicPr preferRelativeResize="0"/>
            <p:nvPr/>
          </p:nvPicPr>
          <p:blipFill rotWithShape="1">
            <a:blip r:embed="rId4">
              <a:alphaModFix/>
            </a:blip>
            <a:srcRect l="3900" r="2114"/>
            <a:stretch/>
          </p:blipFill>
          <p:spPr>
            <a:xfrm>
              <a:off x="450000" y="1247587"/>
              <a:ext cx="2005202" cy="1422050"/>
            </a:xfrm>
            <a:prstGeom prst="rect">
              <a:avLst/>
            </a:prstGeom>
            <a:noFill/>
            <a:ln>
              <a:noFill/>
            </a:ln>
          </p:spPr>
        </p:pic>
        <p:sp>
          <p:nvSpPr>
            <p:cNvPr id="180" name="Google Shape;180;p32"/>
            <p:cNvSpPr txBox="1"/>
            <p:nvPr/>
          </p:nvSpPr>
          <p:spPr>
            <a:xfrm>
              <a:off x="557153" y="2212725"/>
              <a:ext cx="12201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INFORMATION TECHNOLOGY</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1" name="Google Shape;181;p32"/>
            <p:cNvSpPr/>
            <p:nvPr/>
          </p:nvSpPr>
          <p:spPr>
            <a:xfrm>
              <a:off x="450001" y="2617673"/>
              <a:ext cx="2005200" cy="3573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82;p32"/>
            <p:cNvSpPr txBox="1"/>
            <p:nvPr/>
          </p:nvSpPr>
          <p:spPr>
            <a:xfrm>
              <a:off x="633450" y="2681400"/>
              <a:ext cx="18216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PHOENIX</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3" name="Google Shape;183;p32"/>
            <p:cNvSpPr/>
            <p:nvPr/>
          </p:nvSpPr>
          <p:spPr>
            <a:xfrm>
              <a:off x="1558250" y="2277692"/>
              <a:ext cx="284750" cy="285570"/>
            </a:xfrm>
            <a:custGeom>
              <a:avLst/>
              <a:gdLst/>
              <a:ahLst/>
              <a:cxnLst/>
              <a:rect l="l" t="t" r="r" b="b"/>
              <a:pathLst>
                <a:path w="185" h="186" extrusionOk="0">
                  <a:moveTo>
                    <a:pt x="168" y="0"/>
                  </a:moveTo>
                  <a:cubicBezTo>
                    <a:pt x="16" y="0"/>
                    <a:pt x="16" y="0"/>
                    <a:pt x="16" y="0"/>
                  </a:cubicBezTo>
                  <a:cubicBezTo>
                    <a:pt x="7" y="0"/>
                    <a:pt x="0" y="8"/>
                    <a:pt x="0" y="17"/>
                  </a:cubicBezTo>
                  <a:cubicBezTo>
                    <a:pt x="0" y="144"/>
                    <a:pt x="0" y="144"/>
                    <a:pt x="0" y="144"/>
                  </a:cubicBezTo>
                  <a:cubicBezTo>
                    <a:pt x="0" y="153"/>
                    <a:pt x="7" y="161"/>
                    <a:pt x="16" y="161"/>
                  </a:cubicBezTo>
                  <a:cubicBezTo>
                    <a:pt x="75" y="161"/>
                    <a:pt x="75" y="161"/>
                    <a:pt x="75" y="161"/>
                  </a:cubicBezTo>
                  <a:cubicBezTo>
                    <a:pt x="75" y="177"/>
                    <a:pt x="75" y="177"/>
                    <a:pt x="75" y="177"/>
                  </a:cubicBezTo>
                  <a:cubicBezTo>
                    <a:pt x="63" y="177"/>
                    <a:pt x="63" y="177"/>
                    <a:pt x="63" y="177"/>
                  </a:cubicBezTo>
                  <a:cubicBezTo>
                    <a:pt x="60" y="177"/>
                    <a:pt x="59" y="179"/>
                    <a:pt x="59" y="182"/>
                  </a:cubicBezTo>
                  <a:cubicBezTo>
                    <a:pt x="59" y="184"/>
                    <a:pt x="60" y="186"/>
                    <a:pt x="63" y="186"/>
                  </a:cubicBezTo>
                  <a:cubicBezTo>
                    <a:pt x="122" y="186"/>
                    <a:pt x="122" y="186"/>
                    <a:pt x="122" y="186"/>
                  </a:cubicBezTo>
                  <a:cubicBezTo>
                    <a:pt x="124" y="186"/>
                    <a:pt x="126" y="184"/>
                    <a:pt x="126" y="182"/>
                  </a:cubicBezTo>
                  <a:cubicBezTo>
                    <a:pt x="126" y="179"/>
                    <a:pt x="124" y="177"/>
                    <a:pt x="122" y="177"/>
                  </a:cubicBezTo>
                  <a:cubicBezTo>
                    <a:pt x="109" y="177"/>
                    <a:pt x="109" y="177"/>
                    <a:pt x="109" y="177"/>
                  </a:cubicBezTo>
                  <a:cubicBezTo>
                    <a:pt x="109" y="161"/>
                    <a:pt x="109" y="161"/>
                    <a:pt x="109" y="161"/>
                  </a:cubicBezTo>
                  <a:cubicBezTo>
                    <a:pt x="168" y="161"/>
                    <a:pt x="168" y="161"/>
                    <a:pt x="168" y="161"/>
                  </a:cubicBezTo>
                  <a:cubicBezTo>
                    <a:pt x="178" y="161"/>
                    <a:pt x="185" y="153"/>
                    <a:pt x="185" y="144"/>
                  </a:cubicBezTo>
                  <a:cubicBezTo>
                    <a:pt x="185" y="17"/>
                    <a:pt x="185" y="17"/>
                    <a:pt x="185" y="17"/>
                  </a:cubicBezTo>
                  <a:cubicBezTo>
                    <a:pt x="185" y="8"/>
                    <a:pt x="178" y="0"/>
                    <a:pt x="168" y="0"/>
                  </a:cubicBezTo>
                  <a:close/>
                  <a:moveTo>
                    <a:pt x="101" y="177"/>
                  </a:moveTo>
                  <a:cubicBezTo>
                    <a:pt x="84" y="177"/>
                    <a:pt x="84" y="177"/>
                    <a:pt x="84" y="177"/>
                  </a:cubicBezTo>
                  <a:cubicBezTo>
                    <a:pt x="84" y="161"/>
                    <a:pt x="84" y="161"/>
                    <a:pt x="84" y="161"/>
                  </a:cubicBezTo>
                  <a:cubicBezTo>
                    <a:pt x="101" y="161"/>
                    <a:pt x="101" y="161"/>
                    <a:pt x="101" y="161"/>
                  </a:cubicBezTo>
                  <a:lnTo>
                    <a:pt x="101" y="177"/>
                  </a:lnTo>
                  <a:close/>
                  <a:moveTo>
                    <a:pt x="177" y="144"/>
                  </a:moveTo>
                  <a:cubicBezTo>
                    <a:pt x="177" y="148"/>
                    <a:pt x="173" y="152"/>
                    <a:pt x="168" y="152"/>
                  </a:cubicBezTo>
                  <a:cubicBezTo>
                    <a:pt x="16" y="152"/>
                    <a:pt x="16" y="152"/>
                    <a:pt x="16" y="152"/>
                  </a:cubicBezTo>
                  <a:cubicBezTo>
                    <a:pt x="12" y="152"/>
                    <a:pt x="8" y="148"/>
                    <a:pt x="8" y="144"/>
                  </a:cubicBezTo>
                  <a:cubicBezTo>
                    <a:pt x="8" y="135"/>
                    <a:pt x="8" y="135"/>
                    <a:pt x="8" y="135"/>
                  </a:cubicBezTo>
                  <a:cubicBezTo>
                    <a:pt x="177" y="135"/>
                    <a:pt x="177" y="135"/>
                    <a:pt x="177" y="135"/>
                  </a:cubicBezTo>
                  <a:lnTo>
                    <a:pt x="177" y="144"/>
                  </a:lnTo>
                  <a:close/>
                  <a:moveTo>
                    <a:pt x="177" y="127"/>
                  </a:moveTo>
                  <a:cubicBezTo>
                    <a:pt x="8" y="127"/>
                    <a:pt x="8" y="127"/>
                    <a:pt x="8" y="127"/>
                  </a:cubicBezTo>
                  <a:cubicBezTo>
                    <a:pt x="8" y="17"/>
                    <a:pt x="8" y="17"/>
                    <a:pt x="8" y="17"/>
                  </a:cubicBezTo>
                  <a:cubicBezTo>
                    <a:pt x="8" y="13"/>
                    <a:pt x="12" y="9"/>
                    <a:pt x="16" y="9"/>
                  </a:cubicBezTo>
                  <a:cubicBezTo>
                    <a:pt x="168" y="9"/>
                    <a:pt x="168" y="9"/>
                    <a:pt x="168" y="9"/>
                  </a:cubicBezTo>
                  <a:cubicBezTo>
                    <a:pt x="173" y="9"/>
                    <a:pt x="177" y="13"/>
                    <a:pt x="177" y="17"/>
                  </a:cubicBezTo>
                  <a:lnTo>
                    <a:pt x="177" y="127"/>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33333"/>
                </a:solidFill>
                <a:effectLst/>
                <a:uLnTx/>
                <a:uFillTx/>
                <a:latin typeface="Calibri"/>
                <a:ea typeface="Calibri"/>
                <a:cs typeface="Calibri"/>
                <a:sym typeface="Calibri"/>
              </a:endParaRPr>
            </a:p>
          </p:txBody>
        </p:sp>
      </p:grpSp>
      <p:grpSp>
        <p:nvGrpSpPr>
          <p:cNvPr id="184" name="Google Shape;184;p32"/>
          <p:cNvGrpSpPr/>
          <p:nvPr/>
        </p:nvGrpSpPr>
        <p:grpSpPr>
          <a:xfrm>
            <a:off x="6192917" y="1644008"/>
            <a:ext cx="2844729" cy="2301106"/>
            <a:chOff x="2490975" y="1249100"/>
            <a:chExt cx="2133600" cy="1725873"/>
          </a:xfrm>
        </p:grpSpPr>
        <p:pic>
          <p:nvPicPr>
            <p:cNvPr id="185" name="Google Shape;185;p32"/>
            <p:cNvPicPr preferRelativeResize="0"/>
            <p:nvPr/>
          </p:nvPicPr>
          <p:blipFill rotWithShape="1">
            <a:blip r:embed="rId5">
              <a:alphaModFix/>
            </a:blip>
            <a:srcRect l="3355" r="2659"/>
            <a:stretch/>
          </p:blipFill>
          <p:spPr>
            <a:xfrm>
              <a:off x="2603125" y="1249100"/>
              <a:ext cx="2005202" cy="1422050"/>
            </a:xfrm>
            <a:prstGeom prst="rect">
              <a:avLst/>
            </a:prstGeom>
            <a:noFill/>
            <a:ln>
              <a:noFill/>
            </a:ln>
          </p:spPr>
        </p:pic>
        <p:sp>
          <p:nvSpPr>
            <p:cNvPr id="186" name="Google Shape;186;p32"/>
            <p:cNvSpPr/>
            <p:nvPr/>
          </p:nvSpPr>
          <p:spPr>
            <a:xfrm>
              <a:off x="2603114" y="2617673"/>
              <a:ext cx="2005200" cy="357300"/>
            </a:xfrm>
            <a:prstGeom prst="rect">
              <a:avLst/>
            </a:prstGeom>
            <a:solidFill>
              <a:schemeClr val="accent1"/>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87;p32"/>
            <p:cNvSpPr txBox="1"/>
            <p:nvPr/>
          </p:nvSpPr>
          <p:spPr>
            <a:xfrm>
              <a:off x="2703050" y="2212725"/>
              <a:ext cx="14604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DATA ANALYTICS </a:t>
              </a:r>
              <a:endParaRPr kumimoji="0" sz="1400" b="1" i="0" u="none" strike="noStrike" kern="0" cap="none" spc="0" normalizeH="0" baseline="0" noProof="0">
                <a:ln>
                  <a:noFill/>
                </a:ln>
                <a:solidFill>
                  <a:srgbClr val="FFFFFF"/>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&amp; PROGRAMMING</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8" name="Google Shape;188;p32"/>
            <p:cNvSpPr txBox="1"/>
            <p:nvPr/>
          </p:nvSpPr>
          <p:spPr>
            <a:xfrm>
              <a:off x="2490975" y="2681400"/>
              <a:ext cx="21336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MESA</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32"/>
            <p:cNvSpPr/>
            <p:nvPr/>
          </p:nvSpPr>
          <p:spPr>
            <a:xfrm>
              <a:off x="3927850" y="2304177"/>
              <a:ext cx="282989" cy="232605"/>
            </a:xfrm>
            <a:custGeom>
              <a:avLst/>
              <a:gdLst/>
              <a:ahLst/>
              <a:cxnLst/>
              <a:rect l="l" t="t" r="r" b="b"/>
              <a:pathLst>
                <a:path w="185" h="152" extrusionOk="0">
                  <a:moveTo>
                    <a:pt x="29" y="93"/>
                  </a:moveTo>
                  <a:cubicBezTo>
                    <a:pt x="4" y="93"/>
                    <a:pt x="4" y="93"/>
                    <a:pt x="4" y="93"/>
                  </a:cubicBezTo>
                  <a:cubicBezTo>
                    <a:pt x="1" y="93"/>
                    <a:pt x="0" y="95"/>
                    <a:pt x="0" y="97"/>
                  </a:cubicBezTo>
                  <a:cubicBezTo>
                    <a:pt x="0" y="148"/>
                    <a:pt x="0" y="148"/>
                    <a:pt x="0" y="148"/>
                  </a:cubicBezTo>
                  <a:cubicBezTo>
                    <a:pt x="0" y="150"/>
                    <a:pt x="1" y="152"/>
                    <a:pt x="4" y="152"/>
                  </a:cubicBezTo>
                  <a:cubicBezTo>
                    <a:pt x="29" y="152"/>
                    <a:pt x="29" y="152"/>
                    <a:pt x="29" y="152"/>
                  </a:cubicBezTo>
                  <a:cubicBezTo>
                    <a:pt x="31" y="152"/>
                    <a:pt x="33" y="150"/>
                    <a:pt x="33" y="148"/>
                  </a:cubicBezTo>
                  <a:cubicBezTo>
                    <a:pt x="33" y="97"/>
                    <a:pt x="33" y="97"/>
                    <a:pt x="33" y="97"/>
                  </a:cubicBezTo>
                  <a:cubicBezTo>
                    <a:pt x="33" y="95"/>
                    <a:pt x="31" y="93"/>
                    <a:pt x="29" y="93"/>
                  </a:cubicBezTo>
                  <a:close/>
                  <a:moveTo>
                    <a:pt x="25" y="144"/>
                  </a:moveTo>
                  <a:cubicBezTo>
                    <a:pt x="8" y="144"/>
                    <a:pt x="8" y="144"/>
                    <a:pt x="8" y="144"/>
                  </a:cubicBezTo>
                  <a:cubicBezTo>
                    <a:pt x="8" y="101"/>
                    <a:pt x="8" y="101"/>
                    <a:pt x="8" y="101"/>
                  </a:cubicBezTo>
                  <a:cubicBezTo>
                    <a:pt x="25" y="101"/>
                    <a:pt x="25" y="101"/>
                    <a:pt x="25" y="101"/>
                  </a:cubicBezTo>
                  <a:lnTo>
                    <a:pt x="25" y="144"/>
                  </a:lnTo>
                  <a:close/>
                  <a:moveTo>
                    <a:pt x="80" y="17"/>
                  </a:moveTo>
                  <a:cubicBezTo>
                    <a:pt x="54" y="17"/>
                    <a:pt x="54" y="17"/>
                    <a:pt x="54" y="17"/>
                  </a:cubicBezTo>
                  <a:cubicBezTo>
                    <a:pt x="52" y="17"/>
                    <a:pt x="50" y="19"/>
                    <a:pt x="50" y="21"/>
                  </a:cubicBezTo>
                  <a:cubicBezTo>
                    <a:pt x="50" y="148"/>
                    <a:pt x="50" y="148"/>
                    <a:pt x="50" y="148"/>
                  </a:cubicBezTo>
                  <a:cubicBezTo>
                    <a:pt x="50" y="150"/>
                    <a:pt x="52" y="152"/>
                    <a:pt x="54" y="152"/>
                  </a:cubicBezTo>
                  <a:cubicBezTo>
                    <a:pt x="80" y="152"/>
                    <a:pt x="80" y="152"/>
                    <a:pt x="80" y="152"/>
                  </a:cubicBezTo>
                  <a:cubicBezTo>
                    <a:pt x="82" y="152"/>
                    <a:pt x="84" y="150"/>
                    <a:pt x="84" y="148"/>
                  </a:cubicBezTo>
                  <a:cubicBezTo>
                    <a:pt x="84" y="21"/>
                    <a:pt x="84" y="21"/>
                    <a:pt x="84" y="21"/>
                  </a:cubicBezTo>
                  <a:cubicBezTo>
                    <a:pt x="84" y="19"/>
                    <a:pt x="82" y="17"/>
                    <a:pt x="80" y="17"/>
                  </a:cubicBezTo>
                  <a:close/>
                  <a:moveTo>
                    <a:pt x="76" y="144"/>
                  </a:moveTo>
                  <a:cubicBezTo>
                    <a:pt x="59" y="144"/>
                    <a:pt x="59" y="144"/>
                    <a:pt x="59" y="144"/>
                  </a:cubicBezTo>
                  <a:cubicBezTo>
                    <a:pt x="59" y="25"/>
                    <a:pt x="59" y="25"/>
                    <a:pt x="59" y="25"/>
                  </a:cubicBezTo>
                  <a:cubicBezTo>
                    <a:pt x="76" y="25"/>
                    <a:pt x="76" y="25"/>
                    <a:pt x="76" y="25"/>
                  </a:cubicBezTo>
                  <a:lnTo>
                    <a:pt x="76" y="144"/>
                  </a:lnTo>
                  <a:close/>
                  <a:moveTo>
                    <a:pt x="181" y="0"/>
                  </a:moveTo>
                  <a:cubicBezTo>
                    <a:pt x="156" y="0"/>
                    <a:pt x="156" y="0"/>
                    <a:pt x="156" y="0"/>
                  </a:cubicBezTo>
                  <a:cubicBezTo>
                    <a:pt x="153" y="0"/>
                    <a:pt x="151" y="2"/>
                    <a:pt x="151" y="4"/>
                  </a:cubicBezTo>
                  <a:cubicBezTo>
                    <a:pt x="151" y="148"/>
                    <a:pt x="151" y="148"/>
                    <a:pt x="151" y="148"/>
                  </a:cubicBezTo>
                  <a:cubicBezTo>
                    <a:pt x="151" y="150"/>
                    <a:pt x="153" y="152"/>
                    <a:pt x="156" y="152"/>
                  </a:cubicBezTo>
                  <a:cubicBezTo>
                    <a:pt x="181" y="152"/>
                    <a:pt x="181" y="152"/>
                    <a:pt x="181" y="152"/>
                  </a:cubicBezTo>
                  <a:cubicBezTo>
                    <a:pt x="183" y="152"/>
                    <a:pt x="185" y="150"/>
                    <a:pt x="185" y="148"/>
                  </a:cubicBezTo>
                  <a:cubicBezTo>
                    <a:pt x="185" y="4"/>
                    <a:pt x="185" y="4"/>
                    <a:pt x="185" y="4"/>
                  </a:cubicBezTo>
                  <a:cubicBezTo>
                    <a:pt x="185" y="2"/>
                    <a:pt x="183" y="0"/>
                    <a:pt x="181" y="0"/>
                  </a:cubicBezTo>
                  <a:close/>
                  <a:moveTo>
                    <a:pt x="177" y="144"/>
                  </a:moveTo>
                  <a:cubicBezTo>
                    <a:pt x="160" y="144"/>
                    <a:pt x="160" y="144"/>
                    <a:pt x="160" y="144"/>
                  </a:cubicBezTo>
                  <a:cubicBezTo>
                    <a:pt x="160" y="9"/>
                    <a:pt x="160" y="9"/>
                    <a:pt x="160" y="9"/>
                  </a:cubicBezTo>
                  <a:cubicBezTo>
                    <a:pt x="177" y="9"/>
                    <a:pt x="177" y="9"/>
                    <a:pt x="177" y="9"/>
                  </a:cubicBezTo>
                  <a:lnTo>
                    <a:pt x="177" y="144"/>
                  </a:lnTo>
                  <a:close/>
                  <a:moveTo>
                    <a:pt x="130" y="68"/>
                  </a:moveTo>
                  <a:cubicBezTo>
                    <a:pt x="105" y="68"/>
                    <a:pt x="105" y="68"/>
                    <a:pt x="105" y="68"/>
                  </a:cubicBezTo>
                  <a:cubicBezTo>
                    <a:pt x="103" y="68"/>
                    <a:pt x="101" y="70"/>
                    <a:pt x="101" y="72"/>
                  </a:cubicBezTo>
                  <a:cubicBezTo>
                    <a:pt x="101" y="148"/>
                    <a:pt x="101" y="148"/>
                    <a:pt x="101" y="148"/>
                  </a:cubicBezTo>
                  <a:cubicBezTo>
                    <a:pt x="101" y="150"/>
                    <a:pt x="103" y="152"/>
                    <a:pt x="105" y="152"/>
                  </a:cubicBezTo>
                  <a:cubicBezTo>
                    <a:pt x="130" y="152"/>
                    <a:pt x="130" y="152"/>
                    <a:pt x="130" y="152"/>
                  </a:cubicBezTo>
                  <a:cubicBezTo>
                    <a:pt x="133" y="152"/>
                    <a:pt x="135" y="150"/>
                    <a:pt x="135" y="148"/>
                  </a:cubicBezTo>
                  <a:cubicBezTo>
                    <a:pt x="135" y="72"/>
                    <a:pt x="135" y="72"/>
                    <a:pt x="135" y="72"/>
                  </a:cubicBezTo>
                  <a:cubicBezTo>
                    <a:pt x="135" y="70"/>
                    <a:pt x="133" y="68"/>
                    <a:pt x="130" y="68"/>
                  </a:cubicBezTo>
                  <a:close/>
                  <a:moveTo>
                    <a:pt x="126" y="144"/>
                  </a:moveTo>
                  <a:cubicBezTo>
                    <a:pt x="109" y="144"/>
                    <a:pt x="109" y="144"/>
                    <a:pt x="109" y="144"/>
                  </a:cubicBezTo>
                  <a:cubicBezTo>
                    <a:pt x="109" y="76"/>
                    <a:pt x="109" y="76"/>
                    <a:pt x="109" y="76"/>
                  </a:cubicBezTo>
                  <a:cubicBezTo>
                    <a:pt x="126" y="76"/>
                    <a:pt x="126" y="76"/>
                    <a:pt x="126" y="76"/>
                  </a:cubicBezTo>
                  <a:lnTo>
                    <a:pt x="126" y="144"/>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33333"/>
                </a:solidFill>
                <a:effectLst/>
                <a:uLnTx/>
                <a:uFillTx/>
                <a:latin typeface="Calibri"/>
                <a:ea typeface="Calibri"/>
                <a:cs typeface="Calibri"/>
                <a:sym typeface="Calibri"/>
              </a:endParaRPr>
            </a:p>
          </p:txBody>
        </p:sp>
      </p:grpSp>
      <p:grpSp>
        <p:nvGrpSpPr>
          <p:cNvPr id="190" name="Google Shape;190;p32"/>
          <p:cNvGrpSpPr/>
          <p:nvPr/>
        </p:nvGrpSpPr>
        <p:grpSpPr>
          <a:xfrm>
            <a:off x="2031982" y="4201995"/>
            <a:ext cx="2673641" cy="2301107"/>
            <a:chOff x="1524025" y="3151575"/>
            <a:chExt cx="2005281" cy="1725873"/>
          </a:xfrm>
        </p:grpSpPr>
        <p:pic>
          <p:nvPicPr>
            <p:cNvPr id="191" name="Google Shape;191;p32"/>
            <p:cNvPicPr preferRelativeResize="0"/>
            <p:nvPr/>
          </p:nvPicPr>
          <p:blipFill rotWithShape="1">
            <a:blip r:embed="rId6">
              <a:alphaModFix/>
            </a:blip>
            <a:srcRect l="10714"/>
            <a:stretch/>
          </p:blipFill>
          <p:spPr>
            <a:xfrm>
              <a:off x="1524025" y="3151575"/>
              <a:ext cx="2005200" cy="1497226"/>
            </a:xfrm>
            <a:prstGeom prst="rect">
              <a:avLst/>
            </a:prstGeom>
            <a:noFill/>
            <a:ln>
              <a:noFill/>
            </a:ln>
          </p:spPr>
        </p:pic>
        <p:sp>
          <p:nvSpPr>
            <p:cNvPr id="192" name="Google Shape;192;p32"/>
            <p:cNvSpPr/>
            <p:nvPr/>
          </p:nvSpPr>
          <p:spPr>
            <a:xfrm>
              <a:off x="1524105" y="4520148"/>
              <a:ext cx="2005200" cy="357300"/>
            </a:xfrm>
            <a:prstGeom prst="rect">
              <a:avLst/>
            </a:prstGeom>
            <a:solidFill>
              <a:schemeClr val="accent4"/>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93;p32"/>
            <p:cNvSpPr txBox="1"/>
            <p:nvPr/>
          </p:nvSpPr>
          <p:spPr>
            <a:xfrm>
              <a:off x="1624053" y="4115200"/>
              <a:ext cx="13449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PUBLIC SAFETY ADMINISTRATION</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32"/>
            <p:cNvSpPr txBox="1"/>
            <p:nvPr/>
          </p:nvSpPr>
          <p:spPr>
            <a:xfrm>
              <a:off x="1985348" y="4572400"/>
              <a:ext cx="14604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PHOENIX, RIO SALADO</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 name="Google Shape;195;p32"/>
            <p:cNvSpPr/>
            <p:nvPr/>
          </p:nvSpPr>
          <p:spPr>
            <a:xfrm>
              <a:off x="2804426" y="4181866"/>
              <a:ext cx="282989" cy="282149"/>
            </a:xfrm>
            <a:custGeom>
              <a:avLst/>
              <a:gdLst/>
              <a:ahLst/>
              <a:cxnLst/>
              <a:rect l="l" t="t" r="r" b="b"/>
              <a:pathLst>
                <a:path w="185" h="185" extrusionOk="0">
                  <a:moveTo>
                    <a:pt x="107" y="76"/>
                  </a:moveTo>
                  <a:cubicBezTo>
                    <a:pt x="92" y="38"/>
                    <a:pt x="92" y="38"/>
                    <a:pt x="92" y="38"/>
                  </a:cubicBezTo>
                  <a:cubicBezTo>
                    <a:pt x="78" y="76"/>
                    <a:pt x="78" y="76"/>
                    <a:pt x="78" y="76"/>
                  </a:cubicBezTo>
                  <a:cubicBezTo>
                    <a:pt x="40" y="76"/>
                    <a:pt x="40" y="76"/>
                    <a:pt x="40" y="76"/>
                  </a:cubicBezTo>
                  <a:cubicBezTo>
                    <a:pt x="71" y="100"/>
                    <a:pt x="71" y="100"/>
                    <a:pt x="71" y="100"/>
                  </a:cubicBezTo>
                  <a:cubicBezTo>
                    <a:pt x="56" y="143"/>
                    <a:pt x="56" y="143"/>
                    <a:pt x="56" y="143"/>
                  </a:cubicBezTo>
                  <a:cubicBezTo>
                    <a:pt x="92" y="117"/>
                    <a:pt x="92" y="117"/>
                    <a:pt x="92" y="117"/>
                  </a:cubicBezTo>
                  <a:cubicBezTo>
                    <a:pt x="128" y="143"/>
                    <a:pt x="128" y="143"/>
                    <a:pt x="128" y="143"/>
                  </a:cubicBezTo>
                  <a:cubicBezTo>
                    <a:pt x="114" y="100"/>
                    <a:pt x="114" y="100"/>
                    <a:pt x="114" y="100"/>
                  </a:cubicBezTo>
                  <a:cubicBezTo>
                    <a:pt x="145" y="76"/>
                    <a:pt x="145" y="76"/>
                    <a:pt x="145" y="76"/>
                  </a:cubicBezTo>
                  <a:lnTo>
                    <a:pt x="107" y="76"/>
                  </a:lnTo>
                  <a:close/>
                  <a:moveTo>
                    <a:pt x="106" y="103"/>
                  </a:moveTo>
                  <a:cubicBezTo>
                    <a:pt x="112" y="121"/>
                    <a:pt x="112" y="121"/>
                    <a:pt x="112" y="121"/>
                  </a:cubicBezTo>
                  <a:cubicBezTo>
                    <a:pt x="97" y="110"/>
                    <a:pt x="97" y="110"/>
                    <a:pt x="97" y="110"/>
                  </a:cubicBezTo>
                  <a:cubicBezTo>
                    <a:pt x="92" y="106"/>
                    <a:pt x="92" y="106"/>
                    <a:pt x="92" y="106"/>
                  </a:cubicBezTo>
                  <a:cubicBezTo>
                    <a:pt x="87" y="110"/>
                    <a:pt x="87" y="110"/>
                    <a:pt x="87" y="110"/>
                  </a:cubicBezTo>
                  <a:cubicBezTo>
                    <a:pt x="73" y="121"/>
                    <a:pt x="73" y="121"/>
                    <a:pt x="73" y="121"/>
                  </a:cubicBezTo>
                  <a:cubicBezTo>
                    <a:pt x="79" y="103"/>
                    <a:pt x="79" y="103"/>
                    <a:pt x="79" y="103"/>
                  </a:cubicBezTo>
                  <a:cubicBezTo>
                    <a:pt x="81" y="97"/>
                    <a:pt x="81" y="97"/>
                    <a:pt x="81" y="97"/>
                  </a:cubicBezTo>
                  <a:cubicBezTo>
                    <a:pt x="76" y="93"/>
                    <a:pt x="76" y="93"/>
                    <a:pt x="76" y="93"/>
                  </a:cubicBezTo>
                  <a:cubicBezTo>
                    <a:pt x="64" y="84"/>
                    <a:pt x="64" y="84"/>
                    <a:pt x="64" y="84"/>
                  </a:cubicBezTo>
                  <a:cubicBezTo>
                    <a:pt x="84" y="84"/>
                    <a:pt x="84" y="84"/>
                    <a:pt x="84" y="84"/>
                  </a:cubicBezTo>
                  <a:cubicBezTo>
                    <a:pt x="86" y="79"/>
                    <a:pt x="86" y="79"/>
                    <a:pt x="86" y="79"/>
                  </a:cubicBezTo>
                  <a:cubicBezTo>
                    <a:pt x="92" y="61"/>
                    <a:pt x="92" y="61"/>
                    <a:pt x="92" y="61"/>
                  </a:cubicBezTo>
                  <a:cubicBezTo>
                    <a:pt x="99" y="79"/>
                    <a:pt x="99" y="79"/>
                    <a:pt x="99" y="79"/>
                  </a:cubicBezTo>
                  <a:cubicBezTo>
                    <a:pt x="101" y="84"/>
                    <a:pt x="101" y="84"/>
                    <a:pt x="101" y="84"/>
                  </a:cubicBezTo>
                  <a:cubicBezTo>
                    <a:pt x="120" y="84"/>
                    <a:pt x="120" y="84"/>
                    <a:pt x="120" y="84"/>
                  </a:cubicBezTo>
                  <a:cubicBezTo>
                    <a:pt x="109" y="93"/>
                    <a:pt x="109" y="93"/>
                    <a:pt x="109" y="93"/>
                  </a:cubicBezTo>
                  <a:cubicBezTo>
                    <a:pt x="104" y="97"/>
                    <a:pt x="104" y="97"/>
                    <a:pt x="104" y="97"/>
                  </a:cubicBezTo>
                  <a:lnTo>
                    <a:pt x="106" y="103"/>
                  </a:lnTo>
                  <a:close/>
                  <a:moveTo>
                    <a:pt x="168" y="3"/>
                  </a:moveTo>
                  <a:cubicBezTo>
                    <a:pt x="168" y="2"/>
                    <a:pt x="167" y="1"/>
                    <a:pt x="166" y="0"/>
                  </a:cubicBezTo>
                  <a:cubicBezTo>
                    <a:pt x="165" y="0"/>
                    <a:pt x="163" y="0"/>
                    <a:pt x="162" y="0"/>
                  </a:cubicBezTo>
                  <a:cubicBezTo>
                    <a:pt x="162" y="0"/>
                    <a:pt x="129" y="17"/>
                    <a:pt x="92" y="17"/>
                  </a:cubicBezTo>
                  <a:cubicBezTo>
                    <a:pt x="56" y="17"/>
                    <a:pt x="23" y="0"/>
                    <a:pt x="23" y="0"/>
                  </a:cubicBezTo>
                  <a:cubicBezTo>
                    <a:pt x="22" y="0"/>
                    <a:pt x="20" y="0"/>
                    <a:pt x="19" y="0"/>
                  </a:cubicBezTo>
                  <a:cubicBezTo>
                    <a:pt x="18" y="1"/>
                    <a:pt x="17" y="2"/>
                    <a:pt x="17" y="3"/>
                  </a:cubicBezTo>
                  <a:cubicBezTo>
                    <a:pt x="17" y="3"/>
                    <a:pt x="0" y="55"/>
                    <a:pt x="0" y="105"/>
                  </a:cubicBezTo>
                  <a:cubicBezTo>
                    <a:pt x="0" y="159"/>
                    <a:pt x="88" y="185"/>
                    <a:pt x="92" y="185"/>
                  </a:cubicBezTo>
                  <a:cubicBezTo>
                    <a:pt x="92" y="185"/>
                    <a:pt x="92" y="185"/>
                    <a:pt x="92" y="185"/>
                  </a:cubicBezTo>
                  <a:cubicBezTo>
                    <a:pt x="93" y="185"/>
                    <a:pt x="93" y="185"/>
                    <a:pt x="93" y="185"/>
                  </a:cubicBezTo>
                  <a:cubicBezTo>
                    <a:pt x="97" y="185"/>
                    <a:pt x="185" y="159"/>
                    <a:pt x="185" y="105"/>
                  </a:cubicBezTo>
                  <a:cubicBezTo>
                    <a:pt x="185" y="55"/>
                    <a:pt x="168" y="3"/>
                    <a:pt x="168" y="3"/>
                  </a:cubicBezTo>
                  <a:close/>
                  <a:moveTo>
                    <a:pt x="92" y="177"/>
                  </a:moveTo>
                  <a:cubicBezTo>
                    <a:pt x="84" y="175"/>
                    <a:pt x="8" y="149"/>
                    <a:pt x="8" y="105"/>
                  </a:cubicBezTo>
                  <a:cubicBezTo>
                    <a:pt x="8" y="64"/>
                    <a:pt x="20" y="25"/>
                    <a:pt x="24" y="10"/>
                  </a:cubicBezTo>
                  <a:cubicBezTo>
                    <a:pt x="34" y="15"/>
                    <a:pt x="62" y="25"/>
                    <a:pt x="92" y="25"/>
                  </a:cubicBezTo>
                  <a:cubicBezTo>
                    <a:pt x="123" y="25"/>
                    <a:pt x="151" y="15"/>
                    <a:pt x="161" y="10"/>
                  </a:cubicBezTo>
                  <a:cubicBezTo>
                    <a:pt x="165" y="25"/>
                    <a:pt x="177" y="64"/>
                    <a:pt x="177" y="105"/>
                  </a:cubicBezTo>
                  <a:cubicBezTo>
                    <a:pt x="177" y="149"/>
                    <a:pt x="101" y="175"/>
                    <a:pt x="92" y="17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33333"/>
                </a:solidFill>
                <a:effectLst/>
                <a:uLnTx/>
                <a:uFillTx/>
                <a:latin typeface="Calibri"/>
                <a:ea typeface="Calibri"/>
                <a:cs typeface="Calibri"/>
                <a:sym typeface="Calibri"/>
              </a:endParaRPr>
            </a:p>
          </p:txBody>
        </p:sp>
      </p:grpSp>
      <p:grpSp>
        <p:nvGrpSpPr>
          <p:cNvPr id="196" name="Google Shape;196;p32"/>
          <p:cNvGrpSpPr/>
          <p:nvPr/>
        </p:nvGrpSpPr>
        <p:grpSpPr>
          <a:xfrm>
            <a:off x="4908312" y="4201995"/>
            <a:ext cx="2673697" cy="2301107"/>
            <a:chOff x="5815829" y="3151575"/>
            <a:chExt cx="2005323" cy="1725873"/>
          </a:xfrm>
        </p:grpSpPr>
        <p:pic>
          <p:nvPicPr>
            <p:cNvPr id="197" name="Google Shape;197;p32"/>
            <p:cNvPicPr preferRelativeResize="0"/>
            <p:nvPr/>
          </p:nvPicPr>
          <p:blipFill rotWithShape="1">
            <a:blip r:embed="rId7">
              <a:alphaModFix/>
            </a:blip>
            <a:srcRect r="6015"/>
            <a:stretch/>
          </p:blipFill>
          <p:spPr>
            <a:xfrm>
              <a:off x="5815950" y="3151575"/>
              <a:ext cx="2005202" cy="1424124"/>
            </a:xfrm>
            <a:prstGeom prst="rect">
              <a:avLst/>
            </a:prstGeom>
            <a:noFill/>
            <a:ln>
              <a:noFill/>
            </a:ln>
          </p:spPr>
        </p:pic>
        <p:sp>
          <p:nvSpPr>
            <p:cNvPr id="198" name="Google Shape;198;p32"/>
            <p:cNvSpPr/>
            <p:nvPr/>
          </p:nvSpPr>
          <p:spPr>
            <a:xfrm>
              <a:off x="5815829" y="4520148"/>
              <a:ext cx="2005200" cy="357300"/>
            </a:xfrm>
            <a:prstGeom prst="rect">
              <a:avLst/>
            </a:prstGeom>
            <a:solidFill>
              <a:schemeClr val="accent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99;p32"/>
            <p:cNvSpPr txBox="1"/>
            <p:nvPr/>
          </p:nvSpPr>
          <p:spPr>
            <a:xfrm>
              <a:off x="5915750" y="4115200"/>
              <a:ext cx="13449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BEHAVIORAL SCIENCES</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0" name="Google Shape;200;p32"/>
            <p:cNvSpPr txBox="1"/>
            <p:nvPr/>
          </p:nvSpPr>
          <p:spPr>
            <a:xfrm>
              <a:off x="6781998" y="4572400"/>
              <a:ext cx="9555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SOUTH MOUNTAIN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32"/>
            <p:cNvSpPr/>
            <p:nvPr/>
          </p:nvSpPr>
          <p:spPr>
            <a:xfrm>
              <a:off x="6820765" y="4180613"/>
              <a:ext cx="282989" cy="284668"/>
            </a:xfrm>
            <a:custGeom>
              <a:avLst/>
              <a:gdLst/>
              <a:ahLst/>
              <a:cxnLst/>
              <a:rect l="l" t="t" r="r" b="b"/>
              <a:pathLst>
                <a:path w="185" h="186" extrusionOk="0">
                  <a:moveTo>
                    <a:pt x="185" y="55"/>
                  </a:moveTo>
                  <a:cubicBezTo>
                    <a:pt x="185" y="25"/>
                    <a:pt x="161" y="0"/>
                    <a:pt x="130" y="0"/>
                  </a:cubicBezTo>
                  <a:cubicBezTo>
                    <a:pt x="116" y="0"/>
                    <a:pt x="102" y="6"/>
                    <a:pt x="92" y="16"/>
                  </a:cubicBezTo>
                  <a:cubicBezTo>
                    <a:pt x="82" y="6"/>
                    <a:pt x="69" y="0"/>
                    <a:pt x="54" y="0"/>
                  </a:cubicBezTo>
                  <a:cubicBezTo>
                    <a:pt x="24" y="0"/>
                    <a:pt x="0" y="25"/>
                    <a:pt x="0" y="55"/>
                  </a:cubicBezTo>
                  <a:cubicBezTo>
                    <a:pt x="0" y="59"/>
                    <a:pt x="0" y="63"/>
                    <a:pt x="0" y="61"/>
                  </a:cubicBezTo>
                  <a:cubicBezTo>
                    <a:pt x="6" y="116"/>
                    <a:pt x="84" y="186"/>
                    <a:pt x="92" y="186"/>
                  </a:cubicBezTo>
                  <a:cubicBezTo>
                    <a:pt x="100" y="186"/>
                    <a:pt x="179" y="116"/>
                    <a:pt x="185" y="61"/>
                  </a:cubicBezTo>
                  <a:cubicBezTo>
                    <a:pt x="185" y="63"/>
                    <a:pt x="185" y="59"/>
                    <a:pt x="185" y="55"/>
                  </a:cubicBezTo>
                  <a:close/>
                  <a:moveTo>
                    <a:pt x="176" y="60"/>
                  </a:moveTo>
                  <a:cubicBezTo>
                    <a:pt x="171" y="106"/>
                    <a:pt x="108" y="167"/>
                    <a:pt x="92" y="177"/>
                  </a:cubicBezTo>
                  <a:cubicBezTo>
                    <a:pt x="77" y="167"/>
                    <a:pt x="13" y="106"/>
                    <a:pt x="8" y="60"/>
                  </a:cubicBezTo>
                  <a:cubicBezTo>
                    <a:pt x="8" y="60"/>
                    <a:pt x="8" y="58"/>
                    <a:pt x="8" y="55"/>
                  </a:cubicBezTo>
                  <a:cubicBezTo>
                    <a:pt x="8" y="29"/>
                    <a:pt x="29" y="9"/>
                    <a:pt x="54" y="9"/>
                  </a:cubicBezTo>
                  <a:cubicBezTo>
                    <a:pt x="66" y="9"/>
                    <a:pt x="78" y="13"/>
                    <a:pt x="86" y="22"/>
                  </a:cubicBezTo>
                  <a:cubicBezTo>
                    <a:pt x="92" y="27"/>
                    <a:pt x="92" y="27"/>
                    <a:pt x="92" y="27"/>
                  </a:cubicBezTo>
                  <a:cubicBezTo>
                    <a:pt x="98" y="22"/>
                    <a:pt x="98" y="22"/>
                    <a:pt x="98" y="22"/>
                  </a:cubicBezTo>
                  <a:cubicBezTo>
                    <a:pt x="107" y="13"/>
                    <a:pt x="118" y="9"/>
                    <a:pt x="130" y="9"/>
                  </a:cubicBezTo>
                  <a:cubicBezTo>
                    <a:pt x="156" y="9"/>
                    <a:pt x="177" y="29"/>
                    <a:pt x="177" y="55"/>
                  </a:cubicBezTo>
                  <a:cubicBezTo>
                    <a:pt x="177" y="58"/>
                    <a:pt x="176" y="60"/>
                    <a:pt x="176" y="6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33333"/>
                </a:solidFill>
                <a:effectLst/>
                <a:uLnTx/>
                <a:uFillTx/>
                <a:latin typeface="Calibri"/>
                <a:ea typeface="Calibri"/>
                <a:cs typeface="Calibri"/>
                <a:sym typeface="Calibri"/>
              </a:endParaRPr>
            </a:p>
          </p:txBody>
        </p:sp>
      </p:grpSp>
      <p:grpSp>
        <p:nvGrpSpPr>
          <p:cNvPr id="202" name="Google Shape;202;p32"/>
          <p:cNvGrpSpPr/>
          <p:nvPr/>
        </p:nvGrpSpPr>
        <p:grpSpPr>
          <a:xfrm>
            <a:off x="3348045" y="1643008"/>
            <a:ext cx="2844729" cy="2303106"/>
            <a:chOff x="4653150" y="1247600"/>
            <a:chExt cx="2133600" cy="1727373"/>
          </a:xfrm>
        </p:grpSpPr>
        <p:pic>
          <p:nvPicPr>
            <p:cNvPr id="203" name="Google Shape;203;p32"/>
            <p:cNvPicPr preferRelativeResize="0"/>
            <p:nvPr/>
          </p:nvPicPr>
          <p:blipFill rotWithShape="1">
            <a:blip r:embed="rId8">
              <a:alphaModFix/>
            </a:blip>
            <a:srcRect t="15504" r="20590"/>
            <a:stretch/>
          </p:blipFill>
          <p:spPr>
            <a:xfrm>
              <a:off x="4758032" y="1247600"/>
              <a:ext cx="2005200" cy="1424626"/>
            </a:xfrm>
            <a:prstGeom prst="rect">
              <a:avLst/>
            </a:prstGeom>
            <a:noFill/>
            <a:ln>
              <a:noFill/>
            </a:ln>
          </p:spPr>
        </p:pic>
        <p:sp>
          <p:nvSpPr>
            <p:cNvPr id="204" name="Google Shape;204;p32"/>
            <p:cNvSpPr/>
            <p:nvPr/>
          </p:nvSpPr>
          <p:spPr>
            <a:xfrm>
              <a:off x="4758032" y="2617673"/>
              <a:ext cx="2005200" cy="357300"/>
            </a:xfrm>
            <a:prstGeom prst="rect">
              <a:avLst/>
            </a:prstGeom>
            <a:solidFill>
              <a:schemeClr val="accent2"/>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205;p32"/>
            <p:cNvSpPr txBox="1"/>
            <p:nvPr/>
          </p:nvSpPr>
          <p:spPr>
            <a:xfrm>
              <a:off x="4879813" y="2212725"/>
              <a:ext cx="14604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ELEMENTARY AND</a:t>
              </a:r>
              <a:endParaRPr kumimoji="0" sz="1400" b="1" i="0" u="none" strike="noStrike" kern="0" cap="none" spc="0" normalizeH="0" baseline="0" noProof="0">
                <a:ln>
                  <a:noFill/>
                </a:ln>
                <a:solidFill>
                  <a:srgbClr val="FFFFFF"/>
                </a:solidFill>
                <a:effectLst/>
                <a:uLnTx/>
                <a:uFillTx/>
                <a:latin typeface="Raleway"/>
                <a:ea typeface="Raleway"/>
                <a:cs typeface="Raleway"/>
                <a:sym typeface="Raleway"/>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SPECIAL EDUCATION</a:t>
              </a:r>
              <a:endParaRPr kumimoji="0" sz="1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6" name="Google Shape;206;p32"/>
            <p:cNvSpPr txBox="1"/>
            <p:nvPr/>
          </p:nvSpPr>
          <p:spPr>
            <a:xfrm>
              <a:off x="4653150" y="2681400"/>
              <a:ext cx="21336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GLENDALE, PARADISE VALLEY, RIO SALADO</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7" name="Google Shape;207;p32"/>
            <p:cNvPicPr preferRelativeResize="0"/>
            <p:nvPr/>
          </p:nvPicPr>
          <p:blipFill>
            <a:blip r:embed="rId9">
              <a:alphaModFix/>
            </a:blip>
            <a:stretch>
              <a:fillRect/>
            </a:stretch>
          </p:blipFill>
          <p:spPr>
            <a:xfrm>
              <a:off x="6250300" y="2241826"/>
              <a:ext cx="357322" cy="357300"/>
            </a:xfrm>
            <a:prstGeom prst="rect">
              <a:avLst/>
            </a:prstGeom>
            <a:noFill/>
            <a:ln>
              <a:noFill/>
            </a:ln>
          </p:spPr>
        </p:pic>
      </p:grpSp>
      <p:grpSp>
        <p:nvGrpSpPr>
          <p:cNvPr id="208" name="Google Shape;208;p32"/>
          <p:cNvGrpSpPr/>
          <p:nvPr/>
        </p:nvGrpSpPr>
        <p:grpSpPr>
          <a:xfrm>
            <a:off x="7784967" y="4202028"/>
            <a:ext cx="2673545" cy="2301107"/>
            <a:chOff x="3670017" y="3151575"/>
            <a:chExt cx="2005209" cy="1725873"/>
          </a:xfrm>
        </p:grpSpPr>
        <p:pic>
          <p:nvPicPr>
            <p:cNvPr id="209" name="Google Shape;209;p32"/>
            <p:cNvPicPr preferRelativeResize="0"/>
            <p:nvPr/>
          </p:nvPicPr>
          <p:blipFill>
            <a:blip r:embed="rId10">
              <a:alphaModFix/>
            </a:blip>
            <a:stretch>
              <a:fillRect/>
            </a:stretch>
          </p:blipFill>
          <p:spPr>
            <a:xfrm>
              <a:off x="3670026" y="3151575"/>
              <a:ext cx="2005200" cy="1515931"/>
            </a:xfrm>
            <a:prstGeom prst="rect">
              <a:avLst/>
            </a:prstGeom>
            <a:noFill/>
            <a:ln>
              <a:noFill/>
            </a:ln>
          </p:spPr>
        </p:pic>
        <p:sp>
          <p:nvSpPr>
            <p:cNvPr id="210" name="Google Shape;210;p32"/>
            <p:cNvSpPr/>
            <p:nvPr/>
          </p:nvSpPr>
          <p:spPr>
            <a:xfrm>
              <a:off x="3670017" y="4520148"/>
              <a:ext cx="2005200" cy="357300"/>
            </a:xfrm>
            <a:prstGeom prst="rect">
              <a:avLst/>
            </a:prstGeom>
            <a:solidFill>
              <a:schemeClr val="accent5"/>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211;p32"/>
            <p:cNvSpPr txBox="1"/>
            <p:nvPr/>
          </p:nvSpPr>
          <p:spPr>
            <a:xfrm>
              <a:off x="3769955" y="4115200"/>
              <a:ext cx="955500" cy="415500"/>
            </a:xfrm>
            <a:prstGeom prst="rect">
              <a:avLst/>
            </a:prstGeom>
            <a:noFill/>
            <a:ln>
              <a:noFill/>
            </a:ln>
            <a:effectLst>
              <a:outerShdw blurRad="57150" dist="19050" dir="5400000" algn="bl" rotWithShape="0">
                <a:srgbClr val="000000">
                  <a:alpha val="50000"/>
                </a:srgbClr>
              </a:outerShdw>
            </a:effectLst>
          </p:spPr>
          <p:txBody>
            <a:bodyPr spcFirstLastPara="1" wrap="square" lIns="0" tIns="60925" rIns="121900" bIns="609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FFFFFF"/>
                  </a:solidFill>
                  <a:effectLst/>
                  <a:uLnTx/>
                  <a:uFillTx/>
                  <a:latin typeface="Raleway"/>
                  <a:ea typeface="Raleway"/>
                  <a:cs typeface="Raleway"/>
                  <a:sym typeface="Raleway"/>
                </a:rPr>
                <a:t>NUCLEAR MEDICINE</a:t>
              </a:r>
              <a:endParaRPr kumimoji="0" sz="1400" b="1" i="0" u="none" strike="noStrike" kern="0" cap="none" spc="0" normalizeH="0" baseline="0" noProof="0">
                <a:ln>
                  <a:noFill/>
                </a:ln>
                <a:solidFill>
                  <a:srgbClr val="FFFFFF"/>
                </a:solidFill>
                <a:effectLst/>
                <a:uLnTx/>
                <a:uFillTx/>
                <a:latin typeface="Raleway"/>
                <a:ea typeface="Raleway"/>
                <a:cs typeface="Raleway"/>
                <a:sym typeface="Raleway"/>
              </a:endParaRPr>
            </a:p>
          </p:txBody>
        </p:sp>
        <p:sp>
          <p:nvSpPr>
            <p:cNvPr id="212" name="Google Shape;212;p32"/>
            <p:cNvSpPr txBox="1"/>
            <p:nvPr/>
          </p:nvSpPr>
          <p:spPr>
            <a:xfrm>
              <a:off x="4636186" y="4572400"/>
              <a:ext cx="955500" cy="219300"/>
            </a:xfrm>
            <a:prstGeom prst="rect">
              <a:avLst/>
            </a:prstGeom>
            <a:noFill/>
            <a:ln>
              <a:noFill/>
            </a:ln>
          </p:spPr>
          <p:txBody>
            <a:bodyPr spcFirstLastPara="1" wrap="square" lIns="0" tIns="60925" rIns="121900" bIns="60925"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FFFFFF"/>
                  </a:solidFill>
                  <a:effectLst/>
                  <a:uLnTx/>
                  <a:uFillTx/>
                  <a:latin typeface="Calibri"/>
                  <a:ea typeface="Calibri"/>
                  <a:cs typeface="Calibri"/>
                  <a:sym typeface="Calibri"/>
                </a:rPr>
                <a:t>GATEWAY</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3" name="Google Shape;213;p32"/>
            <p:cNvSpPr/>
            <p:nvPr/>
          </p:nvSpPr>
          <p:spPr>
            <a:xfrm>
              <a:off x="4487347" y="4180565"/>
              <a:ext cx="206642" cy="284763"/>
            </a:xfrm>
            <a:custGeom>
              <a:avLst/>
              <a:gdLst/>
              <a:ahLst/>
              <a:cxnLst/>
              <a:rect l="l" t="t" r="r" b="b"/>
              <a:pathLst>
                <a:path w="135" h="186" extrusionOk="0">
                  <a:moveTo>
                    <a:pt x="110" y="51"/>
                  </a:moveTo>
                  <a:cubicBezTo>
                    <a:pt x="101" y="51"/>
                    <a:pt x="101" y="51"/>
                    <a:pt x="101" y="51"/>
                  </a:cubicBezTo>
                  <a:cubicBezTo>
                    <a:pt x="101" y="51"/>
                    <a:pt x="101" y="47"/>
                    <a:pt x="101" y="43"/>
                  </a:cubicBezTo>
                  <a:cubicBezTo>
                    <a:pt x="101" y="9"/>
                    <a:pt x="101" y="9"/>
                    <a:pt x="101" y="9"/>
                  </a:cubicBezTo>
                  <a:cubicBezTo>
                    <a:pt x="101" y="4"/>
                    <a:pt x="97" y="0"/>
                    <a:pt x="93" y="0"/>
                  </a:cubicBezTo>
                  <a:cubicBezTo>
                    <a:pt x="42" y="0"/>
                    <a:pt x="42" y="0"/>
                    <a:pt x="42" y="0"/>
                  </a:cubicBezTo>
                  <a:cubicBezTo>
                    <a:pt x="37" y="0"/>
                    <a:pt x="34" y="4"/>
                    <a:pt x="34" y="9"/>
                  </a:cubicBezTo>
                  <a:cubicBezTo>
                    <a:pt x="34" y="43"/>
                    <a:pt x="34" y="43"/>
                    <a:pt x="34" y="43"/>
                  </a:cubicBezTo>
                  <a:cubicBezTo>
                    <a:pt x="34" y="47"/>
                    <a:pt x="34" y="51"/>
                    <a:pt x="34" y="51"/>
                  </a:cubicBezTo>
                  <a:cubicBezTo>
                    <a:pt x="25" y="51"/>
                    <a:pt x="25" y="51"/>
                    <a:pt x="25" y="51"/>
                  </a:cubicBezTo>
                  <a:cubicBezTo>
                    <a:pt x="11" y="51"/>
                    <a:pt x="0" y="62"/>
                    <a:pt x="0" y="76"/>
                  </a:cubicBezTo>
                  <a:cubicBezTo>
                    <a:pt x="0" y="161"/>
                    <a:pt x="0" y="161"/>
                    <a:pt x="0" y="161"/>
                  </a:cubicBezTo>
                  <a:cubicBezTo>
                    <a:pt x="0" y="175"/>
                    <a:pt x="11" y="186"/>
                    <a:pt x="25" y="186"/>
                  </a:cubicBezTo>
                  <a:cubicBezTo>
                    <a:pt x="110" y="186"/>
                    <a:pt x="110" y="186"/>
                    <a:pt x="110" y="186"/>
                  </a:cubicBezTo>
                  <a:cubicBezTo>
                    <a:pt x="124" y="186"/>
                    <a:pt x="135" y="175"/>
                    <a:pt x="135" y="161"/>
                  </a:cubicBezTo>
                  <a:cubicBezTo>
                    <a:pt x="135" y="76"/>
                    <a:pt x="135" y="76"/>
                    <a:pt x="135" y="76"/>
                  </a:cubicBezTo>
                  <a:cubicBezTo>
                    <a:pt x="135" y="62"/>
                    <a:pt x="124" y="51"/>
                    <a:pt x="110" y="51"/>
                  </a:cubicBezTo>
                  <a:close/>
                  <a:moveTo>
                    <a:pt x="42" y="9"/>
                  </a:moveTo>
                  <a:cubicBezTo>
                    <a:pt x="93" y="9"/>
                    <a:pt x="93" y="9"/>
                    <a:pt x="93" y="9"/>
                  </a:cubicBezTo>
                  <a:cubicBezTo>
                    <a:pt x="93" y="17"/>
                    <a:pt x="93" y="17"/>
                    <a:pt x="93" y="17"/>
                  </a:cubicBezTo>
                  <a:cubicBezTo>
                    <a:pt x="42" y="17"/>
                    <a:pt x="42" y="17"/>
                    <a:pt x="42" y="17"/>
                  </a:cubicBezTo>
                  <a:lnTo>
                    <a:pt x="42" y="9"/>
                  </a:lnTo>
                  <a:close/>
                  <a:moveTo>
                    <a:pt x="42" y="26"/>
                  </a:moveTo>
                  <a:cubicBezTo>
                    <a:pt x="93" y="26"/>
                    <a:pt x="93" y="26"/>
                    <a:pt x="93" y="26"/>
                  </a:cubicBezTo>
                  <a:cubicBezTo>
                    <a:pt x="93" y="43"/>
                    <a:pt x="93" y="43"/>
                    <a:pt x="93" y="43"/>
                  </a:cubicBezTo>
                  <a:cubicBezTo>
                    <a:pt x="42" y="43"/>
                    <a:pt x="42" y="43"/>
                    <a:pt x="42" y="43"/>
                  </a:cubicBezTo>
                  <a:lnTo>
                    <a:pt x="42" y="26"/>
                  </a:lnTo>
                  <a:close/>
                  <a:moveTo>
                    <a:pt x="110" y="178"/>
                  </a:moveTo>
                  <a:cubicBezTo>
                    <a:pt x="25" y="178"/>
                    <a:pt x="25" y="178"/>
                    <a:pt x="25" y="178"/>
                  </a:cubicBezTo>
                  <a:cubicBezTo>
                    <a:pt x="16" y="178"/>
                    <a:pt x="8" y="170"/>
                    <a:pt x="8" y="161"/>
                  </a:cubicBezTo>
                  <a:cubicBezTo>
                    <a:pt x="126" y="161"/>
                    <a:pt x="126" y="161"/>
                    <a:pt x="126" y="161"/>
                  </a:cubicBezTo>
                  <a:cubicBezTo>
                    <a:pt x="126" y="170"/>
                    <a:pt x="119" y="178"/>
                    <a:pt x="110" y="178"/>
                  </a:cubicBezTo>
                  <a:close/>
                  <a:moveTo>
                    <a:pt x="93" y="110"/>
                  </a:moveTo>
                  <a:cubicBezTo>
                    <a:pt x="93" y="127"/>
                    <a:pt x="93" y="127"/>
                    <a:pt x="93" y="127"/>
                  </a:cubicBezTo>
                  <a:cubicBezTo>
                    <a:pt x="76" y="127"/>
                    <a:pt x="76" y="127"/>
                    <a:pt x="76" y="127"/>
                  </a:cubicBezTo>
                  <a:cubicBezTo>
                    <a:pt x="76" y="144"/>
                    <a:pt x="76" y="144"/>
                    <a:pt x="76" y="144"/>
                  </a:cubicBezTo>
                  <a:cubicBezTo>
                    <a:pt x="59" y="144"/>
                    <a:pt x="59" y="144"/>
                    <a:pt x="59" y="144"/>
                  </a:cubicBezTo>
                  <a:cubicBezTo>
                    <a:pt x="59" y="127"/>
                    <a:pt x="59" y="127"/>
                    <a:pt x="59" y="127"/>
                  </a:cubicBezTo>
                  <a:cubicBezTo>
                    <a:pt x="42" y="127"/>
                    <a:pt x="42" y="127"/>
                    <a:pt x="42" y="127"/>
                  </a:cubicBezTo>
                  <a:cubicBezTo>
                    <a:pt x="42" y="110"/>
                    <a:pt x="42" y="110"/>
                    <a:pt x="42" y="110"/>
                  </a:cubicBezTo>
                  <a:cubicBezTo>
                    <a:pt x="59" y="110"/>
                    <a:pt x="59" y="110"/>
                    <a:pt x="59" y="110"/>
                  </a:cubicBezTo>
                  <a:cubicBezTo>
                    <a:pt x="59" y="93"/>
                    <a:pt x="59" y="93"/>
                    <a:pt x="59" y="93"/>
                  </a:cubicBezTo>
                  <a:cubicBezTo>
                    <a:pt x="76" y="93"/>
                    <a:pt x="76" y="93"/>
                    <a:pt x="76" y="93"/>
                  </a:cubicBezTo>
                  <a:cubicBezTo>
                    <a:pt x="76" y="110"/>
                    <a:pt x="76" y="110"/>
                    <a:pt x="76" y="110"/>
                  </a:cubicBezTo>
                  <a:lnTo>
                    <a:pt x="93" y="110"/>
                  </a:lnTo>
                  <a:close/>
                  <a:moveTo>
                    <a:pt x="8" y="76"/>
                  </a:moveTo>
                  <a:cubicBezTo>
                    <a:pt x="8" y="67"/>
                    <a:pt x="16" y="60"/>
                    <a:pt x="25" y="60"/>
                  </a:cubicBezTo>
                  <a:cubicBezTo>
                    <a:pt x="110" y="60"/>
                    <a:pt x="110" y="60"/>
                    <a:pt x="110" y="60"/>
                  </a:cubicBezTo>
                  <a:cubicBezTo>
                    <a:pt x="119" y="60"/>
                    <a:pt x="126" y="67"/>
                    <a:pt x="126" y="76"/>
                  </a:cubicBezTo>
                  <a:lnTo>
                    <a:pt x="8" y="76"/>
                  </a:ln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333333"/>
                </a:solidFill>
                <a:effectLst/>
                <a:uLnTx/>
                <a:uFillTx/>
                <a:latin typeface="Calibri"/>
                <a:ea typeface="Calibri"/>
                <a:cs typeface="Calibri"/>
                <a:sym typeface="Calibri"/>
              </a:endParaRPr>
            </a:p>
          </p:txBody>
        </p:sp>
      </p:grpSp>
      <p:sp>
        <p:nvSpPr>
          <p:cNvPr id="214" name="Google Shape;214;p32"/>
          <p:cNvSpPr/>
          <p:nvPr/>
        </p:nvSpPr>
        <p:spPr>
          <a:xfrm>
            <a:off x="4850775" y="4091075"/>
            <a:ext cx="2844600" cy="2491500"/>
          </a:xfrm>
          <a:prstGeom prst="rect">
            <a:avLst/>
          </a:prstGeom>
          <a:noFill/>
          <a:ln w="228600" cap="flat" cmpd="sng">
            <a:solidFill>
              <a:srgbClr val="FFFF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9"/>
        <p:cNvGrpSpPr/>
        <p:nvPr/>
      </p:nvGrpSpPr>
      <p:grpSpPr>
        <a:xfrm>
          <a:off x="0" y="0"/>
          <a:ext cx="0" cy="0"/>
          <a:chOff x="0" y="0"/>
          <a:chExt cx="0" cy="0"/>
        </a:xfrm>
      </p:grpSpPr>
      <p:sp>
        <p:nvSpPr>
          <p:cNvPr id="220" name="Google Shape;220;p33"/>
          <p:cNvSpPr txBox="1"/>
          <p:nvPr/>
        </p:nvSpPr>
        <p:spPr>
          <a:xfrm>
            <a:off x="531985" y="625425"/>
            <a:ext cx="11077500" cy="107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Advantages of getting a bachelor’s degree at Maricopa Community College</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21" name="Google Shape;221;p33"/>
          <p:cNvSpPr txBox="1"/>
          <p:nvPr/>
        </p:nvSpPr>
        <p:spPr>
          <a:xfrm>
            <a:off x="1419726" y="3736150"/>
            <a:ext cx="1830000" cy="446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Montserrat"/>
                <a:ea typeface="Montserrat"/>
                <a:cs typeface="Montserrat"/>
                <a:sym typeface="Montserrat"/>
              </a:rPr>
              <a:t>Affordable</a:t>
            </a:r>
            <a:endParaRPr kumimoji="0" sz="7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22" name="Google Shape;222;p33"/>
          <p:cNvSpPr txBox="1"/>
          <p:nvPr/>
        </p:nvSpPr>
        <p:spPr>
          <a:xfrm>
            <a:off x="4219425" y="3736150"/>
            <a:ext cx="3734100" cy="446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Montserrat"/>
                <a:ea typeface="Montserrat"/>
                <a:cs typeface="Montserrat"/>
                <a:sym typeface="Montserrat"/>
              </a:rPr>
              <a:t>Personalized Support</a:t>
            </a:r>
            <a:endParaRPr kumimoji="0" sz="7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23" name="Google Shape;223;p33"/>
          <p:cNvSpPr txBox="1"/>
          <p:nvPr/>
        </p:nvSpPr>
        <p:spPr>
          <a:xfrm>
            <a:off x="8528726" y="3736150"/>
            <a:ext cx="2854200" cy="4464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Montserrat"/>
                <a:ea typeface="Montserrat"/>
                <a:cs typeface="Montserrat"/>
                <a:sym typeface="Montserrat"/>
              </a:rPr>
              <a:t>Flexible Modality</a:t>
            </a:r>
            <a:endParaRPr kumimoji="0" sz="7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24" name="Google Shape;224;p33"/>
          <p:cNvSpPr txBox="1"/>
          <p:nvPr/>
        </p:nvSpPr>
        <p:spPr>
          <a:xfrm>
            <a:off x="590200" y="4246100"/>
            <a:ext cx="3482100" cy="101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A3838"/>
                </a:solidFill>
                <a:effectLst/>
                <a:uLnTx/>
                <a:uFillTx/>
                <a:latin typeface="Arial"/>
                <a:cs typeface="Arial"/>
                <a:sym typeface="Arial"/>
              </a:rPr>
              <a:t>Complete a bachelor’s degree for a </a:t>
            </a:r>
            <a:r>
              <a:rPr kumimoji="0" lang="en-US" sz="2000" b="1" i="0" u="none" strike="noStrike" kern="0" cap="none" spc="0" normalizeH="0" baseline="0" noProof="0">
                <a:ln>
                  <a:noFill/>
                </a:ln>
                <a:solidFill>
                  <a:srgbClr val="3A3838"/>
                </a:solidFill>
                <a:effectLst/>
                <a:uLnTx/>
                <a:uFillTx/>
                <a:latin typeface="Arial"/>
                <a:cs typeface="Arial"/>
                <a:sym typeface="Arial"/>
              </a:rPr>
              <a:t>fraction of the cost</a:t>
            </a:r>
            <a:r>
              <a:rPr kumimoji="0" lang="en-US" sz="2000" b="0" i="0" u="none" strike="noStrike" kern="0" cap="none" spc="0" normalizeH="0" baseline="0" noProof="0">
                <a:ln>
                  <a:noFill/>
                </a:ln>
                <a:solidFill>
                  <a:srgbClr val="3A3838"/>
                </a:solidFill>
                <a:effectLst/>
                <a:uLnTx/>
                <a:uFillTx/>
                <a:latin typeface="Arial"/>
                <a:cs typeface="Arial"/>
                <a:sym typeface="Arial"/>
              </a:rPr>
              <a:t> at a local 4-yr university</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33"/>
          <p:cNvSpPr txBox="1"/>
          <p:nvPr/>
        </p:nvSpPr>
        <p:spPr>
          <a:xfrm>
            <a:off x="4397925" y="4246100"/>
            <a:ext cx="3377100" cy="1015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3A3838"/>
                </a:solidFill>
                <a:effectLst/>
                <a:uLnTx/>
                <a:uFillTx/>
                <a:latin typeface="Arial"/>
                <a:cs typeface="Arial"/>
                <a:sym typeface="Arial"/>
              </a:rPr>
              <a:t>Small class sizes</a:t>
            </a:r>
            <a:r>
              <a:rPr kumimoji="0" lang="en-US" sz="2000" b="0" i="0" u="none" strike="noStrike" kern="0" cap="none" spc="0" normalizeH="0" baseline="0" noProof="0">
                <a:ln>
                  <a:noFill/>
                </a:ln>
                <a:solidFill>
                  <a:srgbClr val="3A3838"/>
                </a:solidFill>
                <a:effectLst/>
                <a:uLnTx/>
                <a:uFillTx/>
                <a:latin typeface="Arial"/>
                <a:cs typeface="Arial"/>
                <a:sym typeface="Arial"/>
              </a:rPr>
              <a:t> and personalized support from your faculty and staff</a:t>
            </a:r>
            <a:endParaRPr kumimoji="0" sz="2000" b="0" i="0" u="none" strike="noStrike" kern="0" cap="none" spc="0" normalizeH="0" baseline="0" noProof="0">
              <a:ln>
                <a:noFill/>
              </a:ln>
              <a:solidFill>
                <a:srgbClr val="3A3838"/>
              </a:solidFill>
              <a:effectLst/>
              <a:uLnTx/>
              <a:uFillTx/>
              <a:latin typeface="Arial"/>
              <a:cs typeface="Arial"/>
              <a:sym typeface="Arial"/>
            </a:endParaRPr>
          </a:p>
        </p:txBody>
      </p:sp>
      <p:sp>
        <p:nvSpPr>
          <p:cNvPr id="226" name="Google Shape;226;p33"/>
          <p:cNvSpPr txBox="1"/>
          <p:nvPr/>
        </p:nvSpPr>
        <p:spPr>
          <a:xfrm>
            <a:off x="8267276" y="4246100"/>
            <a:ext cx="3377100" cy="708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3A3838"/>
                </a:solidFill>
                <a:effectLst/>
                <a:uLnTx/>
                <a:uFillTx/>
                <a:latin typeface="Arial"/>
                <a:cs typeface="Arial"/>
                <a:sym typeface="Arial"/>
              </a:rPr>
              <a:t>In person and </a:t>
            </a:r>
            <a:r>
              <a:rPr kumimoji="0" lang="en-US" sz="2000" b="1" i="0" u="none" strike="noStrike" kern="0" cap="none" spc="0" normalizeH="0" baseline="0" noProof="0">
                <a:ln>
                  <a:noFill/>
                </a:ln>
                <a:solidFill>
                  <a:srgbClr val="3A3838"/>
                </a:solidFill>
                <a:effectLst/>
                <a:uLnTx/>
                <a:uFillTx/>
                <a:latin typeface="Arial"/>
                <a:cs typeface="Arial"/>
                <a:sym typeface="Arial"/>
              </a:rPr>
              <a:t>online </a:t>
            </a:r>
            <a:r>
              <a:rPr kumimoji="0" lang="en-US" sz="2000" b="0" i="0" u="none" strike="noStrike" kern="0" cap="none" spc="0" normalizeH="0" baseline="0" noProof="0">
                <a:ln>
                  <a:noFill/>
                </a:ln>
                <a:solidFill>
                  <a:srgbClr val="3A3838"/>
                </a:solidFill>
                <a:effectLst/>
                <a:uLnTx/>
                <a:uFillTx/>
                <a:latin typeface="Arial"/>
                <a:cs typeface="Arial"/>
                <a:sym typeface="Arial"/>
              </a:rPr>
              <a:t>options are available</a:t>
            </a: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33"/>
          <p:cNvSpPr/>
          <p:nvPr/>
        </p:nvSpPr>
        <p:spPr>
          <a:xfrm>
            <a:off x="-55950" y="6477000"/>
            <a:ext cx="12286200" cy="381000"/>
          </a:xfrm>
          <a:prstGeom prst="rect">
            <a:avLst/>
          </a:prstGeom>
          <a:solidFill>
            <a:srgbClr val="002B5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28" name="Google Shape;228;p33"/>
          <p:cNvPicPr preferRelativeResize="0"/>
          <p:nvPr/>
        </p:nvPicPr>
        <p:blipFill>
          <a:blip r:embed="rId3">
            <a:alphaModFix/>
          </a:blip>
          <a:stretch>
            <a:fillRect/>
          </a:stretch>
        </p:blipFill>
        <p:spPr>
          <a:xfrm>
            <a:off x="9099588" y="2007525"/>
            <a:ext cx="1712470" cy="1728625"/>
          </a:xfrm>
          <a:prstGeom prst="rect">
            <a:avLst/>
          </a:prstGeom>
          <a:noFill/>
          <a:ln>
            <a:noFill/>
          </a:ln>
        </p:spPr>
      </p:pic>
      <p:pic>
        <p:nvPicPr>
          <p:cNvPr id="229" name="Google Shape;229;p33"/>
          <p:cNvPicPr preferRelativeResize="0"/>
          <p:nvPr/>
        </p:nvPicPr>
        <p:blipFill>
          <a:blip r:embed="rId4">
            <a:alphaModFix/>
          </a:blip>
          <a:stretch>
            <a:fillRect/>
          </a:stretch>
        </p:blipFill>
        <p:spPr>
          <a:xfrm>
            <a:off x="5199275" y="1943975"/>
            <a:ext cx="1793448" cy="1728625"/>
          </a:xfrm>
          <a:prstGeom prst="rect">
            <a:avLst/>
          </a:prstGeom>
          <a:noFill/>
          <a:ln>
            <a:noFill/>
          </a:ln>
        </p:spPr>
      </p:pic>
      <p:pic>
        <p:nvPicPr>
          <p:cNvPr id="230" name="Google Shape;230;p33"/>
          <p:cNvPicPr preferRelativeResize="0"/>
          <p:nvPr/>
        </p:nvPicPr>
        <p:blipFill>
          <a:blip r:embed="rId5">
            <a:alphaModFix/>
          </a:blip>
          <a:stretch>
            <a:fillRect/>
          </a:stretch>
        </p:blipFill>
        <p:spPr>
          <a:xfrm>
            <a:off x="1454100" y="1943975"/>
            <a:ext cx="1761241" cy="1728625"/>
          </a:xfrm>
          <a:prstGeom prst="rect">
            <a:avLst/>
          </a:prstGeom>
          <a:noFill/>
          <a:ln>
            <a:noFill/>
          </a:ln>
        </p:spPr>
      </p:pic>
      <p:sp>
        <p:nvSpPr>
          <p:cNvPr id="231" name="Google Shape;231;p33"/>
          <p:cNvSpPr txBox="1"/>
          <p:nvPr/>
        </p:nvSpPr>
        <p:spPr>
          <a:xfrm>
            <a:off x="1030700" y="2007525"/>
            <a:ext cx="6366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000000"/>
                </a:solidFill>
                <a:effectLst/>
                <a:uLnTx/>
                <a:uFillTx/>
                <a:latin typeface="Calibri"/>
                <a:ea typeface="Calibri"/>
                <a:cs typeface="Calibri"/>
                <a:sym typeface="Calibri"/>
              </a:rPr>
              <a:t>1.</a:t>
            </a: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33"/>
          <p:cNvSpPr txBox="1"/>
          <p:nvPr/>
        </p:nvSpPr>
        <p:spPr>
          <a:xfrm>
            <a:off x="4895375" y="2007525"/>
            <a:ext cx="6366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000000"/>
                </a:solidFill>
                <a:effectLst/>
                <a:uLnTx/>
                <a:uFillTx/>
                <a:latin typeface="Calibri"/>
                <a:ea typeface="Calibri"/>
                <a:cs typeface="Calibri"/>
                <a:sym typeface="Calibri"/>
              </a:rPr>
              <a:t>2. </a:t>
            </a: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33"/>
          <p:cNvSpPr txBox="1"/>
          <p:nvPr/>
        </p:nvSpPr>
        <p:spPr>
          <a:xfrm>
            <a:off x="8673200" y="2007525"/>
            <a:ext cx="636600" cy="6003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700" b="0" i="0" u="none" strike="noStrike" kern="0" cap="none" spc="0" normalizeH="0" baseline="0" noProof="0">
                <a:ln>
                  <a:noFill/>
                </a:ln>
                <a:solidFill>
                  <a:srgbClr val="000000"/>
                </a:solidFill>
                <a:effectLst/>
                <a:uLnTx/>
                <a:uFillTx/>
                <a:latin typeface="Calibri"/>
                <a:ea typeface="Calibri"/>
                <a:cs typeface="Calibri"/>
                <a:sym typeface="Calibri"/>
              </a:rPr>
              <a:t>3.</a:t>
            </a:r>
            <a:endParaRPr kumimoji="0" sz="27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4"/>
          <p:cNvSpPr txBox="1">
            <a:spLocks noGrp="1"/>
          </p:cNvSpPr>
          <p:nvPr>
            <p:ph type="title"/>
          </p:nvPr>
        </p:nvSpPr>
        <p:spPr>
          <a:xfrm>
            <a:off x="714267" y="515133"/>
            <a:ext cx="11061900" cy="10161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Average Cost of Attendance (120 credits)</a:t>
            </a:r>
            <a:endParaRPr/>
          </a:p>
          <a:p>
            <a:pPr marL="0" lvl="0" indent="0" algn="l" rtl="0">
              <a:spcBef>
                <a:spcPts val="0"/>
              </a:spcBef>
              <a:spcAft>
                <a:spcPts val="0"/>
              </a:spcAft>
              <a:buNone/>
            </a:pPr>
            <a:r>
              <a:rPr lang="en-US">
                <a:solidFill>
                  <a:srgbClr val="6FA314"/>
                </a:solidFill>
              </a:rPr>
              <a:t>Bachelor’s Degree Programs</a:t>
            </a:r>
            <a:endParaRPr/>
          </a:p>
        </p:txBody>
      </p:sp>
      <p:graphicFrame>
        <p:nvGraphicFramePr>
          <p:cNvPr id="239" name="Google Shape;239;p34"/>
          <p:cNvGraphicFramePr/>
          <p:nvPr/>
        </p:nvGraphicFramePr>
        <p:xfrm>
          <a:off x="612667" y="2513187"/>
          <a:ext cx="10949675" cy="4023080"/>
        </p:xfrm>
        <a:graphic>
          <a:graphicData uri="http://schemas.openxmlformats.org/drawingml/2006/table">
            <a:tbl>
              <a:tblPr>
                <a:noFill/>
              </a:tblPr>
              <a:tblGrid>
                <a:gridCol w="7191975">
                  <a:extLst>
                    <a:ext uri="{9D8B030D-6E8A-4147-A177-3AD203B41FA5}">
                      <a16:colId xmlns:a16="http://schemas.microsoft.com/office/drawing/2014/main" val="20000"/>
                    </a:ext>
                  </a:extLst>
                </a:gridCol>
                <a:gridCol w="3757700">
                  <a:extLst>
                    <a:ext uri="{9D8B030D-6E8A-4147-A177-3AD203B41FA5}">
                      <a16:colId xmlns:a16="http://schemas.microsoft.com/office/drawing/2014/main" val="20001"/>
                    </a:ext>
                  </a:extLst>
                </a:gridCol>
              </a:tblGrid>
              <a:tr h="416075">
                <a:tc>
                  <a:txBody>
                    <a:bodyPr/>
                    <a:lstStyle/>
                    <a:p>
                      <a:pPr marL="0" lvl="0" indent="0" algn="l" rtl="0">
                        <a:spcBef>
                          <a:spcPts val="0"/>
                        </a:spcBef>
                        <a:spcAft>
                          <a:spcPts val="0"/>
                        </a:spcAft>
                        <a:buNone/>
                      </a:pPr>
                      <a:r>
                        <a:rPr lang="en-US" sz="1900" b="1"/>
                        <a:t>County Resident Base Tuition - </a:t>
                      </a:r>
                      <a:r>
                        <a:rPr lang="en-US" sz="1900"/>
                        <a:t>Lower Division (100/200)</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900"/>
                        <a:t>$97.00 per credit hour</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02125">
                <a:tc>
                  <a:txBody>
                    <a:bodyPr/>
                    <a:lstStyle/>
                    <a:p>
                      <a:pPr marL="0" lvl="0" indent="0" algn="l" rtl="0">
                        <a:spcBef>
                          <a:spcPts val="0"/>
                        </a:spcBef>
                        <a:spcAft>
                          <a:spcPts val="0"/>
                        </a:spcAft>
                        <a:buNone/>
                      </a:pPr>
                      <a:r>
                        <a:rPr lang="en-US" sz="1900" b="1">
                          <a:solidFill>
                            <a:schemeClr val="dk1"/>
                          </a:solidFill>
                        </a:rPr>
                        <a:t>County Resident Base Tuition - </a:t>
                      </a:r>
                      <a:r>
                        <a:rPr lang="en-US" sz="1900">
                          <a:solidFill>
                            <a:schemeClr val="dk1"/>
                          </a:solidFill>
                        </a:rPr>
                        <a:t>Upper Division (300/400)</a:t>
                      </a:r>
                      <a:endParaRPr sz="1900" i="1"/>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900"/>
                        <a:t>$145.50 per credit hour</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695100">
                <a:tc>
                  <a:txBody>
                    <a:bodyPr/>
                    <a:lstStyle/>
                    <a:p>
                      <a:pPr marL="0" lvl="0" indent="0" algn="l" rtl="0">
                        <a:spcBef>
                          <a:spcPts val="0"/>
                        </a:spcBef>
                        <a:spcAft>
                          <a:spcPts val="0"/>
                        </a:spcAft>
                        <a:buNone/>
                      </a:pPr>
                      <a:r>
                        <a:rPr lang="en-US" sz="1900" b="1"/>
                        <a:t>Estimated Tuition Range for 120 Credits</a:t>
                      </a:r>
                      <a:endParaRPr sz="1900" b="1"/>
                    </a:p>
                    <a:p>
                      <a:pPr marL="0" lvl="0" indent="0" algn="l" rtl="0">
                        <a:spcBef>
                          <a:spcPts val="0"/>
                        </a:spcBef>
                        <a:spcAft>
                          <a:spcPts val="0"/>
                        </a:spcAft>
                        <a:buNone/>
                      </a:pPr>
                      <a:r>
                        <a:rPr lang="en-US" sz="1900" i="1"/>
                        <a:t>30-55 upper division credits</a:t>
                      </a:r>
                      <a:endParaRPr sz="1900" i="1"/>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900"/>
                        <a:t>$6,305 - $8,730 100/200</a:t>
                      </a:r>
                      <a:endParaRPr sz="1900"/>
                    </a:p>
                    <a:p>
                      <a:pPr marL="0" lvl="0" indent="0" algn="l" rtl="0">
                        <a:spcBef>
                          <a:spcPts val="0"/>
                        </a:spcBef>
                        <a:spcAft>
                          <a:spcPts val="0"/>
                        </a:spcAft>
                        <a:buNone/>
                      </a:pPr>
                      <a:r>
                        <a:rPr lang="en-US" sz="1900"/>
                        <a:t>$4,365 - $8,002 300/400</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None/>
                      </a:pPr>
                      <a:r>
                        <a:rPr lang="en-US" sz="1900" b="1"/>
                        <a:t>Fees</a:t>
                      </a:r>
                      <a:endParaRPr sz="1900" b="1"/>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900"/>
                        <a:t>$320</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77200">
                <a:tc>
                  <a:txBody>
                    <a:bodyPr/>
                    <a:lstStyle/>
                    <a:p>
                      <a:pPr marL="0" lvl="0" indent="0" algn="l" rtl="0">
                        <a:spcBef>
                          <a:spcPts val="0"/>
                        </a:spcBef>
                        <a:spcAft>
                          <a:spcPts val="0"/>
                        </a:spcAft>
                        <a:buNone/>
                      </a:pPr>
                      <a:r>
                        <a:rPr lang="en-US" sz="1900" b="1"/>
                        <a:t>Books &amp; Supplies</a:t>
                      </a:r>
                      <a:endParaRPr sz="1900" b="1"/>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US" sz="1900"/>
                        <a:t>$6,000</a:t>
                      </a:r>
                      <a:endParaRPr sz="1900"/>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US" sz="1900" b="1">
                          <a:solidFill>
                            <a:schemeClr val="lt1"/>
                          </a:solidFill>
                        </a:rPr>
                        <a:t>County Resident 4-Year Total Average Cost for 120 Credits</a:t>
                      </a:r>
                      <a:endParaRPr sz="1900">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tc>
                  <a:txBody>
                    <a:bodyPr/>
                    <a:lstStyle/>
                    <a:p>
                      <a:pPr marL="0" lvl="0" indent="0" algn="l" rtl="0">
                        <a:spcBef>
                          <a:spcPts val="0"/>
                        </a:spcBef>
                        <a:spcAft>
                          <a:spcPts val="0"/>
                        </a:spcAft>
                        <a:buNone/>
                      </a:pPr>
                      <a:r>
                        <a:rPr lang="en-US" sz="1900" b="1">
                          <a:solidFill>
                            <a:schemeClr val="lt1"/>
                          </a:solidFill>
                        </a:rPr>
                        <a:t>$19,415 - $20,627</a:t>
                      </a:r>
                      <a:endParaRPr sz="1900" b="1">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US" sz="1900">
                          <a:solidFill>
                            <a:schemeClr val="dk1"/>
                          </a:solidFill>
                        </a:rPr>
                        <a:t>Out-of-State Total Average Cost </a:t>
                      </a:r>
                      <a:r>
                        <a:rPr lang="en-US" sz="1900" i="1">
                          <a:solidFill>
                            <a:schemeClr val="dk1"/>
                          </a:solidFill>
                        </a:rPr>
                        <a:t>($275 surcharge per credit)</a:t>
                      </a:r>
                      <a:endParaRPr sz="1900" i="1">
                        <a:solidFill>
                          <a:schemeClr val="dk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0E0E0"/>
                    </a:solidFill>
                  </a:tcPr>
                </a:tc>
                <a:tc>
                  <a:txBody>
                    <a:bodyPr/>
                    <a:lstStyle/>
                    <a:p>
                      <a:pPr marL="0" lvl="0" indent="0" algn="l" rtl="0">
                        <a:spcBef>
                          <a:spcPts val="0"/>
                        </a:spcBef>
                        <a:spcAft>
                          <a:spcPts val="0"/>
                        </a:spcAft>
                        <a:buNone/>
                      </a:pPr>
                      <a:r>
                        <a:rPr lang="en-US" sz="1900">
                          <a:solidFill>
                            <a:schemeClr val="dk1"/>
                          </a:solidFill>
                        </a:rPr>
                        <a:t>$46,095 - $51,512</a:t>
                      </a:r>
                      <a:endParaRPr sz="1900">
                        <a:solidFill>
                          <a:schemeClr val="dk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E0E0E0"/>
                    </a:solidFill>
                  </a:tcPr>
                </a:tc>
                <a:extLst>
                  <a:ext uri="{0D108BD9-81ED-4DB2-BD59-A6C34878D82A}">
                    <a16:rowId xmlns:a16="http://schemas.microsoft.com/office/drawing/2014/main" val="10006"/>
                  </a:ext>
                </a:extLst>
              </a:tr>
            </a:tbl>
          </a:graphicData>
        </a:graphic>
      </p:graphicFrame>
      <p:sp>
        <p:nvSpPr>
          <p:cNvPr id="240" name="Google Shape;240;p34"/>
          <p:cNvSpPr txBox="1"/>
          <p:nvPr/>
        </p:nvSpPr>
        <p:spPr>
          <a:xfrm>
            <a:off x="531985" y="1743025"/>
            <a:ext cx="11077500" cy="5850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A quality 4-year education at a fraction of the cost</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241" name="Google Shape;241;p34"/>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5"/>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Paying for College</a:t>
            </a:r>
            <a:endParaRPr/>
          </a:p>
          <a:p>
            <a:pPr marL="0" lvl="0" indent="0" algn="l" rtl="0">
              <a:spcBef>
                <a:spcPts val="0"/>
              </a:spcBef>
              <a:spcAft>
                <a:spcPts val="0"/>
              </a:spcAft>
              <a:buNone/>
            </a:pPr>
            <a:r>
              <a:rPr lang="en-US">
                <a:solidFill>
                  <a:srgbClr val="6FA314"/>
                </a:solidFill>
              </a:rPr>
              <a:t>Bachelor’s Degree Programs</a:t>
            </a:r>
            <a:endParaRPr>
              <a:solidFill>
                <a:srgbClr val="6FA314"/>
              </a:solidFill>
            </a:endParaRPr>
          </a:p>
        </p:txBody>
      </p:sp>
      <p:sp>
        <p:nvSpPr>
          <p:cNvPr id="247" name="Google Shape;247;p35"/>
          <p:cNvSpPr txBox="1">
            <a:spLocks noGrp="1"/>
          </p:cNvSpPr>
          <p:nvPr>
            <p:ph type="body" idx="1"/>
          </p:nvPr>
        </p:nvSpPr>
        <p:spPr>
          <a:xfrm>
            <a:off x="612800" y="1922075"/>
            <a:ext cx="11061900" cy="3812400"/>
          </a:xfrm>
          <a:prstGeom prst="rect">
            <a:avLst/>
          </a:prstGeom>
        </p:spPr>
        <p:txBody>
          <a:bodyPr spcFirstLastPara="1" wrap="square" lIns="121900" tIns="121900" rIns="121900" bIns="121900" anchor="t" anchorCtr="0">
            <a:noAutofit/>
          </a:bodyPr>
          <a:lstStyle/>
          <a:p>
            <a:pPr marL="609600" lvl="0" indent="-469900" algn="l" rtl="0">
              <a:lnSpc>
                <a:spcPct val="105000"/>
              </a:lnSpc>
              <a:spcBef>
                <a:spcPts val="0"/>
              </a:spcBef>
              <a:spcAft>
                <a:spcPts val="0"/>
              </a:spcAft>
              <a:buSzPts val="2600"/>
              <a:buChar char="●"/>
            </a:pPr>
            <a:r>
              <a:rPr lang="en-US" sz="2600"/>
              <a:t>Title IV Financial Aid Eligibility is </a:t>
            </a:r>
            <a:r>
              <a:rPr lang="en-US" sz="2600" b="1" i="1"/>
              <a:t>approved</a:t>
            </a:r>
            <a:r>
              <a:rPr lang="en-US" sz="2600"/>
              <a:t> for South Mountain Community College; financial aid levels will be adjusted for junior/senior standing within your program of study</a:t>
            </a:r>
            <a:endParaRPr sz="2600"/>
          </a:p>
          <a:p>
            <a:pPr marL="609600" lvl="0" indent="-469900" algn="l" rtl="0">
              <a:lnSpc>
                <a:spcPct val="105000"/>
              </a:lnSpc>
              <a:spcBef>
                <a:spcPts val="1300"/>
              </a:spcBef>
              <a:spcAft>
                <a:spcPts val="0"/>
              </a:spcAft>
              <a:buSzPts val="2600"/>
              <a:buChar char="●"/>
            </a:pPr>
            <a:r>
              <a:rPr lang="en-US" sz="2600"/>
              <a:t>We recommend that you complete the </a:t>
            </a:r>
            <a:r>
              <a:rPr lang="en-US" sz="2600" b="1"/>
              <a:t>2023-2024 Free Application for Federal Student Aid (FAFSA)</a:t>
            </a:r>
            <a:endParaRPr sz="2600"/>
          </a:p>
          <a:p>
            <a:pPr marL="1219200" lvl="1" indent="-469900" algn="l" rtl="0">
              <a:lnSpc>
                <a:spcPct val="105000"/>
              </a:lnSpc>
              <a:spcBef>
                <a:spcPts val="1300"/>
              </a:spcBef>
              <a:spcAft>
                <a:spcPts val="0"/>
              </a:spcAft>
              <a:buSzPts val="2600"/>
              <a:buChar char="○"/>
            </a:pPr>
            <a:r>
              <a:rPr lang="en-US" sz="2600"/>
              <a:t>SMCC’s Title IV Code: 015001</a:t>
            </a:r>
            <a:endParaRPr sz="2600"/>
          </a:p>
          <a:p>
            <a:pPr marL="609600" lvl="0" indent="-469900" algn="l" rtl="0">
              <a:lnSpc>
                <a:spcPct val="105000"/>
              </a:lnSpc>
              <a:spcBef>
                <a:spcPts val="1300"/>
              </a:spcBef>
              <a:spcAft>
                <a:spcPts val="0"/>
              </a:spcAft>
              <a:buSzPts val="2600"/>
              <a:buChar char="●"/>
            </a:pPr>
            <a:r>
              <a:rPr lang="en-US" sz="2600" b="1"/>
              <a:t>Veteran Benefits approved with the State Approving Agency </a:t>
            </a:r>
            <a:endParaRPr sz="2600" b="1"/>
          </a:p>
          <a:p>
            <a:pPr marL="0" lvl="0" indent="0" algn="l" rtl="0">
              <a:lnSpc>
                <a:spcPct val="105000"/>
              </a:lnSpc>
              <a:spcBef>
                <a:spcPts val="1300"/>
              </a:spcBef>
              <a:spcAft>
                <a:spcPts val="1300"/>
              </a:spcAft>
              <a:buNone/>
            </a:pPr>
            <a:endParaRPr sz="2600"/>
          </a:p>
        </p:txBody>
      </p:sp>
      <p:pic>
        <p:nvPicPr>
          <p:cNvPr id="248" name="Google Shape;248;p35"/>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a:extLst>
              <a:ext uri="{FF2B5EF4-FFF2-40B4-BE49-F238E27FC236}">
                <a16:creationId xmlns:a16="http://schemas.microsoft.com/office/drawing/2014/main" id="{A8D64FFA-3415-4930-8F8F-30AC4E502627}"/>
              </a:ext>
            </a:extLst>
          </p:cNvPr>
          <p:cNvSpPr>
            <a:spLocks noGrp="1"/>
          </p:cNvSpPr>
          <p:nvPr>
            <p:ph type="title" idx="4294967295"/>
          </p:nvPr>
        </p:nvSpPr>
        <p:spPr>
          <a:xfrm>
            <a:off x="155378" y="89427"/>
            <a:ext cx="11145233" cy="702203"/>
          </a:xfrm>
        </p:spPr>
        <p:txBody>
          <a:bodyPr>
            <a:normAutofit fontScale="90000"/>
          </a:bodyPr>
          <a:lstStyle/>
          <a:p>
            <a:r>
              <a:rPr lang="en-US" b="1">
                <a:cs typeface="Calibri Light"/>
              </a:rPr>
              <a:t>Arizona Workforce Development Alliance Members</a:t>
            </a:r>
            <a:endParaRPr lang="en-US" b="1"/>
          </a:p>
        </p:txBody>
      </p:sp>
      <p:sp>
        <p:nvSpPr>
          <p:cNvPr id="19" name="TextBox 52">
            <a:extLst>
              <a:ext uri="{FF2B5EF4-FFF2-40B4-BE49-F238E27FC236}">
                <a16:creationId xmlns:a16="http://schemas.microsoft.com/office/drawing/2014/main" id="{E9A4A184-4042-4E82-9490-ACF17A89E667}"/>
              </a:ext>
            </a:extLst>
          </p:cNvPr>
          <p:cNvSpPr txBox="1"/>
          <p:nvPr/>
        </p:nvSpPr>
        <p:spPr>
          <a:xfrm>
            <a:off x="213742" y="2460844"/>
            <a:ext cx="255075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Yvette Tucker</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Arizona Complete Health</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ACC-RBHA</a:t>
            </a:r>
            <a:endParaRPr lang="en-US" sz="1200">
              <a:latin typeface="Calibri" panose="020F0502020204030204"/>
              <a:cs typeface="Calibri"/>
            </a:endParaRPr>
          </a:p>
        </p:txBody>
      </p:sp>
      <p:sp>
        <p:nvSpPr>
          <p:cNvPr id="22" name="TextBox 14">
            <a:extLst>
              <a:ext uri="{FF2B5EF4-FFF2-40B4-BE49-F238E27FC236}">
                <a16:creationId xmlns:a16="http://schemas.microsoft.com/office/drawing/2014/main" id="{971E2813-7769-4448-8045-FA6BC71B3402}"/>
              </a:ext>
            </a:extLst>
          </p:cNvPr>
          <p:cNvSpPr txBox="1"/>
          <p:nvPr/>
        </p:nvSpPr>
        <p:spPr>
          <a:xfrm>
            <a:off x="2345442" y="2469975"/>
            <a:ext cx="2538179"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Selena McDonald</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3" name="TextBox 16">
            <a:extLst>
              <a:ext uri="{FF2B5EF4-FFF2-40B4-BE49-F238E27FC236}">
                <a16:creationId xmlns:a16="http://schemas.microsoft.com/office/drawing/2014/main" id="{95224FA9-9821-4570-B37E-39D48D2DDBB2}"/>
              </a:ext>
            </a:extLst>
          </p:cNvPr>
          <p:cNvSpPr txBox="1"/>
          <p:nvPr/>
        </p:nvSpPr>
        <p:spPr>
          <a:xfrm>
            <a:off x="6784960" y="2472487"/>
            <a:ext cx="2565275"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Mark Faul</a:t>
            </a:r>
          </a:p>
          <a:p>
            <a:pPr algn="ctr" defTabSz="1219170">
              <a:defRPr/>
            </a:pPr>
            <a:r>
              <a:rPr lang="en-US" sz="1200" i="1">
                <a:solidFill>
                  <a:srgbClr val="0070C0"/>
                </a:solidFill>
                <a:latin typeface="Calibri" panose="020F0502020204030204"/>
              </a:rPr>
              <a:t>Care1st Health Plan Arizona</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a:t>
            </a:r>
          </a:p>
        </p:txBody>
      </p:sp>
      <p:sp>
        <p:nvSpPr>
          <p:cNvPr id="24" name="TextBox 19">
            <a:extLst>
              <a:ext uri="{FF2B5EF4-FFF2-40B4-BE49-F238E27FC236}">
                <a16:creationId xmlns:a16="http://schemas.microsoft.com/office/drawing/2014/main" id="{F26EB0F3-9005-4CB5-B382-20FA701F4953}"/>
              </a:ext>
            </a:extLst>
          </p:cNvPr>
          <p:cNvSpPr txBox="1"/>
          <p:nvPr/>
        </p:nvSpPr>
        <p:spPr>
          <a:xfrm>
            <a:off x="-81816" y="5166835"/>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Sarah Hauck</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ACC-RBHA, ALTCS, DD, DCS/CHP</a:t>
            </a:r>
          </a:p>
        </p:txBody>
      </p:sp>
      <p:sp>
        <p:nvSpPr>
          <p:cNvPr id="25" name="TextBox 20">
            <a:extLst>
              <a:ext uri="{FF2B5EF4-FFF2-40B4-BE49-F238E27FC236}">
                <a16:creationId xmlns:a16="http://schemas.microsoft.com/office/drawing/2014/main" id="{868A812A-D91D-4986-986F-09DA1F792151}"/>
              </a:ext>
            </a:extLst>
          </p:cNvPr>
          <p:cNvSpPr txBox="1"/>
          <p:nvPr/>
        </p:nvSpPr>
        <p:spPr>
          <a:xfrm>
            <a:off x="3950057" y="5201615"/>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Veronica De La O</a:t>
            </a:r>
            <a:endParaRPr lang="en-US"/>
          </a:p>
          <a:p>
            <a:pPr algn="ctr" defTabSz="1219170">
              <a:defRPr/>
            </a:pPr>
            <a:r>
              <a:rPr lang="en-US" sz="1200" i="1">
                <a:solidFill>
                  <a:srgbClr val="0070C0"/>
                </a:solidFill>
                <a:latin typeface="Calibri" panose="020F0502020204030204"/>
              </a:rPr>
              <a:t>Molina Health Care</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endParaRPr lang="en-US" sz="1200">
              <a:latin typeface="Calibri" panose="020F0502020204030204"/>
              <a:cs typeface="Calibri"/>
            </a:endParaRPr>
          </a:p>
          <a:p>
            <a:pPr algn="ctr" defTabSz="1219170">
              <a:defRPr/>
            </a:pPr>
            <a:r>
              <a:rPr lang="en-US" sz="1200">
                <a:latin typeface="Calibri" panose="020F0502020204030204"/>
              </a:rPr>
              <a:t>ACC</a:t>
            </a:r>
            <a:endParaRPr lang="en-US" sz="1200">
              <a:latin typeface="Calibri" panose="020F0502020204030204"/>
              <a:cs typeface="Calibri"/>
            </a:endParaRPr>
          </a:p>
        </p:txBody>
      </p:sp>
      <p:sp>
        <p:nvSpPr>
          <p:cNvPr id="26" name="TextBox 22">
            <a:extLst>
              <a:ext uri="{FF2B5EF4-FFF2-40B4-BE49-F238E27FC236}">
                <a16:creationId xmlns:a16="http://schemas.microsoft.com/office/drawing/2014/main" id="{5D9380B9-E6DA-4C83-8D29-94F31CD753CD}"/>
              </a:ext>
            </a:extLst>
          </p:cNvPr>
          <p:cNvSpPr txBox="1"/>
          <p:nvPr/>
        </p:nvSpPr>
        <p:spPr>
          <a:xfrm>
            <a:off x="5930739" y="5164981"/>
            <a:ext cx="2538179"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Layla Bishop</a:t>
            </a:r>
          </a:p>
          <a:p>
            <a:pPr algn="ctr" defTabSz="1219170">
              <a:defRPr/>
            </a:pPr>
            <a:r>
              <a:rPr lang="en-US" sz="1200" i="1">
                <a:solidFill>
                  <a:srgbClr val="0070C0"/>
                </a:solidFill>
                <a:latin typeface="Calibri" panose="020F0502020204030204"/>
              </a:rPr>
              <a:t>UnitedHealthcare Community Plan</a:t>
            </a:r>
          </a:p>
          <a:p>
            <a:pPr algn="ctr" defTabSz="1219170">
              <a:defRPr/>
            </a:pPr>
            <a:r>
              <a:rPr lang="en-US" sz="1200">
                <a:solidFill>
                  <a:prstClr val="black"/>
                </a:solidFill>
                <a:latin typeface="Calibri" panose="020F0502020204030204"/>
              </a:rPr>
              <a:t>Workforce Development Administrator</a:t>
            </a:r>
          </a:p>
          <a:p>
            <a:pPr algn="ctr" defTabSz="1219170">
              <a:defRPr/>
            </a:pPr>
            <a:r>
              <a:rPr lang="en-US" sz="1200">
                <a:solidFill>
                  <a:prstClr val="black"/>
                </a:solidFill>
                <a:latin typeface="Calibri" panose="020F0502020204030204"/>
              </a:rPr>
              <a:t>ACC, ALTCS &amp; DD</a:t>
            </a:r>
          </a:p>
        </p:txBody>
      </p:sp>
      <p:sp>
        <p:nvSpPr>
          <p:cNvPr id="27" name="TextBox 24">
            <a:extLst>
              <a:ext uri="{FF2B5EF4-FFF2-40B4-BE49-F238E27FC236}">
                <a16:creationId xmlns:a16="http://schemas.microsoft.com/office/drawing/2014/main" id="{9B0D7545-6674-4DEC-801E-DDA31C993188}"/>
              </a:ext>
            </a:extLst>
          </p:cNvPr>
          <p:cNvSpPr txBox="1"/>
          <p:nvPr/>
        </p:nvSpPr>
        <p:spPr>
          <a:xfrm>
            <a:off x="8270647" y="5199554"/>
            <a:ext cx="2169484"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Sylvia Sanders</a:t>
            </a:r>
            <a:endParaRPr lang="en-US" sz="1200" b="1" i="1">
              <a:solidFill>
                <a:prstClr val="black"/>
              </a:solidFill>
              <a:latin typeface="Calibri" panose="020F0502020204030204"/>
              <a:cs typeface="Calibri" panose="020F0502020204030204"/>
            </a:endParaRPr>
          </a:p>
          <a:p>
            <a:pPr algn="ctr" defTabSz="1219170">
              <a:defRPr/>
            </a:pPr>
            <a:r>
              <a:rPr lang="en-US" sz="1200" i="1">
                <a:solidFill>
                  <a:srgbClr val="0070C0"/>
                </a:solidFill>
                <a:latin typeface="Calibri" panose="020F0502020204030204"/>
              </a:rPr>
              <a:t>Arizona Association of Health Plans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Consultant / Workforce Development Program Manager</a:t>
            </a:r>
            <a:endParaRPr lang="en-US" sz="1200">
              <a:latin typeface="Calibri" panose="020F0502020204030204"/>
              <a:cs typeface="Calibri"/>
            </a:endParaRPr>
          </a:p>
        </p:txBody>
      </p:sp>
      <p:pic>
        <p:nvPicPr>
          <p:cNvPr id="28" name="Picture 27">
            <a:extLst>
              <a:ext uri="{FF2B5EF4-FFF2-40B4-BE49-F238E27FC236}">
                <a16:creationId xmlns:a16="http://schemas.microsoft.com/office/drawing/2014/main" id="{0140020A-78A5-4D25-9CDB-984701BE7E3F}"/>
              </a:ext>
            </a:extLst>
          </p:cNvPr>
          <p:cNvPicPr>
            <a:picLocks noChangeAspect="1"/>
          </p:cNvPicPr>
          <p:nvPr/>
        </p:nvPicPr>
        <p:blipFill rotWithShape="1">
          <a:blip r:embed="rId3">
            <a:extLst>
              <a:ext uri="{28A0092B-C50C-407E-A947-70E740481C1C}">
                <a14:useLocalDpi xmlns:a14="http://schemas.microsoft.com/office/drawing/2010/main" val="0"/>
              </a:ext>
            </a:extLst>
          </a:blip>
          <a:srcRect l="9722" t="20866" r="15278" b="25197"/>
          <a:stretch/>
        </p:blipFill>
        <p:spPr>
          <a:xfrm>
            <a:off x="3066738" y="927926"/>
            <a:ext cx="1095764" cy="1393695"/>
          </a:xfrm>
          <a:prstGeom prst="rect">
            <a:avLst/>
          </a:prstGeom>
          <a:ln>
            <a:noFill/>
          </a:ln>
          <a:effectLst>
            <a:outerShdw blurRad="292100" dist="139700" dir="2700000" algn="tl" rotWithShape="0">
              <a:srgbClr val="333333">
                <a:alpha val="65000"/>
              </a:srgbClr>
            </a:outerShdw>
          </a:effectLst>
        </p:spPr>
      </p:pic>
      <p:pic>
        <p:nvPicPr>
          <p:cNvPr id="30" name="Picture 29">
            <a:extLst>
              <a:ext uri="{FF2B5EF4-FFF2-40B4-BE49-F238E27FC236}">
                <a16:creationId xmlns:a16="http://schemas.microsoft.com/office/drawing/2014/main" id="{DF786EDE-9FF1-427B-AD58-2AA4C9F5AB6E}"/>
              </a:ext>
            </a:extLst>
          </p:cNvPr>
          <p:cNvPicPr>
            <a:picLocks noChangeAspect="1"/>
          </p:cNvPicPr>
          <p:nvPr/>
        </p:nvPicPr>
        <p:blipFill rotWithShape="1">
          <a:blip r:embed="rId4">
            <a:extLst>
              <a:ext uri="{28A0092B-C50C-407E-A947-70E740481C1C}">
                <a14:useLocalDpi xmlns:a14="http://schemas.microsoft.com/office/drawing/2010/main" val="0"/>
              </a:ext>
            </a:extLst>
          </a:blip>
          <a:srcRect l="9836" t="2299" r="10656" b="27011"/>
          <a:stretch/>
        </p:blipFill>
        <p:spPr>
          <a:xfrm>
            <a:off x="450723" y="3546425"/>
            <a:ext cx="1179554" cy="1488583"/>
          </a:xfrm>
          <a:prstGeom prst="rect">
            <a:avLst/>
          </a:prstGeom>
          <a:ln>
            <a:noFill/>
          </a:ln>
          <a:effectLst>
            <a:outerShdw blurRad="292100" dist="139700" dir="2700000" algn="tl" rotWithShape="0">
              <a:srgbClr val="333333">
                <a:alpha val="65000"/>
              </a:srgbClr>
            </a:outerShdw>
          </a:effectLst>
        </p:spPr>
      </p:pic>
      <p:pic>
        <p:nvPicPr>
          <p:cNvPr id="32" name="Picture 31">
            <a:extLst>
              <a:ext uri="{FF2B5EF4-FFF2-40B4-BE49-F238E27FC236}">
                <a16:creationId xmlns:a16="http://schemas.microsoft.com/office/drawing/2014/main" id="{C27240AB-3EB0-4B67-845A-89BD2AD031C3}"/>
              </a:ext>
            </a:extLst>
          </p:cNvPr>
          <p:cNvPicPr>
            <a:picLocks noChangeAspect="1"/>
          </p:cNvPicPr>
          <p:nvPr/>
        </p:nvPicPr>
        <p:blipFill rotWithShape="1">
          <a:blip r:embed="rId5">
            <a:extLst>
              <a:ext uri="{28A0092B-C50C-407E-A947-70E740481C1C}">
                <a14:useLocalDpi xmlns:a14="http://schemas.microsoft.com/office/drawing/2010/main" val="0"/>
              </a:ext>
            </a:extLst>
          </a:blip>
          <a:srcRect l="13600" r="10400" b="15746"/>
          <a:stretch/>
        </p:blipFill>
        <p:spPr>
          <a:xfrm>
            <a:off x="6633089" y="3618558"/>
            <a:ext cx="1148877" cy="1497004"/>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150667C-744A-4B29-AAE8-C30E9E17E8C7}"/>
              </a:ext>
            </a:extLst>
          </p:cNvPr>
          <p:cNvPicPr>
            <a:picLocks noChangeAspect="1"/>
          </p:cNvPicPr>
          <p:nvPr/>
        </p:nvPicPr>
        <p:blipFill rotWithShape="1">
          <a:blip r:embed="rId6">
            <a:extLst>
              <a:ext uri="{28A0092B-C50C-407E-A947-70E740481C1C}">
                <a14:useLocalDpi xmlns:a14="http://schemas.microsoft.com/office/drawing/2010/main" val="0"/>
              </a:ext>
            </a:extLst>
          </a:blip>
          <a:srcRect l="8633" t="7108" r="13669" b="25070"/>
          <a:stretch/>
        </p:blipFill>
        <p:spPr>
          <a:xfrm>
            <a:off x="7591489" y="921838"/>
            <a:ext cx="1096924" cy="1391512"/>
          </a:xfrm>
          <a:prstGeom prst="rect">
            <a:avLst/>
          </a:prstGeom>
          <a:ln>
            <a:noFill/>
          </a:ln>
          <a:effectLst>
            <a:outerShdw blurRad="292100" dist="139700" dir="2700000" algn="tl" rotWithShape="0">
              <a:srgbClr val="333333">
                <a:alpha val="65000"/>
              </a:srgbClr>
            </a:outerShdw>
          </a:effectLst>
        </p:spPr>
      </p:pic>
      <p:sp>
        <p:nvSpPr>
          <p:cNvPr id="36" name="TextBox 53">
            <a:extLst>
              <a:ext uri="{FF2B5EF4-FFF2-40B4-BE49-F238E27FC236}">
                <a16:creationId xmlns:a16="http://schemas.microsoft.com/office/drawing/2014/main" id="{8DD21332-BE56-4E22-90F1-F25E139B3F2C}"/>
              </a:ext>
            </a:extLst>
          </p:cNvPr>
          <p:cNvSpPr txBox="1"/>
          <p:nvPr/>
        </p:nvSpPr>
        <p:spPr>
          <a:xfrm>
            <a:off x="9232862" y="2472154"/>
            <a:ext cx="216549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Jennifer Elkins</a:t>
            </a:r>
            <a:endParaRPr lang="en-US" sz="1600" b="1">
              <a:solidFill>
                <a:prstClr val="black"/>
              </a:solidFill>
              <a:latin typeface="Calibri" panose="020F0502020204030204"/>
            </a:endParaRPr>
          </a:p>
          <a:p>
            <a:pPr algn="ctr" defTabSz="1219170">
              <a:defRPr/>
            </a:pPr>
            <a:r>
              <a:rPr lang="en-US" sz="1200" i="1">
                <a:solidFill>
                  <a:srgbClr val="0070C0"/>
                </a:solidFill>
                <a:latin typeface="Calibri" panose="020F0502020204030204"/>
              </a:rPr>
              <a:t>Health Choice Arizona</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Workforce Development Administrator</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4" name="Picture 4">
            <a:extLst>
              <a:ext uri="{FF2B5EF4-FFF2-40B4-BE49-F238E27FC236}">
                <a16:creationId xmlns:a16="http://schemas.microsoft.com/office/drawing/2014/main" id="{62464CCA-CD0A-488D-AA5D-00D03A9F7B45}"/>
              </a:ext>
            </a:extLst>
          </p:cNvPr>
          <p:cNvPicPr>
            <a:picLocks noChangeAspect="1"/>
          </p:cNvPicPr>
          <p:nvPr/>
        </p:nvPicPr>
        <p:blipFill rotWithShape="1">
          <a:blip r:embed="rId7"/>
          <a:srcRect l="8403" r="-840" b="262"/>
          <a:stretch/>
        </p:blipFill>
        <p:spPr>
          <a:xfrm>
            <a:off x="9789195" y="909517"/>
            <a:ext cx="1124059" cy="1391738"/>
          </a:xfrm>
          <a:prstGeom prst="rect">
            <a:avLst/>
          </a:prstGeom>
          <a:ln>
            <a:noFill/>
          </a:ln>
          <a:effectLst>
            <a:outerShdw blurRad="292100" dist="139700" dir="2700000" algn="tl" rotWithShape="0">
              <a:srgbClr val="333333">
                <a:alpha val="65000"/>
              </a:srgbClr>
            </a:outerShdw>
          </a:effectLst>
        </p:spPr>
      </p:pic>
      <p:pic>
        <p:nvPicPr>
          <p:cNvPr id="3" name="Picture 4" descr="A picture containing person, indoor&#10;&#10;Description automatically generated">
            <a:extLst>
              <a:ext uri="{FF2B5EF4-FFF2-40B4-BE49-F238E27FC236}">
                <a16:creationId xmlns:a16="http://schemas.microsoft.com/office/drawing/2014/main" id="{432A3FB6-27D7-870E-25A8-E6030AD9997C}"/>
              </a:ext>
            </a:extLst>
          </p:cNvPr>
          <p:cNvPicPr>
            <a:picLocks noChangeAspect="1"/>
          </p:cNvPicPr>
          <p:nvPr/>
        </p:nvPicPr>
        <p:blipFill>
          <a:blip r:embed="rId8"/>
          <a:stretch>
            <a:fillRect/>
          </a:stretch>
        </p:blipFill>
        <p:spPr>
          <a:xfrm>
            <a:off x="955472" y="918076"/>
            <a:ext cx="1067296" cy="1390724"/>
          </a:xfrm>
          <a:prstGeom prst="rect">
            <a:avLst/>
          </a:prstGeom>
          <a:ln>
            <a:noFill/>
          </a:ln>
          <a:effectLst>
            <a:outerShdw blurRad="292100" dist="139700" dir="2700000" algn="tl" rotWithShape="0">
              <a:srgbClr val="333333">
                <a:alpha val="65000"/>
              </a:srgbClr>
            </a:outerShdw>
          </a:effectLst>
        </p:spPr>
      </p:pic>
      <p:pic>
        <p:nvPicPr>
          <p:cNvPr id="5" name="Picture 4" descr="A person smiling at the camera&#10;&#10;Description automatically generated">
            <a:extLst>
              <a:ext uri="{FF2B5EF4-FFF2-40B4-BE49-F238E27FC236}">
                <a16:creationId xmlns:a16="http://schemas.microsoft.com/office/drawing/2014/main" id="{E115FCE5-C909-69FE-6944-C7D54B944045}"/>
              </a:ext>
            </a:extLst>
          </p:cNvPr>
          <p:cNvPicPr>
            <a:picLocks noChangeAspect="1"/>
          </p:cNvPicPr>
          <p:nvPr/>
        </p:nvPicPr>
        <p:blipFill rotWithShape="1">
          <a:blip r:embed="rId9"/>
          <a:srcRect l="8663" t="7161" r="11505" b="5498"/>
          <a:stretch/>
        </p:blipFill>
        <p:spPr>
          <a:xfrm>
            <a:off x="8776520" y="3628083"/>
            <a:ext cx="1146844" cy="1414730"/>
          </a:xfrm>
          <a:prstGeom prst="rect">
            <a:avLst/>
          </a:prstGeom>
          <a:ln>
            <a:noFill/>
          </a:ln>
          <a:effectLst>
            <a:outerShdw blurRad="292100" dist="139700" dir="2700000" algn="tl" rotWithShape="0">
              <a:srgbClr val="333333">
                <a:alpha val="65000"/>
              </a:srgbClr>
            </a:outerShdw>
          </a:effectLst>
        </p:spPr>
      </p:pic>
      <p:sp>
        <p:nvSpPr>
          <p:cNvPr id="2" name="TextBox 14">
            <a:extLst>
              <a:ext uri="{FF2B5EF4-FFF2-40B4-BE49-F238E27FC236}">
                <a16:creationId xmlns:a16="http://schemas.microsoft.com/office/drawing/2014/main" id="{3E62319B-5928-CE67-4D21-71E9BA0A03EE}"/>
              </a:ext>
            </a:extLst>
          </p:cNvPr>
          <p:cNvSpPr txBox="1"/>
          <p:nvPr/>
        </p:nvSpPr>
        <p:spPr>
          <a:xfrm>
            <a:off x="4587690" y="2467725"/>
            <a:ext cx="2538179" cy="89255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Cori McLain</a:t>
            </a:r>
          </a:p>
          <a:p>
            <a:pPr algn="ctr" defTabSz="1219170">
              <a:defRPr/>
            </a:pPr>
            <a:r>
              <a:rPr lang="en-US" sz="1200" i="1">
                <a:solidFill>
                  <a:srgbClr val="0070C0"/>
                </a:solidFill>
                <a:latin typeface="Calibri" panose="020F0502020204030204"/>
              </a:rPr>
              <a:t>Banner - University Health Plans</a:t>
            </a:r>
          </a:p>
          <a:p>
            <a:pPr algn="ctr" defTabSz="1219170">
              <a:defRPr/>
            </a:pPr>
            <a:r>
              <a:rPr lang="en-US" sz="1200">
                <a:latin typeface="Calibri" panose="020F0502020204030204"/>
              </a:rPr>
              <a:t>Workforce Development </a:t>
            </a:r>
          </a:p>
          <a:p>
            <a:pPr algn="ctr" defTabSz="1219170">
              <a:defRPr/>
            </a:pPr>
            <a:r>
              <a:rPr lang="en-US" sz="1200">
                <a:latin typeface="Calibri" panose="020F0502020204030204"/>
              </a:rPr>
              <a:t>ACC</a:t>
            </a:r>
            <a:endParaRPr lang="en-US" sz="1200">
              <a:latin typeface="Calibri" panose="020F0502020204030204"/>
              <a:cs typeface="Calibri"/>
            </a:endParaRPr>
          </a:p>
        </p:txBody>
      </p:sp>
      <p:pic>
        <p:nvPicPr>
          <p:cNvPr id="7" name="Picture 6" descr="A person smiling for a picture&#10;&#10;Description automatically generated">
            <a:extLst>
              <a:ext uri="{FF2B5EF4-FFF2-40B4-BE49-F238E27FC236}">
                <a16:creationId xmlns:a16="http://schemas.microsoft.com/office/drawing/2014/main" id="{84E03BFE-15CB-A1FE-836B-8973E8279F9B}"/>
              </a:ext>
            </a:extLst>
          </p:cNvPr>
          <p:cNvPicPr>
            <a:picLocks noChangeAspect="1"/>
          </p:cNvPicPr>
          <p:nvPr/>
        </p:nvPicPr>
        <p:blipFill rotWithShape="1">
          <a:blip r:embed="rId10">
            <a:extLst>
              <a:ext uri="{28A0092B-C50C-407E-A947-70E740481C1C}">
                <a14:useLocalDpi xmlns:a14="http://schemas.microsoft.com/office/drawing/2010/main" val="0"/>
              </a:ext>
            </a:extLst>
          </a:blip>
          <a:srcRect l="10655" r="11647"/>
          <a:stretch/>
        </p:blipFill>
        <p:spPr>
          <a:xfrm>
            <a:off x="10638212" y="3575224"/>
            <a:ext cx="1162056" cy="1425070"/>
          </a:xfrm>
          <a:prstGeom prst="rect">
            <a:avLst/>
          </a:prstGeom>
          <a:ln>
            <a:noFill/>
          </a:ln>
          <a:effectLst>
            <a:outerShdw blurRad="292100" dist="139700" dir="2700000" algn="tl" rotWithShape="0">
              <a:srgbClr val="333333">
                <a:alpha val="65000"/>
              </a:srgbClr>
            </a:outerShdw>
          </a:effectLst>
        </p:spPr>
      </p:pic>
      <p:sp>
        <p:nvSpPr>
          <p:cNvPr id="8" name="TextBox 19">
            <a:extLst>
              <a:ext uri="{FF2B5EF4-FFF2-40B4-BE49-F238E27FC236}">
                <a16:creationId xmlns:a16="http://schemas.microsoft.com/office/drawing/2014/main" id="{46E535F7-F43D-1F1D-4184-78C943EAD9AA}"/>
              </a:ext>
            </a:extLst>
          </p:cNvPr>
          <p:cNvSpPr txBox="1"/>
          <p:nvPr/>
        </p:nvSpPr>
        <p:spPr>
          <a:xfrm>
            <a:off x="2058605" y="5174217"/>
            <a:ext cx="2232984"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solidFill>
                  <a:prstClr val="black"/>
                </a:solidFill>
                <a:latin typeface="Calibri" panose="020F0502020204030204"/>
              </a:rPr>
              <a:t>Mike Tripp</a:t>
            </a:r>
          </a:p>
          <a:p>
            <a:pPr algn="ctr" defTabSz="1219170">
              <a:defRPr/>
            </a:pPr>
            <a:r>
              <a:rPr lang="en-US" sz="1200" i="1">
                <a:solidFill>
                  <a:srgbClr val="0070C0"/>
                </a:solidFill>
                <a:latin typeface="Calibri" panose="020F0502020204030204"/>
              </a:rPr>
              <a:t>Mercy Care</a:t>
            </a:r>
          </a:p>
          <a:p>
            <a:pPr algn="ctr" defTabSz="1219170">
              <a:defRPr/>
            </a:pPr>
            <a:r>
              <a:rPr lang="en-US" sz="1200">
                <a:solidFill>
                  <a:prstClr val="black"/>
                </a:solidFill>
                <a:latin typeface="Calibri" panose="020F0502020204030204"/>
              </a:rPr>
              <a:t>Workforce Development Manager</a:t>
            </a:r>
          </a:p>
          <a:p>
            <a:pPr algn="ctr" defTabSz="1219170">
              <a:defRPr/>
            </a:pPr>
            <a:r>
              <a:rPr lang="en-US" sz="1200">
                <a:solidFill>
                  <a:prstClr val="black"/>
                </a:solidFill>
                <a:latin typeface="Calibri" panose="020F0502020204030204"/>
              </a:rPr>
              <a:t>ACC-RBHA, ALTCS, DD, DCS/CHP</a:t>
            </a:r>
          </a:p>
        </p:txBody>
      </p:sp>
      <p:sp>
        <p:nvSpPr>
          <p:cNvPr id="9" name="TextBox 20">
            <a:extLst>
              <a:ext uri="{FF2B5EF4-FFF2-40B4-BE49-F238E27FC236}">
                <a16:creationId xmlns:a16="http://schemas.microsoft.com/office/drawing/2014/main" id="{E4DCFEA1-B2BD-0042-3223-52D3F59C85DC}"/>
              </a:ext>
            </a:extLst>
          </p:cNvPr>
          <p:cNvSpPr txBox="1"/>
          <p:nvPr/>
        </p:nvSpPr>
        <p:spPr>
          <a:xfrm>
            <a:off x="10042770" y="5199554"/>
            <a:ext cx="2387513"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a:latin typeface="Calibri" panose="020F0502020204030204"/>
              </a:rPr>
              <a:t>Joe Chemali</a:t>
            </a:r>
            <a:endParaRPr lang="en-US"/>
          </a:p>
          <a:p>
            <a:pPr algn="ctr" defTabSz="1219170">
              <a:defRPr/>
            </a:pPr>
            <a:r>
              <a:rPr lang="en-US" sz="1200" i="1">
                <a:solidFill>
                  <a:srgbClr val="0070C0"/>
                </a:solidFill>
                <a:latin typeface="Calibri" panose="020F0502020204030204"/>
              </a:rPr>
              <a:t>Relias</a:t>
            </a:r>
            <a:endParaRPr lang="en-US" sz="1200" i="1">
              <a:solidFill>
                <a:srgbClr val="0070C0"/>
              </a:solidFill>
              <a:latin typeface="Calibri" panose="020F0502020204030204"/>
              <a:cs typeface="Calibri"/>
            </a:endParaRPr>
          </a:p>
          <a:p>
            <a:pPr algn="ctr" defTabSz="1219170">
              <a:defRPr/>
            </a:pPr>
            <a:r>
              <a:rPr lang="en-US" sz="1200">
                <a:latin typeface="Calibri" panose="020F0502020204030204"/>
              </a:rPr>
              <a:t>Enterprise</a:t>
            </a:r>
          </a:p>
          <a:p>
            <a:pPr algn="ctr" defTabSz="1219170">
              <a:defRPr/>
            </a:pPr>
            <a:r>
              <a:rPr lang="en-US" sz="1200">
                <a:latin typeface="Calibri" panose="020F0502020204030204"/>
              </a:rPr>
              <a:t>Client Success</a:t>
            </a:r>
            <a:endParaRPr lang="en-US"/>
          </a:p>
          <a:p>
            <a:pPr algn="ctr" defTabSz="1219170">
              <a:defRPr/>
            </a:pPr>
            <a:r>
              <a:rPr lang="en-US" sz="1200">
                <a:latin typeface="Calibri" panose="020F0502020204030204"/>
                <a:cs typeface="Calibri"/>
              </a:rPr>
              <a:t>Manager</a:t>
            </a:r>
          </a:p>
        </p:txBody>
      </p:sp>
      <p:pic>
        <p:nvPicPr>
          <p:cNvPr id="11" name="Picture 10" descr="A person smiling for a picture&#10;&#10;Description automatically generated">
            <a:extLst>
              <a:ext uri="{FF2B5EF4-FFF2-40B4-BE49-F238E27FC236}">
                <a16:creationId xmlns:a16="http://schemas.microsoft.com/office/drawing/2014/main" id="{521CEB4A-77F8-F97A-95A2-031846E8E90B}"/>
              </a:ext>
            </a:extLst>
          </p:cNvPr>
          <p:cNvPicPr>
            <a:picLocks noChangeAspect="1"/>
          </p:cNvPicPr>
          <p:nvPr/>
        </p:nvPicPr>
        <p:blipFill rotWithShape="1">
          <a:blip r:embed="rId11">
            <a:extLst>
              <a:ext uri="{28A0092B-C50C-407E-A947-70E740481C1C}">
                <a14:useLocalDpi xmlns:a14="http://schemas.microsoft.com/office/drawing/2010/main" val="0"/>
              </a:ext>
            </a:extLst>
          </a:blip>
          <a:srcRect l="4808" t="-2691" r="1923" b="2917"/>
          <a:stretch/>
        </p:blipFill>
        <p:spPr>
          <a:xfrm>
            <a:off x="2594596" y="3594367"/>
            <a:ext cx="1169981" cy="1528981"/>
          </a:xfrm>
          <a:prstGeom prst="rect">
            <a:avLst/>
          </a:prstGeom>
          <a:ln>
            <a:noFill/>
          </a:ln>
          <a:effectLst>
            <a:outerShdw blurRad="292100" dist="139700" dir="2700000" algn="tl" rotWithShape="0">
              <a:srgbClr val="333333">
                <a:alpha val="65000"/>
              </a:srgbClr>
            </a:outerShdw>
          </a:effectLst>
        </p:spPr>
      </p:pic>
      <p:pic>
        <p:nvPicPr>
          <p:cNvPr id="10" name="Picture 9" descr="A person with long brown hair&#10;&#10;Description automatically generated">
            <a:extLst>
              <a:ext uri="{FF2B5EF4-FFF2-40B4-BE49-F238E27FC236}">
                <a16:creationId xmlns:a16="http://schemas.microsoft.com/office/drawing/2014/main" id="{8F80EC32-9790-5798-29D8-C1344A023E7D}"/>
              </a:ext>
            </a:extLst>
          </p:cNvPr>
          <p:cNvPicPr>
            <a:picLocks noChangeAspect="1"/>
          </p:cNvPicPr>
          <p:nvPr/>
        </p:nvPicPr>
        <p:blipFill rotWithShape="1">
          <a:blip r:embed="rId12">
            <a:extLst>
              <a:ext uri="{28A0092B-C50C-407E-A947-70E740481C1C}">
                <a14:useLocalDpi xmlns:a14="http://schemas.microsoft.com/office/drawing/2010/main" val="0"/>
              </a:ext>
            </a:extLst>
          </a:blip>
          <a:srcRect l="4984" t="16162"/>
          <a:stretch/>
        </p:blipFill>
        <p:spPr>
          <a:xfrm>
            <a:off x="5331000" y="927926"/>
            <a:ext cx="1096924" cy="1380874"/>
          </a:xfrm>
          <a:prstGeom prst="rect">
            <a:avLst/>
          </a:prstGeom>
          <a:ln>
            <a:noFill/>
          </a:ln>
          <a:effectLst>
            <a:outerShdw blurRad="292100" dist="139700" dir="2700000" algn="tl" rotWithShape="0">
              <a:srgbClr val="333333">
                <a:alpha val="65000"/>
              </a:srgbClr>
            </a:outerShdw>
          </a:effectLst>
        </p:spPr>
      </p:pic>
      <p:pic>
        <p:nvPicPr>
          <p:cNvPr id="6" name="Picture 5" descr="A person smiling at the camera&#10;&#10;Description automatically generated">
            <a:extLst>
              <a:ext uri="{FF2B5EF4-FFF2-40B4-BE49-F238E27FC236}">
                <a16:creationId xmlns:a16="http://schemas.microsoft.com/office/drawing/2014/main" id="{53EED048-DDDD-56E7-411D-2398D85B886A}"/>
              </a:ext>
            </a:extLst>
          </p:cNvPr>
          <p:cNvPicPr>
            <a:picLocks noChangeAspect="1"/>
          </p:cNvPicPr>
          <p:nvPr/>
        </p:nvPicPr>
        <p:blipFill rotWithShape="1">
          <a:blip r:embed="rId13"/>
          <a:srcRect l="13675" t="-1709" r="11111" b="1709"/>
          <a:stretch/>
        </p:blipFill>
        <p:spPr>
          <a:xfrm>
            <a:off x="4627714" y="3582272"/>
            <a:ext cx="1153423" cy="15335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023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Ways to Pay</a:t>
            </a:r>
            <a:endParaRPr/>
          </a:p>
          <a:p>
            <a:pPr marL="0" lvl="0" indent="0" algn="l" rtl="0">
              <a:spcBef>
                <a:spcPts val="0"/>
              </a:spcBef>
              <a:spcAft>
                <a:spcPts val="0"/>
              </a:spcAft>
              <a:buNone/>
            </a:pPr>
            <a:r>
              <a:rPr lang="en-US">
                <a:solidFill>
                  <a:srgbClr val="6FA314"/>
                </a:solidFill>
              </a:rPr>
              <a:t>Bachelor’s Degree Programs</a:t>
            </a:r>
            <a:endParaRPr>
              <a:solidFill>
                <a:srgbClr val="6FA314"/>
              </a:solidFill>
            </a:endParaRPr>
          </a:p>
        </p:txBody>
      </p:sp>
      <p:sp>
        <p:nvSpPr>
          <p:cNvPr id="254" name="Google Shape;254;p36"/>
          <p:cNvSpPr txBox="1">
            <a:spLocks noGrp="1"/>
          </p:cNvSpPr>
          <p:nvPr>
            <p:ph type="body" idx="1"/>
          </p:nvPr>
        </p:nvSpPr>
        <p:spPr>
          <a:xfrm>
            <a:off x="612800" y="1652400"/>
            <a:ext cx="11061900" cy="40821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None/>
            </a:pPr>
            <a:r>
              <a:rPr lang="en-US" sz="2600"/>
              <a:t>Secure your classes by making a plan to pay your tuition by the due date using one or more of the following options:</a:t>
            </a:r>
            <a:endParaRPr sz="2600"/>
          </a:p>
          <a:p>
            <a:pPr marL="609600" lvl="0" indent="-469900" algn="l" rtl="0">
              <a:lnSpc>
                <a:spcPct val="105000"/>
              </a:lnSpc>
              <a:spcBef>
                <a:spcPts val="1300"/>
              </a:spcBef>
              <a:spcAft>
                <a:spcPts val="0"/>
              </a:spcAft>
              <a:buSzPts val="2600"/>
              <a:buChar char="●"/>
            </a:pPr>
            <a:r>
              <a:rPr lang="en-US" sz="2600"/>
              <a:t>Federal Financial Aid</a:t>
            </a:r>
            <a:endParaRPr sz="2600"/>
          </a:p>
          <a:p>
            <a:pPr marL="609600" lvl="0" indent="-469900" algn="l" rtl="0">
              <a:lnSpc>
                <a:spcPct val="105000"/>
              </a:lnSpc>
              <a:spcBef>
                <a:spcPts val="1300"/>
              </a:spcBef>
              <a:spcAft>
                <a:spcPts val="0"/>
              </a:spcAft>
              <a:buSzPts val="2600"/>
              <a:buChar char="●"/>
            </a:pPr>
            <a:r>
              <a:rPr lang="en-US" sz="2600"/>
              <a:t>Scholarships - Maricopa Foundation Scholarships are available </a:t>
            </a:r>
            <a:r>
              <a:rPr lang="en-US" sz="2600" u="sng">
                <a:solidFill>
                  <a:schemeClr val="hlink"/>
                </a:solidFill>
                <a:hlinkClick r:id="rId3"/>
              </a:rPr>
              <a:t>mcccdf.org/scholarships</a:t>
            </a:r>
            <a:endParaRPr sz="2600"/>
          </a:p>
          <a:p>
            <a:pPr marL="609600" lvl="0" indent="-469900" algn="l" rtl="0">
              <a:lnSpc>
                <a:spcPct val="105000"/>
              </a:lnSpc>
              <a:spcBef>
                <a:spcPts val="1300"/>
              </a:spcBef>
              <a:spcAft>
                <a:spcPts val="0"/>
              </a:spcAft>
              <a:buSzPts val="2600"/>
              <a:buChar char="●"/>
            </a:pPr>
            <a:r>
              <a:rPr lang="en-US" sz="2600" u="sng">
                <a:solidFill>
                  <a:schemeClr val="hlink"/>
                </a:solidFill>
                <a:hlinkClick r:id="rId4"/>
              </a:rPr>
              <a:t>Behavioral Health Scholarship - AHCCCS</a:t>
            </a:r>
            <a:r>
              <a:rPr lang="en-US" sz="2600"/>
              <a:t>  </a:t>
            </a:r>
            <a:endParaRPr sz="2600"/>
          </a:p>
          <a:p>
            <a:pPr marL="609600" lvl="0" indent="-469900" algn="l" rtl="0">
              <a:lnSpc>
                <a:spcPct val="105000"/>
              </a:lnSpc>
              <a:spcBef>
                <a:spcPts val="1300"/>
              </a:spcBef>
              <a:spcAft>
                <a:spcPts val="0"/>
              </a:spcAft>
              <a:buSzPts val="2600"/>
              <a:buChar char="●"/>
            </a:pPr>
            <a:r>
              <a:rPr lang="en-US" sz="2600"/>
              <a:t>Self-pay (Payment Plan availability)</a:t>
            </a:r>
            <a:endParaRPr sz="2600"/>
          </a:p>
          <a:p>
            <a:pPr marL="609600" lvl="0" indent="-469900" algn="l" rtl="0">
              <a:lnSpc>
                <a:spcPct val="105000"/>
              </a:lnSpc>
              <a:spcBef>
                <a:spcPts val="1300"/>
              </a:spcBef>
              <a:spcAft>
                <a:spcPts val="0"/>
              </a:spcAft>
              <a:buSzPts val="2600"/>
              <a:buChar char="●"/>
            </a:pPr>
            <a:r>
              <a:rPr lang="en-US" sz="2600"/>
              <a:t>Third-party authorization</a:t>
            </a:r>
            <a:endParaRPr sz="2600"/>
          </a:p>
          <a:p>
            <a:pPr marL="609600" lvl="0" indent="-469900" algn="l" rtl="0">
              <a:lnSpc>
                <a:spcPct val="105000"/>
              </a:lnSpc>
              <a:spcBef>
                <a:spcPts val="1300"/>
              </a:spcBef>
              <a:spcAft>
                <a:spcPts val="0"/>
              </a:spcAft>
              <a:buSzPts val="2600"/>
              <a:buChar char="●"/>
            </a:pPr>
            <a:r>
              <a:rPr lang="en-US" sz="2600"/>
              <a:t>Veteran’s Benefits</a:t>
            </a:r>
            <a:endParaRPr sz="2600"/>
          </a:p>
          <a:p>
            <a:pPr marL="609600" lvl="0" indent="0" algn="l" rtl="0">
              <a:lnSpc>
                <a:spcPct val="105000"/>
              </a:lnSpc>
              <a:spcBef>
                <a:spcPts val="1300"/>
              </a:spcBef>
              <a:spcAft>
                <a:spcPts val="0"/>
              </a:spcAft>
              <a:buNone/>
            </a:pPr>
            <a:endParaRPr sz="2600"/>
          </a:p>
          <a:p>
            <a:pPr marL="0" lvl="0" indent="0" algn="ctr" rtl="0">
              <a:lnSpc>
                <a:spcPct val="105000"/>
              </a:lnSpc>
              <a:spcBef>
                <a:spcPts val="1300"/>
              </a:spcBef>
              <a:spcAft>
                <a:spcPts val="0"/>
              </a:spcAft>
              <a:buNone/>
            </a:pPr>
            <a:endParaRPr sz="2600" b="1" u="sng"/>
          </a:p>
          <a:p>
            <a:pPr marL="0" lvl="0" indent="0" algn="l" rtl="0">
              <a:lnSpc>
                <a:spcPct val="105000"/>
              </a:lnSpc>
              <a:spcBef>
                <a:spcPts val="1300"/>
              </a:spcBef>
              <a:spcAft>
                <a:spcPts val="1300"/>
              </a:spcAft>
              <a:buNone/>
            </a:pPr>
            <a:endParaRPr sz="2600"/>
          </a:p>
        </p:txBody>
      </p:sp>
      <p:pic>
        <p:nvPicPr>
          <p:cNvPr id="255" name="Google Shape;255;p36"/>
          <p:cNvPicPr preferRelativeResize="0"/>
          <p:nvPr/>
        </p:nvPicPr>
        <p:blipFill>
          <a:blip r:embed="rId5">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37"/>
          <p:cNvPicPr preferRelativeResize="0"/>
          <p:nvPr/>
        </p:nvPicPr>
        <p:blipFill rotWithShape="1">
          <a:blip r:embed="rId3">
            <a:alphaModFix/>
          </a:blip>
          <a:srcRect/>
          <a:stretch/>
        </p:blipFill>
        <p:spPr>
          <a:xfrm>
            <a:off x="4422544" y="1168635"/>
            <a:ext cx="7735589" cy="5536193"/>
          </a:xfrm>
          <a:prstGeom prst="rect">
            <a:avLst/>
          </a:prstGeom>
          <a:noFill/>
          <a:ln>
            <a:noFill/>
          </a:ln>
        </p:spPr>
      </p:pic>
      <p:sp>
        <p:nvSpPr>
          <p:cNvPr id="261" name="Google Shape;261;p37"/>
          <p:cNvSpPr txBox="1"/>
          <p:nvPr/>
        </p:nvSpPr>
        <p:spPr>
          <a:xfrm>
            <a:off x="464925" y="1652400"/>
            <a:ext cx="4141200" cy="45252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Students can take up to </a:t>
            </a:r>
            <a:r>
              <a:rPr kumimoji="0" lang="en-US" sz="3200" b="1" i="0" u="sng" strike="noStrike" kern="0" cap="none" spc="0" normalizeH="0" baseline="0" noProof="0">
                <a:ln>
                  <a:noFill/>
                </a:ln>
                <a:solidFill>
                  <a:srgbClr val="000000"/>
                </a:solidFill>
                <a:effectLst/>
                <a:uLnTx/>
                <a:uFillTx/>
                <a:latin typeface="Montserrat"/>
                <a:ea typeface="Montserrat"/>
                <a:cs typeface="Montserrat"/>
                <a:sym typeface="Montserrat"/>
              </a:rPr>
              <a:t>90 credits of required lower division coursework</a:t>
            </a:r>
            <a:r>
              <a:rPr kumimoji="0" lang="en-US" sz="3200" b="1" i="0" u="none" strike="noStrike" kern="0" cap="none" spc="0" normalizeH="0" baseline="0" noProof="0">
                <a:ln>
                  <a:noFill/>
                </a:ln>
                <a:solidFill>
                  <a:srgbClr val="000000"/>
                </a:solidFill>
                <a:effectLst/>
                <a:uLnTx/>
                <a:uFillTx/>
                <a:latin typeface="Montserrat"/>
                <a:ea typeface="Montserrat"/>
                <a:cs typeface="Montserrat"/>
                <a:sym typeface="Montserrat"/>
              </a:rPr>
              <a:t> across the Maricopa Community Colleges</a:t>
            </a:r>
            <a:endParaRPr kumimoji="0" sz="1600" b="1"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62" name="Google Shape;262;p37"/>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Convenient Locations</a:t>
            </a:r>
            <a:endParaRPr/>
          </a:p>
          <a:p>
            <a:pPr marL="0" lvl="0" indent="0" algn="l" rtl="0">
              <a:spcBef>
                <a:spcPts val="0"/>
              </a:spcBef>
              <a:spcAft>
                <a:spcPts val="0"/>
              </a:spcAft>
              <a:buNone/>
            </a:pPr>
            <a:r>
              <a:rPr lang="en-US">
                <a:solidFill>
                  <a:srgbClr val="6FA314"/>
                </a:solidFill>
              </a:rPr>
              <a:t>Bachelor’s Degree Programs</a:t>
            </a:r>
            <a:endParaRPr>
              <a:solidFill>
                <a:srgbClr val="6FA314"/>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How will this degree help students </a:t>
            </a:r>
            <a:endParaRPr/>
          </a:p>
          <a:p>
            <a:pPr marL="0" lvl="0" indent="0" algn="l" rtl="0">
              <a:spcBef>
                <a:spcPts val="0"/>
              </a:spcBef>
              <a:spcAft>
                <a:spcPts val="0"/>
              </a:spcAft>
              <a:buNone/>
            </a:pPr>
            <a:r>
              <a:rPr lang="en-US"/>
              <a:t>and our community? </a:t>
            </a:r>
            <a:endParaRPr>
              <a:solidFill>
                <a:srgbClr val="6FA314"/>
              </a:solidFill>
            </a:endParaRPr>
          </a:p>
        </p:txBody>
      </p:sp>
      <p:sp>
        <p:nvSpPr>
          <p:cNvPr id="268" name="Google Shape;268;p38"/>
          <p:cNvSpPr txBox="1">
            <a:spLocks noGrp="1"/>
          </p:cNvSpPr>
          <p:nvPr>
            <p:ph type="body" idx="1"/>
          </p:nvPr>
        </p:nvSpPr>
        <p:spPr>
          <a:xfrm>
            <a:off x="612800" y="1543950"/>
            <a:ext cx="11061900" cy="4190400"/>
          </a:xfrm>
          <a:prstGeom prst="rect">
            <a:avLst/>
          </a:prstGeom>
        </p:spPr>
        <p:txBody>
          <a:bodyPr spcFirstLastPara="1" wrap="square" lIns="121900" tIns="121900" rIns="121900" bIns="121900" anchor="t" anchorCtr="0">
            <a:noAutofit/>
          </a:bodyPr>
          <a:lstStyle/>
          <a:p>
            <a:pPr marL="609600" lvl="0" indent="-457200" algn="l" rtl="0">
              <a:lnSpc>
                <a:spcPct val="105000"/>
              </a:lnSpc>
              <a:spcBef>
                <a:spcPts val="0"/>
              </a:spcBef>
              <a:spcAft>
                <a:spcPts val="0"/>
              </a:spcAft>
              <a:buSzPts val="2400"/>
              <a:buChar char="●"/>
            </a:pPr>
            <a:r>
              <a:rPr lang="en-US"/>
              <a:t>According to the nonprofit group Mental Health America, Arizona ranks 47th among all 50 states and the District of Columbia in the rate of available mental health care providers. </a:t>
            </a:r>
            <a:endParaRPr/>
          </a:p>
          <a:p>
            <a:pPr marL="609600" lvl="0" indent="-457200" algn="l" rtl="0">
              <a:lnSpc>
                <a:spcPct val="105000"/>
              </a:lnSpc>
              <a:spcBef>
                <a:spcPts val="1300"/>
              </a:spcBef>
              <a:spcAft>
                <a:spcPts val="0"/>
              </a:spcAft>
              <a:buSzPts val="2400"/>
              <a:buChar char="●"/>
            </a:pPr>
            <a:r>
              <a:rPr lang="en-US"/>
              <a:t>The state’s ratio of 790 people for every one provider is alarming when contrasted with Massachusetts' leading rate of 180 to 1.</a:t>
            </a:r>
            <a:endParaRPr/>
          </a:p>
          <a:p>
            <a:pPr marL="609600" lvl="0" indent="-457200" algn="l" rtl="0">
              <a:lnSpc>
                <a:spcPct val="105000"/>
              </a:lnSpc>
              <a:spcBef>
                <a:spcPts val="1300"/>
              </a:spcBef>
              <a:spcAft>
                <a:spcPts val="0"/>
              </a:spcAft>
              <a:buSzPts val="2400"/>
              <a:buChar char="●"/>
            </a:pPr>
            <a:r>
              <a:rPr lang="en-US"/>
              <a:t>Furthermore, Arizona ranks last of all states in the percentage of children ages 0 to 17 (30%) with at least two Adverse Childhood Experiences (ACES), which is the leading indicator of both present and future mental health care needs (Reinert et al., 2019).</a:t>
            </a:r>
            <a:endParaRPr/>
          </a:p>
          <a:p>
            <a:pPr marL="609600" lvl="0" indent="0" algn="l" rtl="0">
              <a:lnSpc>
                <a:spcPct val="105000"/>
              </a:lnSpc>
              <a:spcBef>
                <a:spcPts val="1300"/>
              </a:spcBef>
              <a:spcAft>
                <a:spcPts val="0"/>
              </a:spcAft>
              <a:buNone/>
            </a:pPr>
            <a:endParaRPr/>
          </a:p>
          <a:p>
            <a:pPr marL="0" lvl="0" indent="0" algn="l" rtl="0">
              <a:lnSpc>
                <a:spcPct val="105000"/>
              </a:lnSpc>
              <a:spcBef>
                <a:spcPts val="1300"/>
              </a:spcBef>
              <a:spcAft>
                <a:spcPts val="0"/>
              </a:spcAft>
              <a:buNone/>
            </a:pPr>
            <a:endParaRPr sz="2300"/>
          </a:p>
          <a:p>
            <a:pPr marL="1219200" lvl="0" indent="0" algn="l" rtl="0">
              <a:lnSpc>
                <a:spcPct val="105000"/>
              </a:lnSpc>
              <a:spcBef>
                <a:spcPts val="1300"/>
              </a:spcBef>
              <a:spcAft>
                <a:spcPts val="0"/>
              </a:spcAft>
              <a:buNone/>
            </a:pPr>
            <a:endParaRPr sz="2300" b="1"/>
          </a:p>
          <a:p>
            <a:pPr marL="0" lvl="0" indent="0" algn="l" rtl="0">
              <a:lnSpc>
                <a:spcPct val="105000"/>
              </a:lnSpc>
              <a:spcBef>
                <a:spcPts val="1300"/>
              </a:spcBef>
              <a:spcAft>
                <a:spcPts val="1300"/>
              </a:spcAft>
              <a:buNone/>
            </a:pPr>
            <a:endParaRPr sz="2200"/>
          </a:p>
        </p:txBody>
      </p:sp>
      <p:pic>
        <p:nvPicPr>
          <p:cNvPr id="269" name="Google Shape;269;p38"/>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9"/>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Job/About</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275" name="Google Shape;275;p39"/>
          <p:cNvSpPr txBox="1">
            <a:spLocks noGrp="1"/>
          </p:cNvSpPr>
          <p:nvPr>
            <p:ph type="body" idx="1"/>
          </p:nvPr>
        </p:nvSpPr>
        <p:spPr>
          <a:xfrm>
            <a:off x="612800" y="1821225"/>
            <a:ext cx="7606200" cy="4712400"/>
          </a:xfrm>
          <a:prstGeom prst="rect">
            <a:avLst/>
          </a:prstGeom>
        </p:spPr>
        <p:txBody>
          <a:bodyPr spcFirstLastPara="1" wrap="square" lIns="121900" tIns="121900" rIns="121900" bIns="121900" anchor="t" anchorCtr="0">
            <a:noAutofit/>
          </a:bodyPr>
          <a:lstStyle/>
          <a:p>
            <a:pPr marL="0" lvl="0" indent="0" algn="l" rtl="0">
              <a:spcBef>
                <a:spcPts val="1000"/>
              </a:spcBef>
              <a:spcAft>
                <a:spcPts val="1600"/>
              </a:spcAft>
              <a:buNone/>
            </a:pPr>
            <a:r>
              <a:rPr lang="en-US" sz="2200"/>
              <a:t>The Bachelor of Science (BS) in Behavioral Sciences provides students with an advanced study of human behavior and the skills necessary to </a:t>
            </a:r>
            <a:r>
              <a:rPr lang="en-US" sz="2200" b="1"/>
              <a:t>develop and implement specialized and comprehensive behavioral health </a:t>
            </a:r>
            <a:r>
              <a:rPr lang="en-US" sz="2200"/>
              <a:t>and social services to individuals and families dealing with </a:t>
            </a:r>
            <a:r>
              <a:rPr lang="en-US" sz="2200" b="1"/>
              <a:t>mental illness, substance use disorders and addiction, trauma, developmental disabilities, comorbid medical conditions, and challenging behaviors</a:t>
            </a:r>
            <a:r>
              <a:rPr lang="en-US" sz="2200"/>
              <a:t>.</a:t>
            </a:r>
            <a:endParaRPr/>
          </a:p>
        </p:txBody>
      </p:sp>
      <p:pic>
        <p:nvPicPr>
          <p:cNvPr id="276" name="Google Shape;276;p39"/>
          <p:cNvPicPr preferRelativeResize="0"/>
          <p:nvPr/>
        </p:nvPicPr>
        <p:blipFill>
          <a:blip r:embed="rId3">
            <a:alphaModFix/>
          </a:blip>
          <a:stretch>
            <a:fillRect/>
          </a:stretch>
        </p:blipFill>
        <p:spPr>
          <a:xfrm>
            <a:off x="8070275" y="2368925"/>
            <a:ext cx="3662300" cy="2440924"/>
          </a:xfrm>
          <a:prstGeom prst="rect">
            <a:avLst/>
          </a:prstGeom>
          <a:noFill/>
          <a:ln>
            <a:noFill/>
          </a:ln>
          <a:effectLst>
            <a:outerShdw blurRad="57150" dist="19050" dir="5400000" algn="bl" rotWithShape="0">
              <a:srgbClr val="000000">
                <a:alpha val="50000"/>
              </a:srgbClr>
            </a:outerShdw>
          </a:effectLst>
        </p:spPr>
      </p:pic>
      <p:pic>
        <p:nvPicPr>
          <p:cNvPr id="277" name="Google Shape;277;p39"/>
          <p:cNvPicPr preferRelativeResize="0"/>
          <p:nvPr/>
        </p:nvPicPr>
        <p:blipFill>
          <a:blip r:embed="rId4">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Job/About</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283" name="Google Shape;283;p40"/>
          <p:cNvSpPr txBox="1">
            <a:spLocks noGrp="1"/>
          </p:cNvSpPr>
          <p:nvPr>
            <p:ph type="body" idx="1"/>
          </p:nvPr>
        </p:nvSpPr>
        <p:spPr>
          <a:xfrm>
            <a:off x="612800" y="1821225"/>
            <a:ext cx="4795200" cy="4712400"/>
          </a:xfrm>
          <a:prstGeom prst="rect">
            <a:avLst/>
          </a:prstGeom>
        </p:spPr>
        <p:txBody>
          <a:bodyPr spcFirstLastPara="1" wrap="square" lIns="121900" tIns="121900" rIns="121900" bIns="121900" anchor="t" anchorCtr="0">
            <a:noAutofit/>
          </a:bodyPr>
          <a:lstStyle/>
          <a:p>
            <a:pPr marL="0" lvl="0" indent="0" algn="l" rtl="0">
              <a:spcBef>
                <a:spcPts val="1000"/>
              </a:spcBef>
              <a:spcAft>
                <a:spcPts val="0"/>
              </a:spcAft>
              <a:buNone/>
            </a:pPr>
            <a:r>
              <a:rPr lang="en-US" sz="2300"/>
              <a:t>If you’re interested in working: </a:t>
            </a:r>
            <a:endParaRPr sz="2300"/>
          </a:p>
          <a:p>
            <a:pPr marL="457200" lvl="0" indent="-374650" algn="l" rtl="0">
              <a:spcBef>
                <a:spcPts val="1600"/>
              </a:spcBef>
              <a:spcAft>
                <a:spcPts val="0"/>
              </a:spcAft>
              <a:buSzPts val="2300"/>
              <a:buChar char="●"/>
            </a:pPr>
            <a:r>
              <a:rPr lang="en-US" sz="2300"/>
              <a:t>In a hospital setting</a:t>
            </a:r>
            <a:endParaRPr sz="2300"/>
          </a:p>
          <a:p>
            <a:pPr marL="457200" lvl="0" indent="-374650" algn="l" rtl="0">
              <a:spcBef>
                <a:spcPts val="0"/>
              </a:spcBef>
              <a:spcAft>
                <a:spcPts val="0"/>
              </a:spcAft>
              <a:buSzPts val="2300"/>
              <a:buChar char="●"/>
            </a:pPr>
            <a:r>
              <a:rPr lang="en-US" sz="2300"/>
              <a:t>a school</a:t>
            </a:r>
            <a:endParaRPr sz="2300"/>
          </a:p>
          <a:p>
            <a:pPr marL="457200" lvl="0" indent="-374650" algn="l" rtl="0">
              <a:spcBef>
                <a:spcPts val="0"/>
              </a:spcBef>
              <a:spcAft>
                <a:spcPts val="0"/>
              </a:spcAft>
              <a:buSzPts val="2300"/>
              <a:buChar char="●"/>
            </a:pPr>
            <a:r>
              <a:rPr lang="en-US" sz="2300"/>
              <a:t>a clinic</a:t>
            </a:r>
            <a:endParaRPr sz="2300"/>
          </a:p>
          <a:p>
            <a:pPr marL="0" lvl="0" indent="0" algn="l" rtl="0">
              <a:spcBef>
                <a:spcPts val="1600"/>
              </a:spcBef>
              <a:spcAft>
                <a:spcPts val="0"/>
              </a:spcAft>
              <a:buNone/>
            </a:pPr>
            <a:endParaRPr sz="2200"/>
          </a:p>
          <a:p>
            <a:pPr marL="0" lvl="0" indent="0" algn="l" rtl="0">
              <a:spcBef>
                <a:spcPts val="1600"/>
              </a:spcBef>
              <a:spcAft>
                <a:spcPts val="0"/>
              </a:spcAft>
              <a:buNone/>
            </a:pPr>
            <a:endParaRPr sz="2200"/>
          </a:p>
          <a:p>
            <a:pPr marL="0" lvl="0" indent="0" algn="l" rtl="0">
              <a:spcBef>
                <a:spcPts val="1600"/>
              </a:spcBef>
              <a:spcAft>
                <a:spcPts val="1600"/>
              </a:spcAft>
              <a:buNone/>
            </a:pPr>
            <a:endParaRPr sz="2200"/>
          </a:p>
        </p:txBody>
      </p:sp>
      <p:pic>
        <p:nvPicPr>
          <p:cNvPr id="284" name="Google Shape;284;p40"/>
          <p:cNvPicPr preferRelativeResize="0"/>
          <p:nvPr/>
        </p:nvPicPr>
        <p:blipFill>
          <a:blip r:embed="rId3">
            <a:alphaModFix/>
          </a:blip>
          <a:stretch>
            <a:fillRect/>
          </a:stretch>
        </p:blipFill>
        <p:spPr>
          <a:xfrm>
            <a:off x="10511175" y="245725"/>
            <a:ext cx="671400" cy="671400"/>
          </a:xfrm>
          <a:prstGeom prst="rect">
            <a:avLst/>
          </a:prstGeom>
          <a:noFill/>
          <a:ln>
            <a:noFill/>
          </a:ln>
        </p:spPr>
      </p:pic>
      <p:sp>
        <p:nvSpPr>
          <p:cNvPr id="285" name="Google Shape;285;p40"/>
          <p:cNvSpPr txBox="1"/>
          <p:nvPr/>
        </p:nvSpPr>
        <p:spPr>
          <a:xfrm>
            <a:off x="5498800" y="1838675"/>
            <a:ext cx="6359400" cy="4067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000"/>
              </a:spcBef>
              <a:spcAft>
                <a:spcPts val="0"/>
              </a:spcAft>
              <a:buClr>
                <a:srgbClr val="000000"/>
              </a:buClr>
              <a:buSzPts val="1100"/>
              <a:buFont typeface="Arial"/>
              <a:buNone/>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If you’re interested in working with:</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160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individuals with serious mental illness</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children</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adolescents</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families</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individuals experiencing addiction</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individuals with developmental disabilities</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457200" marR="0" lvl="0" indent="-374650" algn="l" defTabSz="914400" rtl="0" eaLnBrk="1" fontAlgn="auto" latinLnBrk="0" hangingPunct="1">
              <a:lnSpc>
                <a:spcPct val="115000"/>
              </a:lnSpc>
              <a:spcBef>
                <a:spcPts val="0"/>
              </a:spcBef>
              <a:spcAft>
                <a:spcPts val="0"/>
              </a:spcAft>
              <a:buClr>
                <a:srgbClr val="000000"/>
              </a:buClr>
              <a:buSzPts val="2300"/>
              <a:buFont typeface="Arial"/>
              <a:buChar char="●"/>
              <a:tabLst/>
              <a:defRPr/>
            </a:pPr>
            <a:r>
              <a:rPr kumimoji="0" lang="en-US" sz="2300" b="0" i="0" u="none" strike="noStrike" kern="0" cap="none" spc="0" normalizeH="0" baseline="0" noProof="0">
                <a:ln>
                  <a:noFill/>
                </a:ln>
                <a:solidFill>
                  <a:srgbClr val="000000"/>
                </a:solidFill>
                <a:effectLst/>
                <a:uLnTx/>
                <a:uFillTx/>
                <a:latin typeface="Arial"/>
                <a:cs typeface="Arial"/>
                <a:sym typeface="Arial"/>
              </a:rPr>
              <a:t>individuals with autism</a:t>
            </a:r>
            <a:endParaRPr kumimoji="0" sz="23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160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714142" y="399225"/>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Coursework/Requirements</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291" name="Google Shape;291;p41"/>
          <p:cNvSpPr txBox="1">
            <a:spLocks noGrp="1"/>
          </p:cNvSpPr>
          <p:nvPr>
            <p:ph type="body" idx="1"/>
          </p:nvPr>
        </p:nvSpPr>
        <p:spPr>
          <a:xfrm>
            <a:off x="672600" y="1472975"/>
            <a:ext cx="11145000" cy="4712400"/>
          </a:xfrm>
          <a:prstGeom prst="rect">
            <a:avLst/>
          </a:prstGeom>
        </p:spPr>
        <p:txBody>
          <a:bodyPr spcFirstLastPara="1" wrap="square" lIns="121900" tIns="121900" rIns="121900" bIns="121900" anchor="t" anchorCtr="0">
            <a:noAutofit/>
          </a:bodyPr>
          <a:lstStyle/>
          <a:p>
            <a:pPr marL="609600" lvl="0" indent="-425450" algn="l" rtl="0">
              <a:spcBef>
                <a:spcPts val="0"/>
              </a:spcBef>
              <a:spcAft>
                <a:spcPts val="0"/>
              </a:spcAft>
              <a:buSzPts val="1900"/>
              <a:buChar char="●"/>
            </a:pPr>
            <a:r>
              <a:rPr lang="en-US" sz="2300" b="1"/>
              <a:t>Micro-certifications</a:t>
            </a:r>
            <a:r>
              <a:rPr lang="en-US" sz="2300"/>
              <a:t> - courses are designed to meet the qualifications for industry certifications in the field of mental health.</a:t>
            </a:r>
            <a:endParaRPr sz="2300"/>
          </a:p>
          <a:p>
            <a:pPr marL="609600" lvl="0" indent="-425450" algn="l" rtl="0">
              <a:spcBef>
                <a:spcPts val="0"/>
              </a:spcBef>
              <a:spcAft>
                <a:spcPts val="0"/>
              </a:spcAft>
              <a:buSzPts val="1900"/>
              <a:buChar char="●"/>
            </a:pPr>
            <a:r>
              <a:rPr lang="en-US" sz="2300" b="1"/>
              <a:t>Multiple degrees</a:t>
            </a:r>
            <a:r>
              <a:rPr lang="en-US" sz="2300"/>
              <a:t> (AA+AAS) &amp; </a:t>
            </a:r>
            <a:r>
              <a:rPr lang="en-US" sz="2300" b="1"/>
              <a:t>district certificates</a:t>
            </a:r>
            <a:r>
              <a:rPr lang="en-US" sz="2300"/>
              <a:t> (AGEC+CCL’s)</a:t>
            </a:r>
            <a:endParaRPr sz="2300"/>
          </a:p>
          <a:p>
            <a:pPr marL="609600" lvl="0" indent="-425450" algn="l" rtl="0">
              <a:spcBef>
                <a:spcPts val="0"/>
              </a:spcBef>
              <a:spcAft>
                <a:spcPts val="0"/>
              </a:spcAft>
              <a:buSzPts val="1900"/>
              <a:buChar char="●"/>
            </a:pPr>
            <a:r>
              <a:rPr lang="en-US" sz="2300"/>
              <a:t>Core courses in professional resilience/well-being, ethics, trauma-informed care and recovery, applied behavior analysis, therapeutic communication skills, individual therapy, group therapy, etc.</a:t>
            </a:r>
            <a:endParaRPr sz="2300"/>
          </a:p>
          <a:p>
            <a:pPr marL="609600" lvl="0" indent="-425450" algn="l" rtl="0">
              <a:spcBef>
                <a:spcPts val="0"/>
              </a:spcBef>
              <a:spcAft>
                <a:spcPts val="0"/>
              </a:spcAft>
              <a:buSzPts val="1900"/>
              <a:buChar char="●"/>
            </a:pPr>
            <a:r>
              <a:rPr lang="en-US" sz="2300"/>
              <a:t>Elective courses in crisis and trauma stabilization, emergency mental health crisis response and recovery, infant and early childhood mental health, integrated behavioral treatments, etc.</a:t>
            </a:r>
            <a:endParaRPr sz="2300"/>
          </a:p>
          <a:p>
            <a:pPr marL="609600" lvl="0" indent="-425450" algn="l" rtl="0">
              <a:spcBef>
                <a:spcPts val="0"/>
              </a:spcBef>
              <a:spcAft>
                <a:spcPts val="0"/>
              </a:spcAft>
              <a:buSzPts val="1900"/>
              <a:buChar char="●"/>
            </a:pPr>
            <a:r>
              <a:rPr lang="en-US" sz="2300" b="1"/>
              <a:t>Internships (x2) </a:t>
            </a:r>
            <a:r>
              <a:rPr lang="en-US" sz="2300"/>
              <a:t>(BHS 190 + BHS 490): Includes field-based clinical experiences, professional portfolio development, and a capstone project. Opportunities for paid internships.</a:t>
            </a:r>
            <a:endParaRPr sz="2500"/>
          </a:p>
        </p:txBody>
      </p:sp>
      <p:pic>
        <p:nvPicPr>
          <p:cNvPr id="292" name="Google Shape;292;p41"/>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2"/>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Industry Certifications</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298" name="Google Shape;298;p42"/>
          <p:cNvSpPr txBox="1">
            <a:spLocks noGrp="1"/>
          </p:cNvSpPr>
          <p:nvPr>
            <p:ph type="body" idx="1"/>
          </p:nvPr>
        </p:nvSpPr>
        <p:spPr>
          <a:xfrm>
            <a:off x="612800" y="1126375"/>
            <a:ext cx="10929900" cy="5407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endParaRPr sz="1700">
              <a:solidFill>
                <a:srgbClr val="404040"/>
              </a:solidFill>
              <a:highlight>
                <a:srgbClr val="FFFFFF"/>
              </a:highlight>
            </a:endParaRPr>
          </a:p>
          <a:p>
            <a:pPr marL="457200" lvl="0" indent="-336550" algn="l" rtl="0">
              <a:spcBef>
                <a:spcPts val="1200"/>
              </a:spcBef>
              <a:spcAft>
                <a:spcPts val="0"/>
              </a:spcAft>
              <a:buClr>
                <a:srgbClr val="404040"/>
              </a:buClr>
              <a:buSzPts val="1700"/>
              <a:buFont typeface="Arial"/>
              <a:buAutoNum type="arabicPeriod"/>
            </a:pPr>
            <a:r>
              <a:rPr lang="en-US" sz="1700">
                <a:solidFill>
                  <a:srgbClr val="404040"/>
                </a:solidFill>
                <a:highlight>
                  <a:srgbClr val="FFFFFF"/>
                </a:highlight>
              </a:rPr>
              <a:t>Certified Trauma Support Specialist (CTSS) through the </a:t>
            </a:r>
            <a:r>
              <a:rPr lang="en-US" sz="1700" u="sng">
                <a:solidFill>
                  <a:schemeClr val="hlink"/>
                </a:solidFill>
                <a:highlight>
                  <a:srgbClr val="FFFFFF"/>
                </a:highlight>
                <a:hlinkClick r:id="rId3"/>
              </a:rPr>
              <a:t>Arizona Trauma Institute</a:t>
            </a:r>
            <a:r>
              <a:rPr lang="en-US" sz="1700">
                <a:solidFill>
                  <a:srgbClr val="404040"/>
                </a:solidFill>
                <a:highlight>
                  <a:srgbClr val="FFFFFF"/>
                </a:highlight>
              </a:rPr>
              <a:t> and </a:t>
            </a:r>
            <a:r>
              <a:rPr lang="en-US" sz="1700" u="sng">
                <a:solidFill>
                  <a:schemeClr val="hlink"/>
                </a:solidFill>
                <a:highlight>
                  <a:srgbClr val="FFFFFF"/>
                </a:highlight>
                <a:hlinkClick r:id="rId4"/>
              </a:rPr>
              <a:t>International Trauma Institute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Applied Suicide Intervention Skills Training (ASIST) through </a:t>
            </a:r>
            <a:r>
              <a:rPr lang="en-US" sz="1700" u="sng">
                <a:solidFill>
                  <a:schemeClr val="hlink"/>
                </a:solidFill>
                <a:highlight>
                  <a:srgbClr val="FFFFFF"/>
                </a:highlight>
                <a:hlinkClick r:id="rId5"/>
              </a:rPr>
              <a:t>LivingWorks</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Trauma Recovery Specialist (c-TRS) through the </a:t>
            </a:r>
            <a:r>
              <a:rPr lang="en-US" sz="1700" u="sng">
                <a:solidFill>
                  <a:schemeClr val="hlink"/>
                </a:solidFill>
                <a:highlight>
                  <a:srgbClr val="FFFFFF"/>
                </a:highlight>
                <a:hlinkClick r:id="rId6"/>
              </a:rPr>
              <a:t>National Institute of Behavioral Medicine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Resilience Professional (CRP) through the </a:t>
            </a:r>
            <a:r>
              <a:rPr lang="en-US" sz="1700" u="sng">
                <a:solidFill>
                  <a:schemeClr val="hlink"/>
                </a:solidFill>
                <a:highlight>
                  <a:srgbClr val="FFFFFF"/>
                </a:highlight>
                <a:hlinkClick r:id="rId3"/>
              </a:rPr>
              <a:t>Arizona Trauma Institute</a:t>
            </a:r>
            <a:r>
              <a:rPr lang="en-US" sz="1700">
                <a:solidFill>
                  <a:srgbClr val="404040"/>
                </a:solidFill>
                <a:highlight>
                  <a:srgbClr val="FFFFFF"/>
                </a:highlight>
              </a:rPr>
              <a:t> and </a:t>
            </a:r>
            <a:r>
              <a:rPr lang="en-US" sz="1700" u="sng">
                <a:solidFill>
                  <a:schemeClr val="hlink"/>
                </a:solidFill>
                <a:highlight>
                  <a:srgbClr val="FFFFFF"/>
                </a:highlight>
                <a:hlinkClick r:id="rId4"/>
              </a:rPr>
              <a:t>International Trauma Institute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Mindfulness-Informed Technician (c-MIT) through the </a:t>
            </a:r>
            <a:r>
              <a:rPr lang="en-US" sz="1700" u="sng">
                <a:solidFill>
                  <a:schemeClr val="hlink"/>
                </a:solidFill>
                <a:highlight>
                  <a:srgbClr val="FFFFFF"/>
                </a:highlight>
                <a:hlinkClick r:id="rId6"/>
              </a:rPr>
              <a:t>National Institute of Behavioral Medicine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Psychological First Aid (PFA) through the </a:t>
            </a:r>
            <a:r>
              <a:rPr lang="en-US" sz="1700" u="sng">
                <a:solidFill>
                  <a:schemeClr val="hlink"/>
                </a:solidFill>
                <a:highlight>
                  <a:srgbClr val="FFFFFF"/>
                </a:highlight>
                <a:hlinkClick r:id="rId7"/>
              </a:rPr>
              <a:t>National Child Traumatic Stress Network</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Professional Resilience Technician (c-PRT) through the </a:t>
            </a:r>
            <a:r>
              <a:rPr lang="en-US" sz="1700" u="sng">
                <a:solidFill>
                  <a:schemeClr val="hlink"/>
                </a:solidFill>
                <a:highlight>
                  <a:srgbClr val="FFFFFF"/>
                </a:highlight>
                <a:hlinkClick r:id="rId6"/>
              </a:rPr>
              <a:t>National Institute of Behavioral Medicine</a:t>
            </a:r>
            <a:r>
              <a:rPr lang="en-US" sz="1700">
                <a:solidFill>
                  <a:srgbClr val="404040"/>
                </a:solidFill>
                <a:highlight>
                  <a:srgbClr val="FFFFFF"/>
                </a:highlight>
              </a:rPr>
              <a:t>)</a:t>
            </a:r>
            <a:endParaRPr sz="1700">
              <a:solidFill>
                <a:srgbClr val="404040"/>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Mental Health First Aid (MHFA) through the </a:t>
            </a:r>
            <a:r>
              <a:rPr lang="en-US" sz="1700" u="sng">
                <a:solidFill>
                  <a:schemeClr val="hlink"/>
                </a:solidFill>
                <a:highlight>
                  <a:srgbClr val="FFFFFF"/>
                </a:highlight>
                <a:hlinkClick r:id="rId8"/>
              </a:rPr>
              <a:t>National Council for Mental Wellbeing</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Nonviolent Crisis Intervention (NVCI) through the </a:t>
            </a:r>
            <a:r>
              <a:rPr lang="en-US" sz="1700" u="sng">
                <a:solidFill>
                  <a:schemeClr val="hlink"/>
                </a:solidFill>
                <a:highlight>
                  <a:srgbClr val="FFFFFF"/>
                </a:highlight>
                <a:hlinkClick r:id="rId9"/>
              </a:rPr>
              <a:t>Crisis Prevention Institute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Self-Care Technician (c-SCT) through the </a:t>
            </a:r>
            <a:r>
              <a:rPr lang="en-US" sz="1700" u="sng">
                <a:solidFill>
                  <a:schemeClr val="hlink"/>
                </a:solidFill>
                <a:highlight>
                  <a:srgbClr val="FFFFFF"/>
                </a:highlight>
                <a:hlinkClick r:id="rId6"/>
              </a:rPr>
              <a:t>National Institute of Behavioral Medicine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Registered Behavior Technician (RBT) through the </a:t>
            </a:r>
            <a:r>
              <a:rPr lang="en-US" sz="1700" u="sng">
                <a:solidFill>
                  <a:schemeClr val="hlink"/>
                </a:solidFill>
                <a:highlight>
                  <a:srgbClr val="FFFFFF"/>
                </a:highlight>
                <a:hlinkClick r:id="rId10"/>
              </a:rPr>
              <a:t>Behavior Analyst Certification Board</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Mental Health Technician (c-MHT) through the </a:t>
            </a:r>
            <a:r>
              <a:rPr lang="en-US" sz="1700" u="sng">
                <a:solidFill>
                  <a:schemeClr val="hlink"/>
                </a:solidFill>
                <a:highlight>
                  <a:srgbClr val="FFFFFF"/>
                </a:highlight>
                <a:hlinkClick r:id="rId6"/>
              </a:rPr>
              <a:t>National Institute of Behavioral Medicine</a:t>
            </a:r>
            <a:endParaRPr sz="1700" u="sng">
              <a:solidFill>
                <a:schemeClr val="hlink"/>
              </a:solidFill>
              <a:highlight>
                <a:srgbClr val="FFFFFF"/>
              </a:highlight>
            </a:endParaRPr>
          </a:p>
          <a:p>
            <a:pPr marL="457200" lvl="0" indent="-336550" algn="l" rtl="0">
              <a:spcBef>
                <a:spcPts val="0"/>
              </a:spcBef>
              <a:spcAft>
                <a:spcPts val="0"/>
              </a:spcAft>
              <a:buClr>
                <a:srgbClr val="404040"/>
              </a:buClr>
              <a:buSzPts val="1700"/>
              <a:buFont typeface="Arial"/>
              <a:buAutoNum type="arabicPeriod"/>
            </a:pPr>
            <a:r>
              <a:rPr lang="en-US" sz="1700">
                <a:solidFill>
                  <a:srgbClr val="404040"/>
                </a:solidFill>
                <a:highlight>
                  <a:srgbClr val="FFFFFF"/>
                </a:highlight>
              </a:rPr>
              <a:t>Certified Mental Health Wellness Coach (c-MHWC) through the </a:t>
            </a:r>
            <a:r>
              <a:rPr lang="en-US" sz="1700" u="sng">
                <a:solidFill>
                  <a:schemeClr val="hlink"/>
                </a:solidFill>
                <a:highlight>
                  <a:srgbClr val="FFFFFF"/>
                </a:highlight>
                <a:hlinkClick r:id="rId6"/>
              </a:rPr>
              <a:t>National Institute of Behavioral Medicine</a:t>
            </a:r>
            <a:endParaRPr sz="1700" u="sng">
              <a:solidFill>
                <a:schemeClr val="hlink"/>
              </a:solidFill>
              <a:highlight>
                <a:srgbClr val="FFFFFF"/>
              </a:highlight>
            </a:endParaRPr>
          </a:p>
          <a:p>
            <a:pPr marL="0" lvl="0" indent="0" algn="l" rtl="0">
              <a:spcBef>
                <a:spcPts val="1200"/>
              </a:spcBef>
              <a:spcAft>
                <a:spcPts val="1600"/>
              </a:spcAft>
              <a:buNone/>
            </a:pPr>
            <a:endParaRPr b="1"/>
          </a:p>
        </p:txBody>
      </p:sp>
      <p:pic>
        <p:nvPicPr>
          <p:cNvPr id="299" name="Google Shape;299;p42"/>
          <p:cNvPicPr preferRelativeResize="0"/>
          <p:nvPr/>
        </p:nvPicPr>
        <p:blipFill>
          <a:blip r:embed="rId11">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3"/>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Admissions Requirements</a:t>
            </a:r>
            <a:endParaRPr/>
          </a:p>
          <a:p>
            <a:pPr marL="0" lvl="0" indent="0" algn="l" rtl="0">
              <a:spcBef>
                <a:spcPts val="0"/>
              </a:spcBef>
              <a:spcAft>
                <a:spcPts val="0"/>
              </a:spcAft>
              <a:buNone/>
            </a:pPr>
            <a:r>
              <a:rPr lang="en-US">
                <a:solidFill>
                  <a:srgbClr val="6FA314"/>
                </a:solidFill>
              </a:rPr>
              <a:t>Bachelor’s Degree Programs</a:t>
            </a:r>
            <a:endParaRPr>
              <a:solidFill>
                <a:srgbClr val="6FA314"/>
              </a:solidFill>
            </a:endParaRPr>
          </a:p>
        </p:txBody>
      </p:sp>
      <p:sp>
        <p:nvSpPr>
          <p:cNvPr id="305" name="Google Shape;305;p43"/>
          <p:cNvSpPr txBox="1">
            <a:spLocks noGrp="1"/>
          </p:cNvSpPr>
          <p:nvPr>
            <p:ph type="body" idx="1"/>
          </p:nvPr>
        </p:nvSpPr>
        <p:spPr>
          <a:xfrm>
            <a:off x="612800" y="1731052"/>
            <a:ext cx="10929900" cy="4802700"/>
          </a:xfrm>
          <a:prstGeom prst="rect">
            <a:avLst/>
          </a:prstGeom>
        </p:spPr>
        <p:txBody>
          <a:bodyPr spcFirstLastPara="1" wrap="square" lIns="121900" tIns="121900" rIns="121900" bIns="121900" anchor="t" anchorCtr="0">
            <a:noAutofit/>
          </a:bodyPr>
          <a:lstStyle/>
          <a:p>
            <a:pPr marL="609600" lvl="0" indent="-469900" algn="l" rtl="0">
              <a:lnSpc>
                <a:spcPct val="105000"/>
              </a:lnSpc>
              <a:spcBef>
                <a:spcPts val="0"/>
              </a:spcBef>
              <a:spcAft>
                <a:spcPts val="0"/>
              </a:spcAft>
              <a:buSzPts val="2600"/>
              <a:buChar char="●"/>
            </a:pPr>
            <a:r>
              <a:rPr lang="en-US" sz="2600"/>
              <a:t>Apply online at </a:t>
            </a:r>
            <a:r>
              <a:rPr lang="en-US" sz="2600" u="sng">
                <a:solidFill>
                  <a:schemeClr val="hlink"/>
                </a:solidFill>
                <a:hlinkClick r:id="rId3"/>
              </a:rPr>
              <a:t>admissions.maricopa.edu</a:t>
            </a:r>
            <a:endParaRPr sz="2600"/>
          </a:p>
          <a:p>
            <a:pPr marL="1219200" lvl="1" indent="-469900" algn="l" rtl="0">
              <a:lnSpc>
                <a:spcPct val="105000"/>
              </a:lnSpc>
              <a:spcBef>
                <a:spcPts val="1300"/>
              </a:spcBef>
              <a:spcAft>
                <a:spcPts val="0"/>
              </a:spcAft>
              <a:buSzPts val="2600"/>
              <a:buChar char="○"/>
            </a:pPr>
            <a:r>
              <a:rPr lang="en-US" sz="2600"/>
              <a:t>South Mountain Community College</a:t>
            </a:r>
            <a:endParaRPr sz="2600"/>
          </a:p>
          <a:p>
            <a:pPr marL="1219200" lvl="1" indent="-469900" algn="l" rtl="0">
              <a:lnSpc>
                <a:spcPct val="105000"/>
              </a:lnSpc>
              <a:spcBef>
                <a:spcPts val="1300"/>
              </a:spcBef>
              <a:spcAft>
                <a:spcPts val="0"/>
              </a:spcAft>
              <a:buSzPts val="2600"/>
              <a:buChar char="○"/>
            </a:pPr>
            <a:r>
              <a:rPr lang="en-US" sz="2600"/>
              <a:t>Spring 2024 semester</a:t>
            </a:r>
            <a:endParaRPr sz="2600"/>
          </a:p>
          <a:p>
            <a:pPr marL="1219200" lvl="1" indent="-469900" algn="l" rtl="0">
              <a:lnSpc>
                <a:spcPct val="105000"/>
              </a:lnSpc>
              <a:spcBef>
                <a:spcPts val="1300"/>
              </a:spcBef>
              <a:spcAft>
                <a:spcPts val="0"/>
              </a:spcAft>
              <a:buSzPts val="2600"/>
              <a:buChar char="○"/>
            </a:pPr>
            <a:r>
              <a:rPr lang="en-US" sz="2600"/>
              <a:t>Select the Bachelor of Science (BS) in Behavioral Sciences degree (Plan Code 9300)</a:t>
            </a:r>
            <a:endParaRPr sz="2600"/>
          </a:p>
          <a:p>
            <a:pPr marL="609600" lvl="0" indent="-469900" algn="l" rtl="0">
              <a:lnSpc>
                <a:spcPct val="105000"/>
              </a:lnSpc>
              <a:spcBef>
                <a:spcPts val="1300"/>
              </a:spcBef>
              <a:spcAft>
                <a:spcPts val="0"/>
              </a:spcAft>
              <a:buSzPts val="2600"/>
              <a:buChar char="●"/>
            </a:pPr>
            <a:r>
              <a:rPr lang="en-US" sz="2600" b="1">
                <a:solidFill>
                  <a:schemeClr val="accent4"/>
                </a:solidFill>
              </a:rPr>
              <a:t>Submit all official transcripts outside of the Maricopa County Community College District</a:t>
            </a:r>
            <a:r>
              <a:rPr lang="en-US" sz="2600"/>
              <a:t> for transfer evaluation to the SMCC Admissions and Records office ASAP.</a:t>
            </a:r>
            <a:endParaRPr sz="2600"/>
          </a:p>
          <a:p>
            <a:pPr marL="1219200" lvl="1" indent="-469900" algn="l" rtl="0">
              <a:lnSpc>
                <a:spcPct val="105000"/>
              </a:lnSpc>
              <a:spcBef>
                <a:spcPts val="1300"/>
              </a:spcBef>
              <a:spcAft>
                <a:spcPts val="1300"/>
              </a:spcAft>
              <a:buSzPts val="2600"/>
              <a:buChar char="○"/>
            </a:pPr>
            <a:r>
              <a:rPr lang="en-US" sz="2600"/>
              <a:t>ATT: Admissions, 7050 S. 24th Street, Phoenix AZ 85042 </a:t>
            </a:r>
            <a:endParaRPr sz="2600"/>
          </a:p>
        </p:txBody>
      </p:sp>
      <p:pic>
        <p:nvPicPr>
          <p:cNvPr id="306" name="Google Shape;306;p43"/>
          <p:cNvPicPr preferRelativeResize="0"/>
          <p:nvPr/>
        </p:nvPicPr>
        <p:blipFill>
          <a:blip r:embed="rId4">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Admissions/Credits/Schedule</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312" name="Google Shape;312;p44"/>
          <p:cNvSpPr txBox="1">
            <a:spLocks noGrp="1"/>
          </p:cNvSpPr>
          <p:nvPr>
            <p:ph type="body" idx="1"/>
          </p:nvPr>
        </p:nvSpPr>
        <p:spPr>
          <a:xfrm>
            <a:off x="612800" y="1513300"/>
            <a:ext cx="11163300" cy="5020200"/>
          </a:xfrm>
          <a:prstGeom prst="rect">
            <a:avLst/>
          </a:prstGeom>
        </p:spPr>
        <p:txBody>
          <a:bodyPr spcFirstLastPara="1" wrap="square" lIns="121900" tIns="121900" rIns="121900" bIns="121900" anchor="t" anchorCtr="0">
            <a:noAutofit/>
          </a:bodyPr>
          <a:lstStyle/>
          <a:p>
            <a:pPr marL="609600" lvl="0" indent="-450850" algn="l" rtl="0">
              <a:lnSpc>
                <a:spcPct val="100000"/>
              </a:lnSpc>
              <a:spcBef>
                <a:spcPts val="1000"/>
              </a:spcBef>
              <a:spcAft>
                <a:spcPts val="0"/>
              </a:spcAft>
              <a:buSzPts val="2300"/>
              <a:buChar char="●"/>
            </a:pPr>
            <a:r>
              <a:rPr lang="en-US" sz="2300"/>
              <a:t>No additional admission requirements</a:t>
            </a:r>
            <a:endParaRPr sz="2300"/>
          </a:p>
          <a:p>
            <a:pPr marL="609600" lvl="0" indent="-450850" algn="l" rtl="0">
              <a:spcBef>
                <a:spcPts val="1000"/>
              </a:spcBef>
              <a:spcAft>
                <a:spcPts val="0"/>
              </a:spcAft>
              <a:buSzPts val="2300"/>
              <a:buChar char="●"/>
            </a:pPr>
            <a:r>
              <a:rPr lang="en-US" sz="2300"/>
              <a:t>120 credits</a:t>
            </a:r>
            <a:endParaRPr sz="2300"/>
          </a:p>
          <a:p>
            <a:pPr marL="609600" lvl="0" indent="-450850" algn="l" rtl="0">
              <a:spcBef>
                <a:spcPts val="0"/>
              </a:spcBef>
              <a:spcAft>
                <a:spcPts val="0"/>
              </a:spcAft>
              <a:buSzPts val="2300"/>
              <a:buChar char="●"/>
            </a:pPr>
            <a:r>
              <a:rPr lang="en-US" sz="2300"/>
              <a:t>Schedule/Class Format - Classes are offered in-person, online, hybrid and live online</a:t>
            </a:r>
            <a:endParaRPr sz="2300"/>
          </a:p>
          <a:p>
            <a:pPr marL="609600" lvl="0" indent="-450850" algn="l" rtl="0">
              <a:spcBef>
                <a:spcPts val="0"/>
              </a:spcBef>
              <a:spcAft>
                <a:spcPts val="0"/>
              </a:spcAft>
              <a:buSzPts val="2300"/>
              <a:buChar char="●"/>
            </a:pPr>
            <a:r>
              <a:rPr lang="en-US" sz="2300" b="1"/>
              <a:t>The bachelor’s degree program is designed to meet the state qualifications for a Licensed Substance Abuse Technician.  </a:t>
            </a:r>
            <a:endParaRPr sz="2300" b="1"/>
          </a:p>
          <a:p>
            <a:pPr marL="609600" lvl="0" indent="-450850" algn="l" rtl="0">
              <a:spcBef>
                <a:spcPts val="0"/>
              </a:spcBef>
              <a:spcAft>
                <a:spcPts val="0"/>
              </a:spcAft>
              <a:buSzPts val="2300"/>
              <a:buChar char="●"/>
            </a:pPr>
            <a:r>
              <a:rPr lang="en-US" sz="2300"/>
              <a:t>The degree also allows students to apply for graduate programs to obtain higher levels of licensing such as </a:t>
            </a:r>
            <a:endParaRPr sz="2300"/>
          </a:p>
          <a:p>
            <a:pPr marL="1219200" lvl="1" indent="-400050" algn="l" rtl="0">
              <a:spcBef>
                <a:spcPts val="0"/>
              </a:spcBef>
              <a:spcAft>
                <a:spcPts val="0"/>
              </a:spcAft>
              <a:buSzPts val="1500"/>
              <a:buChar char="○"/>
            </a:pPr>
            <a:r>
              <a:rPr lang="en-US" sz="1500"/>
              <a:t>Licensed Professional Counselors (LPC)</a:t>
            </a:r>
            <a:endParaRPr sz="1500"/>
          </a:p>
          <a:p>
            <a:pPr marL="1219200" lvl="1" indent="-400050" algn="l" rtl="0">
              <a:spcBef>
                <a:spcPts val="0"/>
              </a:spcBef>
              <a:spcAft>
                <a:spcPts val="0"/>
              </a:spcAft>
              <a:buSzPts val="1500"/>
              <a:buChar char="○"/>
            </a:pPr>
            <a:r>
              <a:rPr lang="en-US" sz="1500"/>
              <a:t>Licensed marriage and family therapists (LMFTs) </a:t>
            </a:r>
            <a:endParaRPr sz="1500"/>
          </a:p>
          <a:p>
            <a:pPr marL="1219200" lvl="1" indent="-400050" algn="l" rtl="0">
              <a:spcBef>
                <a:spcPts val="0"/>
              </a:spcBef>
              <a:spcAft>
                <a:spcPts val="0"/>
              </a:spcAft>
              <a:buSzPts val="1500"/>
              <a:buChar char="○"/>
            </a:pPr>
            <a:r>
              <a:rPr lang="en-US" sz="1500"/>
              <a:t>Licensed Master Social Worker (LMSW)</a:t>
            </a:r>
            <a:endParaRPr sz="1500"/>
          </a:p>
          <a:p>
            <a:pPr marL="1219200" lvl="1" indent="-400050" algn="l" rtl="0">
              <a:spcBef>
                <a:spcPts val="0"/>
              </a:spcBef>
              <a:spcAft>
                <a:spcPts val="0"/>
              </a:spcAft>
              <a:buSzPts val="1500"/>
              <a:buChar char="○"/>
            </a:pPr>
            <a:r>
              <a:rPr lang="en-US" sz="1500"/>
              <a:t>Licensed Independent Substance Abuse Counselor (LISAC)</a:t>
            </a:r>
            <a:endParaRPr sz="1500"/>
          </a:p>
          <a:p>
            <a:pPr marL="1219200" lvl="1" indent="-400050" algn="l" rtl="0">
              <a:spcBef>
                <a:spcPts val="0"/>
              </a:spcBef>
              <a:spcAft>
                <a:spcPts val="0"/>
              </a:spcAft>
              <a:buSzPts val="1500"/>
              <a:buChar char="○"/>
            </a:pPr>
            <a:r>
              <a:rPr lang="en-US" sz="1500"/>
              <a:t>Licenced Behavior Analyst (LBA)</a:t>
            </a:r>
            <a:endParaRPr sz="1500"/>
          </a:p>
          <a:p>
            <a:pPr marL="1219200" lvl="1" indent="-400050" algn="l" rtl="0">
              <a:spcBef>
                <a:spcPts val="0"/>
              </a:spcBef>
              <a:spcAft>
                <a:spcPts val="0"/>
              </a:spcAft>
              <a:buSzPts val="1500"/>
              <a:buChar char="○"/>
            </a:pPr>
            <a:r>
              <a:rPr lang="en-US" sz="1500"/>
              <a:t>Licensed Clinical Psychologist (LP)</a:t>
            </a:r>
            <a:endParaRPr sz="1500"/>
          </a:p>
          <a:p>
            <a:pPr marL="0" lvl="0" indent="0" algn="l" rtl="0">
              <a:spcBef>
                <a:spcPts val="1600"/>
              </a:spcBef>
              <a:spcAft>
                <a:spcPts val="1600"/>
              </a:spcAft>
              <a:buNone/>
            </a:pPr>
            <a:endParaRPr sz="2300"/>
          </a:p>
        </p:txBody>
      </p:sp>
      <p:pic>
        <p:nvPicPr>
          <p:cNvPr id="313" name="Google Shape;313;p44"/>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5"/>
          <p:cNvSpPr txBox="1">
            <a:spLocks noGrp="1"/>
          </p:cNvSpPr>
          <p:nvPr>
            <p:ph type="title"/>
          </p:nvPr>
        </p:nvSpPr>
        <p:spPr>
          <a:xfrm>
            <a:off x="686892" y="334625"/>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Transfer Credit</a:t>
            </a:r>
            <a:endParaRPr/>
          </a:p>
          <a:p>
            <a:pPr marL="0" lvl="0" indent="0" algn="l" rtl="0">
              <a:spcBef>
                <a:spcPts val="0"/>
              </a:spcBef>
              <a:spcAft>
                <a:spcPts val="0"/>
              </a:spcAft>
              <a:buNone/>
            </a:pPr>
            <a:r>
              <a:rPr lang="en-US">
                <a:solidFill>
                  <a:srgbClr val="6FA314"/>
                </a:solidFill>
              </a:rPr>
              <a:t>Bachelor’s Degree Programs</a:t>
            </a:r>
            <a:endParaRPr>
              <a:solidFill>
                <a:srgbClr val="6FA314"/>
              </a:solidFill>
            </a:endParaRPr>
          </a:p>
        </p:txBody>
      </p:sp>
      <p:sp>
        <p:nvSpPr>
          <p:cNvPr id="319" name="Google Shape;319;p45"/>
          <p:cNvSpPr txBox="1">
            <a:spLocks noGrp="1"/>
          </p:cNvSpPr>
          <p:nvPr>
            <p:ph type="body" idx="1"/>
          </p:nvPr>
        </p:nvSpPr>
        <p:spPr>
          <a:xfrm>
            <a:off x="612800" y="1401725"/>
            <a:ext cx="11061900" cy="5242800"/>
          </a:xfrm>
          <a:prstGeom prst="rect">
            <a:avLst/>
          </a:prstGeom>
        </p:spPr>
        <p:txBody>
          <a:bodyPr spcFirstLastPara="1" wrap="square" lIns="121900" tIns="121900" rIns="121900" bIns="121900" anchor="t" anchorCtr="0">
            <a:noAutofit/>
          </a:bodyPr>
          <a:lstStyle/>
          <a:p>
            <a:pPr marL="609600" lvl="0" indent="-463550" algn="l" rtl="0">
              <a:lnSpc>
                <a:spcPct val="105000"/>
              </a:lnSpc>
              <a:spcBef>
                <a:spcPts val="0"/>
              </a:spcBef>
              <a:spcAft>
                <a:spcPts val="0"/>
              </a:spcAft>
              <a:buSzPts val="2500"/>
              <a:buChar char="●"/>
            </a:pPr>
            <a:r>
              <a:rPr lang="en-US" sz="2500"/>
              <a:t>Arizona General Education Curriculum (</a:t>
            </a:r>
            <a:r>
              <a:rPr lang="en-US" sz="2500" b="1"/>
              <a:t>AGEC</a:t>
            </a:r>
            <a:r>
              <a:rPr lang="en-US" sz="2500"/>
              <a:t>) required - </a:t>
            </a:r>
            <a:r>
              <a:rPr lang="en-US" sz="2500" i="1"/>
              <a:t>changes anticipated Fall 2024</a:t>
            </a:r>
            <a:endParaRPr sz="2500" i="1"/>
          </a:p>
          <a:p>
            <a:pPr marL="609600" lvl="0" indent="-463550" algn="l" rtl="0">
              <a:lnSpc>
                <a:spcPct val="105000"/>
              </a:lnSpc>
              <a:spcBef>
                <a:spcPts val="1300"/>
              </a:spcBef>
              <a:spcAft>
                <a:spcPts val="0"/>
              </a:spcAft>
              <a:buSzPts val="2500"/>
              <a:buChar char="●"/>
            </a:pPr>
            <a:r>
              <a:rPr lang="en-US" sz="2500" b="1"/>
              <a:t>At least 30 credit hours of required lower or upper division courses must be completed at South Mountain Community College</a:t>
            </a:r>
            <a:endParaRPr sz="2500" b="1"/>
          </a:p>
          <a:p>
            <a:pPr marL="1219200" lvl="1" indent="-463550" algn="l" rtl="0">
              <a:lnSpc>
                <a:spcPct val="105000"/>
              </a:lnSpc>
              <a:spcBef>
                <a:spcPts val="1300"/>
              </a:spcBef>
              <a:spcAft>
                <a:spcPts val="0"/>
              </a:spcAft>
              <a:buSzPts val="2500"/>
              <a:buChar char="○"/>
            </a:pPr>
            <a:r>
              <a:rPr lang="en-US" sz="2500"/>
              <a:t>Note: Completing an Associate’s degree prior to starting the bachelor’s degree </a:t>
            </a:r>
            <a:r>
              <a:rPr lang="en-US" sz="2500" u="sng"/>
              <a:t>is not required</a:t>
            </a:r>
            <a:r>
              <a:rPr lang="en-US" sz="2500"/>
              <a:t>.</a:t>
            </a:r>
            <a:endParaRPr sz="2500"/>
          </a:p>
          <a:p>
            <a:pPr marL="1219200" lvl="1" indent="-463550" algn="l" rtl="0">
              <a:lnSpc>
                <a:spcPct val="105000"/>
              </a:lnSpc>
              <a:spcBef>
                <a:spcPts val="1300"/>
              </a:spcBef>
              <a:spcAft>
                <a:spcPts val="0"/>
              </a:spcAft>
              <a:buSzPts val="2500"/>
              <a:buChar char="○"/>
            </a:pPr>
            <a:r>
              <a:rPr lang="en-US" sz="2500" u="sng"/>
              <a:t>This is </a:t>
            </a:r>
            <a:r>
              <a:rPr lang="en-US" sz="2500" b="1" u="sng"/>
              <a:t>not</a:t>
            </a:r>
            <a:r>
              <a:rPr lang="en-US" sz="2500" u="sng"/>
              <a:t> a 2 + 2 program: </a:t>
            </a:r>
            <a:r>
              <a:rPr lang="en-US" sz="2500"/>
              <a:t>Students entering with prior Associate’s degree completion will be required to complete required coursework</a:t>
            </a:r>
            <a:endParaRPr sz="2500"/>
          </a:p>
          <a:p>
            <a:pPr marL="1219200" lvl="1" indent="-463550" algn="l" rtl="0">
              <a:lnSpc>
                <a:spcPct val="105000"/>
              </a:lnSpc>
              <a:spcBef>
                <a:spcPts val="1300"/>
              </a:spcBef>
              <a:spcAft>
                <a:spcPts val="0"/>
              </a:spcAft>
              <a:buSzPts val="2500"/>
              <a:buChar char="○"/>
            </a:pPr>
            <a:r>
              <a:rPr lang="en-US" sz="2500"/>
              <a:t>Students who have completed lower division coursework in BHS are positioned to begin upper level coursework, </a:t>
            </a:r>
            <a:r>
              <a:rPr lang="en-US" sz="2500" i="1"/>
              <a:t>provided prerequisites are met</a:t>
            </a:r>
            <a:endParaRPr sz="2500" i="1"/>
          </a:p>
          <a:p>
            <a:pPr marL="609600" lvl="0" indent="0" algn="l" rtl="0">
              <a:lnSpc>
                <a:spcPct val="105000"/>
              </a:lnSpc>
              <a:spcBef>
                <a:spcPts val="1300"/>
              </a:spcBef>
              <a:spcAft>
                <a:spcPts val="1300"/>
              </a:spcAft>
              <a:buNone/>
            </a:pPr>
            <a:endParaRPr sz="2600" i="1"/>
          </a:p>
        </p:txBody>
      </p:sp>
      <p:pic>
        <p:nvPicPr>
          <p:cNvPr id="320" name="Google Shape;320;p45"/>
          <p:cNvPicPr preferRelativeResize="0"/>
          <p:nvPr/>
        </p:nvPicPr>
        <p:blipFill>
          <a:blip r:embed="rId3">
            <a:alphaModFix/>
          </a:blip>
          <a:stretch>
            <a:fillRect/>
          </a:stretch>
        </p:blipFill>
        <p:spPr>
          <a:xfrm>
            <a:off x="10511175" y="245725"/>
            <a:ext cx="671400" cy="67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E1AE51-D6BA-3440-36EB-F452E87EAEDA}"/>
              </a:ext>
            </a:extLst>
          </p:cNvPr>
          <p:cNvSpPr txBox="1"/>
          <p:nvPr/>
        </p:nvSpPr>
        <p:spPr>
          <a:xfrm>
            <a:off x="1611816" y="811883"/>
            <a:ext cx="4832204" cy="817105"/>
          </a:xfrm>
          <a:prstGeom prst="rect">
            <a:avLst/>
          </a:prstGeom>
        </p:spPr>
        <p:txBody>
          <a:bodyPr vert="horz" lIns="91440" tIns="45720" rIns="91440" bIns="45720" rtlCol="0" anchor="b">
            <a:normAutofit/>
          </a:bodyPr>
          <a:lstStyle/>
          <a:p>
            <a:pPr>
              <a:lnSpc>
                <a:spcPct val="85000"/>
              </a:lnSpc>
              <a:spcBef>
                <a:spcPct val="0"/>
              </a:spcBef>
              <a:spcAft>
                <a:spcPts val="600"/>
              </a:spcAft>
            </a:pPr>
            <a:r>
              <a:rPr lang="en-US" sz="4800" b="1" spc="-50">
                <a:solidFill>
                  <a:schemeClr val="tx1">
                    <a:lumMod val="75000"/>
                    <a:lumOff val="25000"/>
                  </a:schemeClr>
                </a:solidFill>
                <a:latin typeface="+mj-lt"/>
                <a:ea typeface="+mj-ea"/>
                <a:cs typeface="+mj-cs"/>
              </a:rPr>
              <a:t>AGENDA </a:t>
            </a:r>
          </a:p>
        </p:txBody>
      </p:sp>
      <p:cxnSp>
        <p:nvCxnSpPr>
          <p:cNvPr id="110" name="Straight Connector 10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12" name="Rectangle 11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4" name="Rectangle 11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11" name="Content Placeholder 2">
            <a:extLst>
              <a:ext uri="{FF2B5EF4-FFF2-40B4-BE49-F238E27FC236}">
                <a16:creationId xmlns:a16="http://schemas.microsoft.com/office/drawing/2014/main" id="{99B760A2-3FD9-4DAC-863B-E8CABE6B5831}"/>
              </a:ext>
            </a:extLst>
          </p:cNvPr>
          <p:cNvGraphicFramePr>
            <a:graphicFrameLocks/>
          </p:cNvGraphicFramePr>
          <p:nvPr>
            <p:extLst>
              <p:ext uri="{D42A27DB-BD31-4B8C-83A1-F6EECF244321}">
                <p14:modId xmlns:p14="http://schemas.microsoft.com/office/powerpoint/2010/main" val="3995730435"/>
              </p:ext>
            </p:extLst>
          </p:nvPr>
        </p:nvGraphicFramePr>
        <p:xfrm>
          <a:off x="5710374" y="295274"/>
          <a:ext cx="5909540" cy="6761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0" name="Picture 49" descr="A white wood surface with red hearts and black text&#10;&#10;Description automatically generated">
            <a:extLst>
              <a:ext uri="{FF2B5EF4-FFF2-40B4-BE49-F238E27FC236}">
                <a16:creationId xmlns:a16="http://schemas.microsoft.com/office/drawing/2014/main" id="{5CD5E314-E300-23E3-6550-3D92D2C6B54C}"/>
              </a:ext>
            </a:extLst>
          </p:cNvPr>
          <p:cNvPicPr>
            <a:picLocks noChangeAspect="1"/>
          </p:cNvPicPr>
          <p:nvPr/>
        </p:nvPicPr>
        <p:blipFill>
          <a:blip r:embed="rId8"/>
          <a:stretch>
            <a:fillRect/>
          </a:stretch>
        </p:blipFill>
        <p:spPr>
          <a:xfrm>
            <a:off x="960950" y="1920363"/>
            <a:ext cx="3952875" cy="2476500"/>
          </a:xfrm>
          <a:prstGeom prst="rect">
            <a:avLst/>
          </a:prstGeom>
        </p:spPr>
      </p:pic>
    </p:spTree>
    <p:extLst>
      <p:ext uri="{BB962C8B-B14F-4D97-AF65-F5344CB8AC3E}">
        <p14:creationId xmlns:p14="http://schemas.microsoft.com/office/powerpoint/2010/main" val="168046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714267" y="498900"/>
            <a:ext cx="11061900" cy="115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Contacts</a:t>
            </a:r>
            <a:endParaRPr/>
          </a:p>
          <a:p>
            <a:pPr marL="0" lvl="0" indent="0" algn="l" rtl="0">
              <a:spcBef>
                <a:spcPts val="0"/>
              </a:spcBef>
              <a:spcAft>
                <a:spcPts val="0"/>
              </a:spcAft>
              <a:buNone/>
            </a:pPr>
            <a:r>
              <a:rPr lang="en-US">
                <a:solidFill>
                  <a:srgbClr val="6FA314"/>
                </a:solidFill>
              </a:rPr>
              <a:t>Behavioral Sciences</a:t>
            </a:r>
            <a:endParaRPr>
              <a:solidFill>
                <a:srgbClr val="6FA314"/>
              </a:solidFill>
            </a:endParaRPr>
          </a:p>
        </p:txBody>
      </p:sp>
      <p:sp>
        <p:nvSpPr>
          <p:cNvPr id="326" name="Google Shape;326;p46"/>
          <p:cNvSpPr txBox="1">
            <a:spLocks noGrp="1"/>
          </p:cNvSpPr>
          <p:nvPr>
            <p:ph type="body" idx="1"/>
          </p:nvPr>
        </p:nvSpPr>
        <p:spPr>
          <a:xfrm>
            <a:off x="196400" y="1821225"/>
            <a:ext cx="6625200" cy="4712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b="1"/>
              <a:t>Dr. Thomas Edward Rojo Aubrey, Program Director</a:t>
            </a:r>
            <a:r>
              <a:rPr lang="en-US"/>
              <a:t>  - English/Spanish (Español)/Basic Korean - Email: </a:t>
            </a:r>
            <a:r>
              <a:rPr lang="en-US" u="sng">
                <a:solidFill>
                  <a:srgbClr val="0000FF"/>
                </a:solidFill>
                <a:hlinkClick r:id="rId3">
                  <a:extLst>
                    <a:ext uri="{A12FA001-AC4F-418D-AE19-62706E023703}">
                      <ahyp:hlinkClr xmlns:ahyp="http://schemas.microsoft.com/office/drawing/2018/hyperlinkcolor" val="tx"/>
                    </a:ext>
                  </a:extLst>
                </a:hlinkClick>
              </a:rPr>
              <a:t>thomas.aubrey@southmountaincc.edu</a:t>
            </a:r>
            <a:endParaRPr/>
          </a:p>
          <a:p>
            <a:pPr marL="0" lvl="0" indent="0" algn="l" rtl="0">
              <a:spcBef>
                <a:spcPts val="1600"/>
              </a:spcBef>
              <a:spcAft>
                <a:spcPts val="0"/>
              </a:spcAft>
              <a:buNone/>
            </a:pPr>
            <a:r>
              <a:rPr lang="en-US" b="1"/>
              <a:t>Joshua Schwalbach and Mark Sanders</a:t>
            </a:r>
            <a:endParaRPr b="1"/>
          </a:p>
          <a:p>
            <a:pPr marL="0" lvl="0" indent="0" algn="l" rtl="0">
              <a:spcBef>
                <a:spcPts val="1600"/>
              </a:spcBef>
              <a:spcAft>
                <a:spcPts val="0"/>
              </a:spcAft>
              <a:buNone/>
            </a:pPr>
            <a:r>
              <a:rPr lang="en-US"/>
              <a:t>Academic Advisors</a:t>
            </a:r>
            <a:endParaRPr/>
          </a:p>
          <a:p>
            <a:pPr marL="0" lvl="0" indent="0" algn="l" rtl="0">
              <a:spcBef>
                <a:spcPts val="1600"/>
              </a:spcBef>
              <a:spcAft>
                <a:spcPts val="0"/>
              </a:spcAft>
              <a:buNone/>
            </a:pPr>
            <a:r>
              <a:rPr lang="en-US" b="1" u="sng">
                <a:solidFill>
                  <a:schemeClr val="hlink"/>
                </a:solidFill>
                <a:hlinkClick r:id="rId4"/>
              </a:rPr>
              <a:t>behavioralsciences@southmountaincc.edu</a:t>
            </a:r>
            <a:endParaRPr b="1"/>
          </a:p>
          <a:p>
            <a:pPr marL="0" lvl="0" indent="0" algn="l" rtl="0">
              <a:spcBef>
                <a:spcPts val="1600"/>
              </a:spcBef>
              <a:spcAft>
                <a:spcPts val="1600"/>
              </a:spcAft>
              <a:buNone/>
            </a:pPr>
            <a:r>
              <a:rPr lang="en-US" b="1" u="sng">
                <a:solidFill>
                  <a:schemeClr val="hlink"/>
                </a:solidFill>
                <a:hlinkClick r:id="rId5"/>
              </a:rPr>
              <a:t>southmountaincc.edu/aaa (appointments)</a:t>
            </a:r>
            <a:endParaRPr b="1"/>
          </a:p>
        </p:txBody>
      </p:sp>
      <p:pic>
        <p:nvPicPr>
          <p:cNvPr id="327" name="Google Shape;327;p46"/>
          <p:cNvPicPr preferRelativeResize="0"/>
          <p:nvPr/>
        </p:nvPicPr>
        <p:blipFill>
          <a:blip r:embed="rId6">
            <a:alphaModFix/>
          </a:blip>
          <a:stretch>
            <a:fillRect/>
          </a:stretch>
        </p:blipFill>
        <p:spPr>
          <a:xfrm>
            <a:off x="6764175" y="842700"/>
            <a:ext cx="2391224" cy="2391224"/>
          </a:xfrm>
          <a:prstGeom prst="rect">
            <a:avLst/>
          </a:prstGeom>
          <a:noFill/>
          <a:ln>
            <a:noFill/>
          </a:ln>
          <a:effectLst>
            <a:outerShdw blurRad="57150" dist="19050" dir="5400000" algn="bl" rotWithShape="0">
              <a:srgbClr val="000000">
                <a:alpha val="50000"/>
              </a:srgbClr>
            </a:outerShdw>
          </a:effectLst>
        </p:spPr>
      </p:pic>
      <p:pic>
        <p:nvPicPr>
          <p:cNvPr id="328" name="Google Shape;328;p46"/>
          <p:cNvPicPr preferRelativeResize="0"/>
          <p:nvPr/>
        </p:nvPicPr>
        <p:blipFill rotWithShape="1">
          <a:blip r:embed="rId7">
            <a:alphaModFix/>
          </a:blip>
          <a:srcRect l="15596" t="6574" r="13636" b="22659"/>
          <a:stretch/>
        </p:blipFill>
        <p:spPr>
          <a:xfrm>
            <a:off x="6764175" y="4070675"/>
            <a:ext cx="2391225" cy="2391225"/>
          </a:xfrm>
          <a:prstGeom prst="rect">
            <a:avLst/>
          </a:prstGeom>
          <a:noFill/>
          <a:ln>
            <a:noFill/>
          </a:ln>
          <a:effectLst>
            <a:outerShdw blurRad="57150" dist="19050" dir="5400000" algn="bl" rotWithShape="0">
              <a:srgbClr val="000000">
                <a:alpha val="50000"/>
              </a:srgbClr>
            </a:outerShdw>
          </a:effectLst>
        </p:spPr>
      </p:pic>
      <p:pic>
        <p:nvPicPr>
          <p:cNvPr id="329" name="Google Shape;329;p46"/>
          <p:cNvPicPr preferRelativeResize="0"/>
          <p:nvPr/>
        </p:nvPicPr>
        <p:blipFill>
          <a:blip r:embed="rId8">
            <a:alphaModFix/>
          </a:blip>
          <a:stretch>
            <a:fillRect/>
          </a:stretch>
        </p:blipFill>
        <p:spPr>
          <a:xfrm>
            <a:off x="10511175" y="245725"/>
            <a:ext cx="671400" cy="671400"/>
          </a:xfrm>
          <a:prstGeom prst="rect">
            <a:avLst/>
          </a:prstGeom>
          <a:noFill/>
          <a:ln>
            <a:noFill/>
          </a:ln>
        </p:spPr>
      </p:pic>
      <p:pic>
        <p:nvPicPr>
          <p:cNvPr id="330" name="Google Shape;330;p46"/>
          <p:cNvPicPr preferRelativeResize="0"/>
          <p:nvPr/>
        </p:nvPicPr>
        <p:blipFill rotWithShape="1">
          <a:blip r:embed="rId9">
            <a:alphaModFix/>
          </a:blip>
          <a:srcRect l="16280" t="10112" r="8310" b="33329"/>
          <a:stretch/>
        </p:blipFill>
        <p:spPr>
          <a:xfrm>
            <a:off x="9339000" y="4070675"/>
            <a:ext cx="2391225" cy="23912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7"/>
          <p:cNvPicPr preferRelativeResize="0"/>
          <p:nvPr/>
        </p:nvPicPr>
        <p:blipFill rotWithShape="1">
          <a:blip r:embed="rId3">
            <a:alphaModFix/>
          </a:blip>
          <a:srcRect l="11024"/>
          <a:stretch/>
        </p:blipFill>
        <p:spPr>
          <a:xfrm>
            <a:off x="2" y="0"/>
            <a:ext cx="12191995" cy="6858001"/>
          </a:xfrm>
          <a:prstGeom prst="rect">
            <a:avLst/>
          </a:prstGeom>
          <a:noFill/>
          <a:ln>
            <a:noFill/>
          </a:ln>
        </p:spPr>
      </p:pic>
      <p:sp>
        <p:nvSpPr>
          <p:cNvPr id="336" name="Google Shape;336;p47"/>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7" name="Google Shape;337;p47"/>
          <p:cNvSpPr txBox="1"/>
          <p:nvPr/>
        </p:nvSpPr>
        <p:spPr>
          <a:xfrm>
            <a:off x="391700" y="887766"/>
            <a:ext cx="9007200" cy="21009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5700" b="1" i="0" u="none" strike="noStrike" kern="0" cap="none" spc="0" normalizeH="0" baseline="0" noProof="0">
                <a:ln>
                  <a:noFill/>
                </a:ln>
                <a:solidFill>
                  <a:srgbClr val="FFFFFF"/>
                </a:solidFill>
                <a:effectLst/>
                <a:uLnTx/>
                <a:uFillTx/>
                <a:latin typeface="Montserrat"/>
                <a:ea typeface="Montserrat"/>
                <a:cs typeface="Montserrat"/>
                <a:sym typeface="Montserrat"/>
              </a:rPr>
              <a:t>Thank you! </a:t>
            </a:r>
            <a:endParaRPr kumimoji="0" sz="5700" b="1" i="0" u="none" strike="noStrike" kern="0" cap="none" spc="0" normalizeH="0" baseline="0" noProof="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5700" b="1" i="0" u="none" strike="noStrike" kern="0" cap="none" spc="0" normalizeH="0" baseline="0" noProof="0">
                <a:ln>
                  <a:noFill/>
                </a:ln>
                <a:solidFill>
                  <a:srgbClr val="FFFFFF"/>
                </a:solidFill>
                <a:effectLst/>
                <a:uLnTx/>
                <a:uFillTx/>
                <a:latin typeface="Montserrat"/>
                <a:ea typeface="Montserrat"/>
                <a:cs typeface="Montserrat"/>
                <a:sym typeface="Montserrat"/>
              </a:rPr>
              <a:t>Questions?</a:t>
            </a:r>
            <a:endParaRPr kumimoji="0" sz="5700" b="1" i="0" u="none" strike="noStrike" kern="0" cap="none" spc="0" normalizeH="0" baseline="0" noProof="0">
              <a:ln>
                <a:noFill/>
              </a:ln>
              <a:solidFill>
                <a:srgbClr val="FFFFFF"/>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sz="3100" b="1" i="0" u="none" strike="noStrike" kern="0" cap="none" spc="0" normalizeH="0" baseline="0" noProof="0">
              <a:ln>
                <a:noFill/>
              </a:ln>
              <a:solidFill>
                <a:srgbClr val="FFFFFF"/>
              </a:solidFill>
              <a:effectLst/>
              <a:uLnTx/>
              <a:uFillTx/>
              <a:latin typeface="Montserrat"/>
              <a:ea typeface="Montserrat"/>
              <a:cs typeface="Montserrat"/>
              <a:sym typeface="Montserrat"/>
            </a:endParaRPr>
          </a:p>
        </p:txBody>
      </p:sp>
      <p:pic>
        <p:nvPicPr>
          <p:cNvPr id="338" name="Google Shape;338;p47"/>
          <p:cNvPicPr preferRelativeResize="0"/>
          <p:nvPr/>
        </p:nvPicPr>
        <p:blipFill>
          <a:blip r:embed="rId4">
            <a:alphaModFix/>
          </a:blip>
          <a:stretch>
            <a:fillRect/>
          </a:stretch>
        </p:blipFill>
        <p:spPr>
          <a:xfrm>
            <a:off x="-7131033" y="6089665"/>
            <a:ext cx="4193707" cy="980733"/>
          </a:xfrm>
          <a:prstGeom prst="rect">
            <a:avLst/>
          </a:prstGeom>
          <a:noFill/>
          <a:ln>
            <a:noFill/>
          </a:ln>
        </p:spPr>
      </p:pic>
      <p:pic>
        <p:nvPicPr>
          <p:cNvPr id="339" name="Google Shape;339;p47"/>
          <p:cNvPicPr preferRelativeResize="0"/>
          <p:nvPr/>
        </p:nvPicPr>
        <p:blipFill>
          <a:blip r:embed="rId5">
            <a:alphaModFix/>
          </a:blip>
          <a:stretch>
            <a:fillRect/>
          </a:stretch>
        </p:blipFill>
        <p:spPr>
          <a:xfrm>
            <a:off x="157867" y="6089683"/>
            <a:ext cx="3238037" cy="755533"/>
          </a:xfrm>
          <a:prstGeom prst="rect">
            <a:avLst/>
          </a:prstGeom>
          <a:noFill/>
          <a:ln>
            <a:noFill/>
          </a:ln>
          <a:effectLst>
            <a:outerShdw blurRad="57150" dist="19050" dir="5400000" algn="bl" rotWithShape="0">
              <a:srgbClr val="000000">
                <a:alpha val="50000"/>
              </a:srgbClr>
            </a:outerShdw>
          </a:effectLst>
        </p:spPr>
      </p:pic>
      <p:pic>
        <p:nvPicPr>
          <p:cNvPr id="340" name="Google Shape;340;p47"/>
          <p:cNvPicPr preferRelativeResize="0"/>
          <p:nvPr/>
        </p:nvPicPr>
        <p:blipFill>
          <a:blip r:embed="rId6">
            <a:alphaModFix/>
          </a:blip>
          <a:stretch>
            <a:fillRect/>
          </a:stretch>
        </p:blipFill>
        <p:spPr>
          <a:xfrm>
            <a:off x="5054238" y="5095850"/>
            <a:ext cx="4114800" cy="2743200"/>
          </a:xfrm>
          <a:prstGeom prst="rect">
            <a:avLst/>
          </a:prstGeom>
          <a:noFill/>
          <a:ln>
            <a:noFill/>
          </a:ln>
          <a:effectLst>
            <a:outerShdw blurRad="57150" dist="19050" dir="5400000" algn="bl" rotWithShape="0">
              <a:srgbClr val="000000">
                <a:alpha val="50000"/>
              </a:srgbClr>
            </a:outerShdw>
          </a:effectLst>
        </p:spPr>
      </p:pic>
      <p:sp>
        <p:nvSpPr>
          <p:cNvPr id="341" name="Google Shape;341;p47"/>
          <p:cNvSpPr txBox="1"/>
          <p:nvPr/>
        </p:nvSpPr>
        <p:spPr>
          <a:xfrm>
            <a:off x="157875" y="3092050"/>
            <a:ext cx="9708300" cy="2997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Roberto Valenzuela</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Workforce and Recruitment Manager</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7"/>
              </a:rPr>
              <a:t>roberto.valenzuela@southmountaincc.edu</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Manny Hernandez - </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Career Services Manager/Internship Coordinator</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sng" strike="noStrike" kern="0" cap="none" spc="0" normalizeH="0" baseline="0" noProof="0">
                <a:ln>
                  <a:noFill/>
                </a:ln>
                <a:solidFill>
                  <a:srgbClr val="0563C1"/>
                </a:solidFill>
                <a:effectLst/>
                <a:uLnTx/>
                <a:uFillTx/>
                <a:latin typeface="Calibri"/>
                <a:ea typeface="Calibri"/>
                <a:cs typeface="Calibri"/>
                <a:sym typeface="Calibri"/>
                <a:hlinkClick r:id="rId8"/>
              </a:rPr>
              <a:t>manuel.hernandez@southmountaincc.edu</a:t>
            </a: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8072F0-CA46-5A72-7A52-D223758A3BA8}"/>
              </a:ext>
            </a:extLst>
          </p:cNvPr>
          <p:cNvSpPr>
            <a:spLocks noGrp="1"/>
          </p:cNvSpPr>
          <p:nvPr>
            <p:ph type="body" idx="1"/>
          </p:nvPr>
        </p:nvSpPr>
        <p:spPr>
          <a:xfrm>
            <a:off x="357188" y="1825625"/>
            <a:ext cx="11401425" cy="4351338"/>
          </a:xfrm>
        </p:spPr>
        <p:txBody>
          <a:bodyPr>
            <a:normAutofit lnSpcReduction="10000"/>
          </a:bodyPr>
          <a:lstStyle/>
          <a:p>
            <a:pPr marL="114300" indent="0" algn="l" rtl="0" fontAlgn="base">
              <a:buNone/>
            </a:pPr>
            <a:r>
              <a:rPr lang="en-US" sz="1800" b="1" i="0">
                <a:solidFill>
                  <a:srgbClr val="1F3763"/>
                </a:solidFill>
                <a:effectLst/>
                <a:latin typeface="Calibri" panose="020F0502020204030204" pitchFamily="34" charset="0"/>
              </a:rPr>
              <a:t>Child and Adolescent Level of Care Utilization System (CALOCUS)</a:t>
            </a:r>
            <a:r>
              <a:rPr lang="en-US" sz="1800" b="0" i="0">
                <a:solidFill>
                  <a:srgbClr val="1F3763"/>
                </a:solidFill>
                <a:effectLst/>
                <a:latin typeface="Calibri" panose="020F0502020204030204" pitchFamily="34" charset="0"/>
              </a:rPr>
              <a:t> </a:t>
            </a:r>
            <a:endParaRPr lang="en-US" b="0" i="0">
              <a:solidFill>
                <a:srgbClr val="1F3763"/>
              </a:solidFill>
              <a:effectLst/>
              <a:latin typeface="Segoe UI" panose="020B0502040204020203" pitchFamily="34" charset="0"/>
            </a:endParaRPr>
          </a:p>
          <a:p>
            <a:pPr algn="l" rtl="0" fontAlgn="base">
              <a:buFont typeface="Arial" panose="020B0604020202020204" pitchFamily="34" charset="0"/>
              <a:buChar char="•"/>
            </a:pPr>
            <a:r>
              <a:rPr lang="en-US" sz="1800" b="0" i="0">
                <a:solidFill>
                  <a:srgbClr val="000000"/>
                </a:solidFill>
                <a:effectLst/>
                <a:latin typeface="Calibri" panose="020F0502020204030204" pitchFamily="34" charset="0"/>
              </a:rPr>
              <a:t>AHCCCS providers who deliver behavioral health services to children and adolescents are required to conduct the CALOCUS.  While not currently required, any other trained provider (PCP, pediatrician, or physical health provider, etc.) who works with children and adolescents is also able to conduct the CALOCUS assessment and can coordinate with other treating providers to share the assessment results for care coordination purposes. Providers are required to have evidence within the clinical chart for members between the ages of 6 and 18, that a CALOCUS was completed as outlined in AMPM 320-O. Providers can include a CALOCUS provided by a referring agency in a member’s clinical chart to meet this requirement. All providers are required to have trained staff and the ability to complete CALOCUS, in the event that a clinical need arises. </a:t>
            </a:r>
          </a:p>
          <a:p>
            <a:pPr marL="114300" indent="0" algn="l" rtl="0" fontAlgn="base">
              <a:buNone/>
            </a:pPr>
            <a:endParaRPr lang="en-US" sz="1800" b="1">
              <a:solidFill>
                <a:srgbClr val="000000"/>
              </a:solidFill>
              <a:latin typeface="Calibri" panose="020F0502020204030204" pitchFamily="34" charset="0"/>
            </a:endParaRPr>
          </a:p>
          <a:p>
            <a:pPr marL="114300" indent="0" algn="l" rtl="0" fontAlgn="base">
              <a:buNone/>
            </a:pPr>
            <a:endParaRPr lang="en-US" sz="1800" b="1">
              <a:solidFill>
                <a:srgbClr val="000000"/>
              </a:solidFill>
              <a:latin typeface="Calibri" panose="020F0502020204030204" pitchFamily="34" charset="0"/>
            </a:endParaRPr>
          </a:p>
          <a:p>
            <a:pPr lvl="4" fontAlgn="base">
              <a:buFont typeface="Arial" panose="020B0604020202020204" pitchFamily="34" charset="0"/>
              <a:buChar char="•"/>
            </a:pPr>
            <a:r>
              <a:rPr lang="en-US" b="1" i="0">
                <a:solidFill>
                  <a:srgbClr val="000000"/>
                </a:solidFill>
                <a:effectLst/>
                <a:latin typeface="Calibri" panose="020F0502020204030204" pitchFamily="34" charset="0"/>
              </a:rPr>
              <a:t>To schedule training</a:t>
            </a:r>
            <a:r>
              <a:rPr lang="en-US" b="0" i="0">
                <a:solidFill>
                  <a:srgbClr val="000000"/>
                </a:solidFill>
                <a:effectLst/>
                <a:latin typeface="Calibri" panose="020F0502020204030204" pitchFamily="34" charset="0"/>
              </a:rPr>
              <a:t>: Providers will use </a:t>
            </a:r>
            <a:r>
              <a:rPr lang="en-US" b="0" i="0" u="sng" strike="noStrike">
                <a:solidFill>
                  <a:srgbClr val="0563C1"/>
                </a:solidFill>
                <a:effectLst/>
                <a:latin typeface="Calibri" panose="020F0502020204030204" pitchFamily="34" charset="0"/>
                <a:hlinkClick r:id="rId2"/>
              </a:rPr>
              <a:t>https://www.deerfieldsolutions.com/</a:t>
            </a:r>
            <a:r>
              <a:rPr lang="en-US" b="0" i="0">
                <a:solidFill>
                  <a:srgbClr val="000000"/>
                </a:solidFill>
                <a:effectLst/>
                <a:latin typeface="Calibri" panose="020F0502020204030204" pitchFamily="34" charset="0"/>
              </a:rPr>
              <a:t>   </a:t>
            </a:r>
          </a:p>
          <a:p>
            <a:pPr lvl="4" fontAlgn="base">
              <a:buFont typeface="Arial" panose="020B0604020202020204" pitchFamily="34" charset="0"/>
              <a:buChar char="•"/>
            </a:pPr>
            <a:r>
              <a:rPr lang="en-US" b="1" i="0">
                <a:solidFill>
                  <a:srgbClr val="000000"/>
                </a:solidFill>
                <a:effectLst/>
                <a:latin typeface="Calibri" panose="020F0502020204030204" pitchFamily="34" charset="0"/>
              </a:rPr>
              <a:t>To create an account and complete assessments</a:t>
            </a:r>
            <a:r>
              <a:rPr lang="en-US" b="0" i="0">
                <a:solidFill>
                  <a:srgbClr val="000000"/>
                </a:solidFill>
                <a:effectLst/>
                <a:latin typeface="Calibri" panose="020F0502020204030204" pitchFamily="34" charset="0"/>
              </a:rPr>
              <a:t>: Providers should still go to </a:t>
            </a:r>
            <a:r>
              <a:rPr lang="en-US" b="0" i="0" u="sng" strike="noStrike">
                <a:solidFill>
                  <a:srgbClr val="0563C1"/>
                </a:solidFill>
                <a:effectLst/>
                <a:latin typeface="Calibri" panose="020F0502020204030204" pitchFamily="34" charset="0"/>
                <a:hlinkClick r:id="rId3"/>
              </a:rPr>
              <a:t>https://locus.azahcccs.gov/</a:t>
            </a:r>
            <a:r>
              <a:rPr lang="en-US" b="0" i="0">
                <a:solidFill>
                  <a:srgbClr val="000000"/>
                </a:solidFill>
                <a:effectLst/>
                <a:latin typeface="Calibri" panose="020F0502020204030204" pitchFamily="34" charset="0"/>
              </a:rPr>
              <a:t>   </a:t>
            </a:r>
          </a:p>
          <a:p>
            <a:pPr lvl="4" fontAlgn="base">
              <a:buFont typeface="Arial" panose="020B0604020202020204" pitchFamily="34" charset="0"/>
              <a:buChar char="•"/>
            </a:pPr>
            <a:r>
              <a:rPr lang="en-US" u="sng">
                <a:solidFill>
                  <a:srgbClr val="0563C1"/>
                </a:solidFill>
                <a:latin typeface="Calibri" panose="020F0502020204030204" pitchFamily="34" charset="0"/>
                <a:hlinkClick r:id="rId4"/>
              </a:rPr>
              <a:t>AHCCCS FAQ- </a:t>
            </a:r>
            <a:r>
              <a:rPr lang="en-US" sz="1600" u="sng">
                <a:solidFill>
                  <a:srgbClr val="0563C1"/>
                </a:solidFill>
                <a:latin typeface="Calibri" panose="020F0502020204030204" pitchFamily="34" charset="0"/>
                <a:hlinkClick r:id="rId4"/>
              </a:rPr>
              <a:t>CALOCUS</a:t>
            </a:r>
            <a:r>
              <a:rPr lang="en-US" sz="1600">
                <a:solidFill>
                  <a:srgbClr val="000000"/>
                </a:solidFill>
                <a:latin typeface="Calibri" panose="020F0502020204030204" pitchFamily="34" charset="0"/>
              </a:rPr>
              <a:t> </a:t>
            </a:r>
            <a:endParaRPr lang="en-US" sz="1600"/>
          </a:p>
          <a:p>
            <a:pPr algn="l" rtl="0" fontAlgn="base">
              <a:buFont typeface="Arial" panose="020B0604020202020204" pitchFamily="34" charset="0"/>
              <a:buChar char="•"/>
            </a:pPr>
            <a:endParaRPr lang="en-US" sz="1800">
              <a:solidFill>
                <a:srgbClr val="000000"/>
              </a:solidFill>
              <a:latin typeface="Calibri" panose="020F0502020204030204" pitchFamily="34" charset="0"/>
            </a:endParaRPr>
          </a:p>
        </p:txBody>
      </p:sp>
      <p:sp>
        <p:nvSpPr>
          <p:cNvPr id="2" name="Title 1">
            <a:extLst>
              <a:ext uri="{FF2B5EF4-FFF2-40B4-BE49-F238E27FC236}">
                <a16:creationId xmlns:a16="http://schemas.microsoft.com/office/drawing/2014/main" id="{F9469ACF-CE7B-AE70-0BCC-C808373FE54B}"/>
              </a:ext>
            </a:extLst>
          </p:cNvPr>
          <p:cNvSpPr>
            <a:spLocks noGrp="1"/>
          </p:cNvSpPr>
          <p:nvPr>
            <p:ph type="title"/>
          </p:nvPr>
        </p:nvSpPr>
        <p:spPr>
          <a:xfrm>
            <a:off x="4800600" y="365125"/>
            <a:ext cx="6553200" cy="1325563"/>
          </a:xfrm>
        </p:spPr>
        <p:txBody>
          <a:bodyPr/>
          <a:lstStyle/>
          <a:p>
            <a:r>
              <a:rPr lang="en-US"/>
              <a:t>Update</a:t>
            </a:r>
          </a:p>
        </p:txBody>
      </p:sp>
      <p:pic>
        <p:nvPicPr>
          <p:cNvPr id="4" name="Picture 3">
            <a:extLst>
              <a:ext uri="{FF2B5EF4-FFF2-40B4-BE49-F238E27FC236}">
                <a16:creationId xmlns:a16="http://schemas.microsoft.com/office/drawing/2014/main" id="{9415C311-11B7-E4EC-A627-715809885D0B}"/>
              </a:ext>
            </a:extLst>
          </p:cNvPr>
          <p:cNvPicPr>
            <a:picLocks noChangeAspect="1"/>
          </p:cNvPicPr>
          <p:nvPr/>
        </p:nvPicPr>
        <p:blipFill rotWithShape="1">
          <a:blip r:embed="rId5"/>
          <a:srcRect r="41099" b="53375"/>
          <a:stretch/>
        </p:blipFill>
        <p:spPr>
          <a:xfrm>
            <a:off x="838200" y="365125"/>
            <a:ext cx="3716222" cy="1068736"/>
          </a:xfrm>
          <a:prstGeom prst="rect">
            <a:avLst/>
          </a:prstGeom>
        </p:spPr>
      </p:pic>
      <p:pic>
        <p:nvPicPr>
          <p:cNvPr id="1026" name="Picture 2" descr="NatCon23">
            <a:extLst>
              <a:ext uri="{FF2B5EF4-FFF2-40B4-BE49-F238E27FC236}">
                <a16:creationId xmlns:a16="http://schemas.microsoft.com/office/drawing/2014/main" id="{B4285041-FA13-F45A-A263-311B9D2A4E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1091" y="6347234"/>
            <a:ext cx="2107406" cy="442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HCCCS Insurance For Addiction Treatment | Granite Mountain BH">
            <a:extLst>
              <a:ext uri="{FF2B5EF4-FFF2-40B4-BE49-F238E27FC236}">
                <a16:creationId xmlns:a16="http://schemas.microsoft.com/office/drawing/2014/main" id="{4BCB1F5C-79D3-BC36-D1BD-F52EE053A93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0707"/>
          <a:stretch/>
        </p:blipFill>
        <p:spPr bwMode="auto">
          <a:xfrm>
            <a:off x="93236" y="6244011"/>
            <a:ext cx="1489927" cy="5566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10A4D6-0ADC-BF75-20EF-3C1FD4F290FB}"/>
              </a:ext>
            </a:extLst>
          </p:cNvPr>
          <p:cNvPicPr>
            <a:picLocks noChangeAspect="1"/>
          </p:cNvPicPr>
          <p:nvPr/>
        </p:nvPicPr>
        <p:blipFill rotWithShape="1">
          <a:blip r:embed="rId8"/>
          <a:srcRect l="17029" t="7917" r="13964" b="13103"/>
          <a:stretch/>
        </p:blipFill>
        <p:spPr>
          <a:xfrm>
            <a:off x="968800" y="4402668"/>
            <a:ext cx="1228725" cy="1205213"/>
          </a:xfrm>
          <a:prstGeom prst="rect">
            <a:avLst/>
          </a:prstGeom>
        </p:spPr>
      </p:pic>
    </p:spTree>
    <p:extLst>
      <p:ext uri="{BB962C8B-B14F-4D97-AF65-F5344CB8AC3E}">
        <p14:creationId xmlns:p14="http://schemas.microsoft.com/office/powerpoint/2010/main" val="2289031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B33C7F-6C50-5DA0-E770-D7C03F10E8D8}"/>
              </a:ext>
            </a:extLst>
          </p:cNvPr>
          <p:cNvSpPr>
            <a:spLocks noGrp="1"/>
          </p:cNvSpPr>
          <p:nvPr>
            <p:ph type="title"/>
          </p:nvPr>
        </p:nvSpPr>
        <p:spPr>
          <a:xfrm>
            <a:off x="4654296" y="329184"/>
            <a:ext cx="6894576" cy="1783080"/>
          </a:xfrm>
        </p:spPr>
        <p:txBody>
          <a:bodyPr anchor="b">
            <a:normAutofit/>
          </a:bodyPr>
          <a:lstStyle/>
          <a:p>
            <a:r>
              <a:rPr lang="en-US" sz="5400"/>
              <a:t>Child and Family Team (CFT) Updates</a:t>
            </a:r>
          </a:p>
        </p:txBody>
      </p:sp>
      <p:pic>
        <p:nvPicPr>
          <p:cNvPr id="4" name="Picture 3">
            <a:extLst>
              <a:ext uri="{FF2B5EF4-FFF2-40B4-BE49-F238E27FC236}">
                <a16:creationId xmlns:a16="http://schemas.microsoft.com/office/drawing/2014/main" id="{6286C046-7C34-14E9-2B7A-E667D29892DE}"/>
              </a:ext>
            </a:extLst>
          </p:cNvPr>
          <p:cNvPicPr>
            <a:picLocks noChangeAspect="1"/>
          </p:cNvPicPr>
          <p:nvPr/>
        </p:nvPicPr>
        <p:blipFill rotWithShape="1">
          <a:blip r:embed="rId2"/>
          <a:srcRect l="35825" r="16312" b="2"/>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B2E93D3-818A-B6DD-4052-46C486A6DA35}"/>
              </a:ext>
            </a:extLst>
          </p:cNvPr>
          <p:cNvSpPr>
            <a:spLocks noGrp="1"/>
          </p:cNvSpPr>
          <p:nvPr>
            <p:ph type="body" idx="1"/>
          </p:nvPr>
        </p:nvSpPr>
        <p:spPr>
          <a:xfrm>
            <a:off x="4907163" y="2602040"/>
            <a:ext cx="6388842" cy="4067935"/>
          </a:xfrm>
        </p:spPr>
        <p:txBody>
          <a:bodyPr>
            <a:normAutofit/>
          </a:bodyPr>
          <a:lstStyle/>
          <a:p>
            <a:pPr marL="114300" indent="0">
              <a:buNone/>
            </a:pPr>
            <a:r>
              <a:rPr lang="en-US" sz="1400">
                <a:solidFill>
                  <a:srgbClr val="0070C0"/>
                </a:solidFill>
              </a:rPr>
              <a:t>Please Ensure you complying with the required  CFT Competency Evaluation Tool in Relias for CFT Facilitators</a:t>
            </a:r>
          </a:p>
          <a:p>
            <a:pPr lvl="1"/>
            <a:r>
              <a:rPr lang="en-US" sz="1400"/>
              <a:t>(Updated) *AzAHP - CFT Supervision Tool (Facilitator Competency Evaluation - 90 Day)</a:t>
            </a:r>
          </a:p>
          <a:p>
            <a:pPr lvl="1"/>
            <a:r>
              <a:rPr lang="en-US" sz="1400"/>
              <a:t>​(Updated) *AzAHP - CFT Supervision Tool (Facilitator Competency Evaluation – 6 Month)</a:t>
            </a:r>
          </a:p>
          <a:p>
            <a:pPr lvl="1"/>
            <a:r>
              <a:rPr lang="en-US" sz="1400"/>
              <a:t>(Updated) *AzAHP - CFT Supervision Tool (Facilitator Competency Evaluation - Annual)</a:t>
            </a:r>
          </a:p>
          <a:p>
            <a:pPr marL="114300" indent="0">
              <a:buNone/>
            </a:pPr>
            <a:r>
              <a:rPr lang="en-US" sz="1400" b="1">
                <a:solidFill>
                  <a:srgbClr val="0070C0"/>
                </a:solidFill>
              </a:rPr>
              <a:t>Triannual CFT Champion Meeting </a:t>
            </a:r>
            <a:r>
              <a:rPr lang="en-US" sz="1400"/>
              <a:t>is February 29</a:t>
            </a:r>
            <a:r>
              <a:rPr lang="en-US" sz="1400" baseline="30000"/>
              <a:t>th</a:t>
            </a:r>
            <a:r>
              <a:rPr lang="en-US" sz="1400"/>
              <a:t> from 9am – 11am, sign up in Relias</a:t>
            </a:r>
          </a:p>
          <a:p>
            <a:pPr marL="114300" indent="0">
              <a:buNone/>
            </a:pPr>
            <a:r>
              <a:rPr lang="en-US" sz="1400" b="1">
                <a:solidFill>
                  <a:srgbClr val="0070C0"/>
                </a:solidFill>
              </a:rPr>
              <a:t>We are in week two of updates to the 2 Day CFT Curriculum</a:t>
            </a:r>
          </a:p>
          <a:p>
            <a:pPr lvl="1"/>
            <a:r>
              <a:rPr lang="en-US" sz="1400"/>
              <a:t>This update is a collaboration between HP’s, provider organizations, CSOC’s, OIFA, and AHCCCS</a:t>
            </a:r>
          </a:p>
          <a:p>
            <a:pPr lvl="1"/>
            <a:r>
              <a:rPr lang="en-US" sz="1400"/>
              <a:t>The updated training materials will be reviewed with CFT Champions at the June Triannual Meeting</a:t>
            </a:r>
          </a:p>
          <a:p>
            <a:pPr lvl="1"/>
            <a:r>
              <a:rPr lang="en-US" sz="1400"/>
              <a:t>The outdated material will be retired July 1, 2024.</a:t>
            </a:r>
          </a:p>
        </p:txBody>
      </p:sp>
    </p:spTree>
    <p:extLst>
      <p:ext uri="{BB962C8B-B14F-4D97-AF65-F5344CB8AC3E}">
        <p14:creationId xmlns:p14="http://schemas.microsoft.com/office/powerpoint/2010/main" val="22164660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1F44-3438-9AC5-E59B-52B80743A2FA}"/>
              </a:ext>
            </a:extLst>
          </p:cNvPr>
          <p:cNvSpPr>
            <a:spLocks noGrp="1"/>
          </p:cNvSpPr>
          <p:nvPr>
            <p:ph type="title"/>
          </p:nvPr>
        </p:nvSpPr>
        <p:spPr>
          <a:xfrm>
            <a:off x="878128" y="251963"/>
            <a:ext cx="9103103" cy="749691"/>
          </a:xfrm>
        </p:spPr>
        <p:txBody>
          <a:bodyPr>
            <a:noAutofit/>
          </a:bodyPr>
          <a:lstStyle/>
          <a:p>
            <a:pPr marL="0" marR="0" algn="ctr">
              <a:lnSpc>
                <a:spcPct val="115000"/>
              </a:lnSpc>
              <a:spcBef>
                <a:spcPts val="0"/>
              </a:spcBef>
              <a:spcAft>
                <a:spcPts val="0"/>
              </a:spcAft>
            </a:pPr>
            <a:r>
              <a:rPr lang="en-US" sz="2800" b="1">
                <a:effectLst/>
                <a:latin typeface="Arial" panose="020B0604020202020204" pitchFamily="34" charset="0"/>
                <a:ea typeface="Arial" panose="020B0604020202020204" pitchFamily="34" charset="0"/>
              </a:rPr>
              <a:t>Division of Developmental Disabilities </a:t>
            </a:r>
            <a:br>
              <a:rPr lang="en-US" sz="2800">
                <a:effectLst/>
                <a:latin typeface="Arial" panose="020B0604020202020204" pitchFamily="34" charset="0"/>
                <a:ea typeface="Arial" panose="020B0604020202020204" pitchFamily="34" charset="0"/>
              </a:rPr>
            </a:br>
            <a:r>
              <a:rPr lang="en-US" sz="2800" b="1">
                <a:effectLst/>
                <a:latin typeface="Arial" panose="020B0604020202020204" pitchFamily="34" charset="0"/>
                <a:ea typeface="Arial" panose="020B0604020202020204" pitchFamily="34" charset="0"/>
              </a:rPr>
              <a:t>Training Initiatives for Behavioral Health Providers</a:t>
            </a:r>
            <a:endParaRPr lang="en-US" sz="2800">
              <a:effectLst/>
              <a:latin typeface="Arial" panose="020B0604020202020204" pitchFamily="34" charset="0"/>
              <a:ea typeface="Arial" panose="020B0604020202020204" pitchFamily="34" charset="0"/>
            </a:endParaRPr>
          </a:p>
        </p:txBody>
      </p:sp>
      <p:sp>
        <p:nvSpPr>
          <p:cNvPr id="3" name="Text Placeholder 2">
            <a:extLst>
              <a:ext uri="{FF2B5EF4-FFF2-40B4-BE49-F238E27FC236}">
                <a16:creationId xmlns:a16="http://schemas.microsoft.com/office/drawing/2014/main" id="{6FBEAD81-1F40-CF72-5747-B2CC1F4A7806}"/>
              </a:ext>
            </a:extLst>
          </p:cNvPr>
          <p:cNvSpPr>
            <a:spLocks noGrp="1"/>
          </p:cNvSpPr>
          <p:nvPr>
            <p:ph type="body" idx="1"/>
          </p:nvPr>
        </p:nvSpPr>
        <p:spPr>
          <a:xfrm>
            <a:off x="479461" y="1561672"/>
            <a:ext cx="11152910" cy="4931596"/>
          </a:xfrm>
        </p:spPr>
        <p:txBody>
          <a:bodyPr>
            <a:normAutofit/>
          </a:bodyPr>
          <a:lstStyle/>
          <a:p>
            <a:pPr marL="0" marR="0" indent="0" algn="ctr">
              <a:lnSpc>
                <a:spcPct val="115000"/>
              </a:lnSpc>
              <a:spcBef>
                <a:spcPts val="0"/>
              </a:spcBef>
              <a:spcAft>
                <a:spcPts val="0"/>
              </a:spcAft>
              <a:buNone/>
            </a:pPr>
            <a:r>
              <a:rPr lang="en-US" sz="1800" b="1">
                <a:latin typeface="Arial" panose="020B0604020202020204" pitchFamily="34" charset="0"/>
                <a:ea typeface="Arial" panose="020B0604020202020204" pitchFamily="34" charset="0"/>
              </a:rPr>
              <a:t>RELIAS TRAINING PLAN AND INCENTIVE</a:t>
            </a:r>
            <a:endParaRPr lang="en-US" sz="1800">
              <a:effectLst/>
              <a:latin typeface="Arial" panose="020B0604020202020204" pitchFamily="34" charset="0"/>
              <a:ea typeface="Arial" panose="020B0604020202020204" pitchFamily="34" charset="0"/>
            </a:endParaRPr>
          </a:p>
          <a:p>
            <a:pPr marL="0" marR="0" indent="0">
              <a:lnSpc>
                <a:spcPct val="115000"/>
              </a:lnSpc>
              <a:spcBef>
                <a:spcPts val="0"/>
              </a:spcBef>
              <a:spcAft>
                <a:spcPts val="0"/>
              </a:spcAft>
              <a:buNone/>
            </a:pPr>
            <a:r>
              <a:rPr lang="en-US" sz="1800">
                <a:effectLst/>
                <a:latin typeface="Arial" panose="020B0604020202020204" pitchFamily="34" charset="0"/>
                <a:ea typeface="Arial" panose="020B0604020202020204" pitchFamily="34" charset="0"/>
              </a:rPr>
              <a:t> </a:t>
            </a:r>
          </a:p>
          <a:p>
            <a:pPr marL="0" marR="0" indent="0">
              <a:lnSpc>
                <a:spcPct val="115000"/>
              </a:lnSpc>
              <a:spcBef>
                <a:spcPts val="1000"/>
              </a:spcBef>
              <a:spcAft>
                <a:spcPts val="0"/>
              </a:spcAft>
              <a:buNone/>
            </a:pPr>
            <a:r>
              <a:rPr lang="en-US" sz="1800" b="1">
                <a:effectLst/>
                <a:latin typeface="Arial" panose="020B0604020202020204" pitchFamily="34" charset="0"/>
                <a:ea typeface="Arial" panose="020B0604020202020204" pitchFamily="34" charset="0"/>
              </a:rPr>
              <a:t>Intellectual and Developmental Disability </a:t>
            </a:r>
            <a:r>
              <a:rPr lang="en-US" sz="1800">
                <a:effectLst/>
                <a:latin typeface="Arial" panose="020B0604020202020204" pitchFamily="34" charset="0"/>
                <a:ea typeface="Arial" panose="020B0604020202020204" pitchFamily="34" charset="0"/>
              </a:rPr>
              <a:t>(</a:t>
            </a:r>
            <a:r>
              <a:rPr lang="en-US" sz="1800" b="1">
                <a:effectLst/>
                <a:latin typeface="Arial" panose="020B0604020202020204" pitchFamily="34" charset="0"/>
                <a:ea typeface="Arial" panose="020B0604020202020204" pitchFamily="34" charset="0"/>
              </a:rPr>
              <a:t>I/DD) Course Library </a:t>
            </a:r>
            <a:r>
              <a:rPr lang="en-US" sz="1800">
                <a:effectLst/>
                <a:latin typeface="Arial" panose="020B0604020202020204" pitchFamily="34" charset="0"/>
                <a:ea typeface="Arial" panose="020B0604020202020204" pitchFamily="34" charset="0"/>
              </a:rPr>
              <a:t>- available on Relias and includes </a:t>
            </a:r>
            <a:r>
              <a:rPr lang="en-US" sz="1800">
                <a:solidFill>
                  <a:srgbClr val="202124"/>
                </a:solidFill>
                <a:effectLst/>
                <a:latin typeface="Arial" panose="020B0604020202020204" pitchFamily="34" charset="0"/>
                <a:ea typeface="Arial" panose="020B0604020202020204" pitchFamily="34" charset="0"/>
              </a:rPr>
              <a:t>more than 100 I/DD-related courses, many that are CEU-eligible. </a:t>
            </a:r>
            <a:endParaRPr lang="en-US" sz="1800">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800" b="1">
                <a:effectLst/>
                <a:latin typeface="Arial" panose="020B0604020202020204" pitchFamily="34" charset="0"/>
                <a:ea typeface="Arial" panose="020B0604020202020204" pitchFamily="34" charset="0"/>
              </a:rPr>
              <a:t>DDD - Intellectual &amp; Developmental Disabilities Essential Knowledge for BH Providers Training Plan </a:t>
            </a:r>
            <a:endParaRPr lang="en-US" sz="1800">
              <a:effectLst/>
              <a:latin typeface="Arial" panose="020B0604020202020204" pitchFamily="34" charset="0"/>
              <a:ea typeface="Arial" panose="020B0604020202020204" pitchFamily="34" charset="0"/>
            </a:endParaRPr>
          </a:p>
          <a:p>
            <a:pPr marL="285750" indent="-285750">
              <a:lnSpc>
                <a:spcPct val="115000"/>
              </a:lnSpc>
            </a:pPr>
            <a:r>
              <a:rPr lang="en-US" sz="1800">
                <a:effectLst/>
                <a:latin typeface="Arial" panose="020B0604020202020204" pitchFamily="34" charset="0"/>
                <a:ea typeface="Arial" panose="020B0604020202020204" pitchFamily="34" charset="0"/>
              </a:rPr>
              <a:t>Incentive funding is available to eligible behavioral health provider agencies that have a minimum of 10% of their clinical staff (BHMP, BHP, BHT, BHPP) complete the training plan.  </a:t>
            </a:r>
          </a:p>
          <a:p>
            <a:pPr marL="285750" indent="-285750">
              <a:lnSpc>
                <a:spcPct val="115000"/>
              </a:lnSpc>
            </a:pPr>
            <a:r>
              <a:rPr lang="en-US" sz="1800">
                <a:effectLst/>
                <a:latin typeface="Arial" panose="020B0604020202020204" pitchFamily="34" charset="0"/>
                <a:ea typeface="Arial" panose="020B0604020202020204" pitchFamily="34" charset="0"/>
              </a:rPr>
              <a:t>12 computer-based courses and 1 virtual instructor-led course which includes introduction to DDD and information helpful for coordination of services </a:t>
            </a:r>
          </a:p>
          <a:p>
            <a:pPr marL="0" marR="0" indent="0">
              <a:lnSpc>
                <a:spcPct val="115000"/>
              </a:lnSpc>
              <a:spcBef>
                <a:spcPts val="1000"/>
              </a:spcBef>
              <a:spcAft>
                <a:spcPts val="0"/>
              </a:spcAft>
              <a:buNone/>
            </a:pPr>
            <a:r>
              <a:rPr lang="en-US" sz="1800" b="1">
                <a:solidFill>
                  <a:srgbClr val="202124"/>
                </a:solidFill>
                <a:effectLst/>
                <a:latin typeface="Arial" panose="020B0604020202020204" pitchFamily="34" charset="0"/>
                <a:ea typeface="Arial" panose="020B0604020202020204" pitchFamily="34" charset="0"/>
              </a:rPr>
              <a:t>For details, see:  </a:t>
            </a:r>
            <a:endParaRPr lang="en-US" sz="1800" b="1">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800" u="sng">
                <a:solidFill>
                  <a:srgbClr val="1155CC"/>
                </a:solidFill>
                <a:effectLst/>
                <a:latin typeface="Arial" panose="020B0604020202020204" pitchFamily="34" charset="0"/>
                <a:ea typeface="Arial" panose="020B0604020202020204" pitchFamily="34" charset="0"/>
                <a:hlinkClick r:id="rId2"/>
              </a:rPr>
              <a:t>https://des.az.gov/services/disabilities/developmental-disabilities/vendors-providers/dual-diagnosis-training</a:t>
            </a:r>
            <a:endParaRPr lang="en-US" sz="1800">
              <a:effectLst/>
              <a:latin typeface="Arial" panose="020B0604020202020204" pitchFamily="34" charset="0"/>
              <a:ea typeface="Arial" panose="020B0604020202020204" pitchFamily="34" charset="0"/>
            </a:endParaRPr>
          </a:p>
          <a:p>
            <a:pPr marL="0" marR="0" indent="0" algn="ctr">
              <a:lnSpc>
                <a:spcPct val="115000"/>
              </a:lnSpc>
              <a:spcBef>
                <a:spcPts val="1000"/>
              </a:spcBef>
              <a:spcAft>
                <a:spcPts val="0"/>
              </a:spcAft>
              <a:buNone/>
            </a:pPr>
            <a:r>
              <a:rPr lang="en-US" sz="1800" b="1">
                <a:effectLst/>
                <a:latin typeface="Arial" panose="020B0604020202020204" pitchFamily="34" charset="0"/>
                <a:ea typeface="Arial" panose="020B0604020202020204" pitchFamily="34" charset="0"/>
              </a:rPr>
              <a:t>THE </a:t>
            </a:r>
            <a:r>
              <a:rPr lang="en-US" sz="1800" b="1">
                <a:solidFill>
                  <a:srgbClr val="CC0000"/>
                </a:solidFill>
                <a:effectLst/>
                <a:latin typeface="Arial" panose="020B0604020202020204" pitchFamily="34" charset="0"/>
                <a:ea typeface="Arial" panose="020B0604020202020204" pitchFamily="34" charset="0"/>
              </a:rPr>
              <a:t>DEADLINE</a:t>
            </a:r>
            <a:r>
              <a:rPr lang="en-US" sz="1800" b="1">
                <a:effectLst/>
                <a:latin typeface="Arial" panose="020B0604020202020204" pitchFamily="34" charset="0"/>
                <a:ea typeface="Arial" panose="020B0604020202020204" pitchFamily="34" charset="0"/>
              </a:rPr>
              <a:t> FOR COMPLETION OF TRAINING HAS BEEN </a:t>
            </a:r>
            <a:r>
              <a:rPr lang="en-US" sz="1800" b="1">
                <a:solidFill>
                  <a:srgbClr val="00B050"/>
                </a:solidFill>
                <a:effectLst/>
                <a:latin typeface="Arial" panose="020B0604020202020204" pitchFamily="34" charset="0"/>
                <a:ea typeface="Arial" panose="020B0604020202020204" pitchFamily="34" charset="0"/>
              </a:rPr>
              <a:t>EXTENDED</a:t>
            </a:r>
            <a:r>
              <a:rPr lang="en-US" sz="1800" b="1">
                <a:effectLst/>
                <a:latin typeface="Arial" panose="020B0604020202020204" pitchFamily="34" charset="0"/>
                <a:ea typeface="Arial" panose="020B0604020202020204" pitchFamily="34" charset="0"/>
              </a:rPr>
              <a:t> TO 6/30/2024!</a:t>
            </a:r>
            <a:endParaRPr lang="en-US" sz="1800">
              <a:effectLst/>
              <a:latin typeface="Arial" panose="020B0604020202020204" pitchFamily="34" charset="0"/>
              <a:ea typeface="Arial" panose="020B0604020202020204" pitchFamily="34" charset="0"/>
            </a:endParaRPr>
          </a:p>
          <a:p>
            <a:pPr marL="456832" marR="104775" indent="0">
              <a:spcBef>
                <a:spcPts val="0"/>
              </a:spcBef>
              <a:spcAft>
                <a:spcPts val="1100"/>
              </a:spcAft>
              <a:buNone/>
            </a:pPr>
            <a:endParaRPr lang="en-US" sz="2000">
              <a:latin typeface="Arial" panose="020B0604020202020204" pitchFamily="34" charset="0"/>
              <a:cs typeface="Arial" panose="020B0604020202020204" pitchFamily="34" charset="0"/>
            </a:endParaRPr>
          </a:p>
        </p:txBody>
      </p:sp>
      <p:pic>
        <p:nvPicPr>
          <p:cNvPr id="6" name="Google Shape;257;p16">
            <a:extLst>
              <a:ext uri="{FF2B5EF4-FFF2-40B4-BE49-F238E27FC236}">
                <a16:creationId xmlns:a16="http://schemas.microsoft.com/office/drawing/2014/main" id="{7FDD063C-4701-470F-05A5-9C7183F8DDC8}"/>
              </a:ext>
            </a:extLst>
          </p:cNvPr>
          <p:cNvPicPr preferRelativeResize="0"/>
          <p:nvPr/>
        </p:nvPicPr>
        <p:blipFill rotWithShape="1">
          <a:blip r:embed="rId3">
            <a:alphaModFix/>
          </a:blip>
          <a:srcRect l="12018" t="11457" r="12298"/>
          <a:stretch/>
        </p:blipFill>
        <p:spPr>
          <a:xfrm>
            <a:off x="9822094" y="277252"/>
            <a:ext cx="1890445" cy="1448805"/>
          </a:xfrm>
          <a:prstGeom prst="rect">
            <a:avLst/>
          </a:prstGeom>
          <a:noFill/>
          <a:ln>
            <a:noFill/>
          </a:ln>
          <a:effectLst>
            <a:outerShdw blurRad="57150" dist="104775" dir="2580000" algn="bl" rotWithShape="0">
              <a:srgbClr val="000000">
                <a:alpha val="49803"/>
              </a:srgbClr>
            </a:outerShdw>
          </a:effectLst>
        </p:spPr>
      </p:pic>
    </p:spTree>
    <p:extLst>
      <p:ext uri="{BB962C8B-B14F-4D97-AF65-F5344CB8AC3E}">
        <p14:creationId xmlns:p14="http://schemas.microsoft.com/office/powerpoint/2010/main" val="1771432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F9364-6940-7AB2-4EA8-F85E8912FCB0}"/>
              </a:ext>
            </a:extLst>
          </p:cNvPr>
          <p:cNvSpPr>
            <a:spLocks noGrp="1"/>
          </p:cNvSpPr>
          <p:nvPr>
            <p:ph type="title"/>
          </p:nvPr>
        </p:nvSpPr>
        <p:spPr>
          <a:xfrm>
            <a:off x="287676" y="262413"/>
            <a:ext cx="10387174" cy="749691"/>
          </a:xfrm>
        </p:spPr>
        <p:txBody>
          <a:bodyPr>
            <a:noAutofit/>
          </a:bodyPr>
          <a:lstStyle/>
          <a:p>
            <a:pPr marL="0" indent="0" algn="ctr">
              <a:lnSpc>
                <a:spcPct val="115000"/>
              </a:lnSpc>
              <a:buNone/>
            </a:pPr>
            <a:r>
              <a:rPr lang="en-US" sz="2800" b="1">
                <a:effectLst/>
                <a:latin typeface="Arial" panose="020B0604020202020204" pitchFamily="34" charset="0"/>
                <a:ea typeface="Arial" panose="020B0604020202020204" pitchFamily="34" charset="0"/>
              </a:rPr>
              <a:t>Training Plan Course Completions</a:t>
            </a:r>
            <a:endParaRPr lang="en-US" sz="2800">
              <a:effectLst/>
              <a:latin typeface="Arial" panose="020B0604020202020204" pitchFamily="34" charset="0"/>
              <a:ea typeface="Arial" panose="020B0604020202020204" pitchFamily="34" charset="0"/>
            </a:endParaRPr>
          </a:p>
        </p:txBody>
      </p:sp>
      <p:sp>
        <p:nvSpPr>
          <p:cNvPr id="3" name="Text Placeholder 2">
            <a:extLst>
              <a:ext uri="{FF2B5EF4-FFF2-40B4-BE49-F238E27FC236}">
                <a16:creationId xmlns:a16="http://schemas.microsoft.com/office/drawing/2014/main" id="{636AD3A2-0807-F982-E39D-7FB14E500A89}"/>
              </a:ext>
            </a:extLst>
          </p:cNvPr>
          <p:cNvSpPr>
            <a:spLocks noGrp="1"/>
          </p:cNvSpPr>
          <p:nvPr>
            <p:ph type="body" idx="1"/>
          </p:nvPr>
        </p:nvSpPr>
        <p:spPr>
          <a:xfrm>
            <a:off x="595901" y="1520576"/>
            <a:ext cx="10826162" cy="2363056"/>
          </a:xfrm>
        </p:spPr>
        <p:txBody>
          <a:bodyPr>
            <a:noAutofit/>
          </a:bodyPr>
          <a:lstStyle/>
          <a:p>
            <a:pPr marL="0" indent="0" algn="ctr">
              <a:lnSpc>
                <a:spcPct val="115000"/>
              </a:lnSpc>
              <a:buNone/>
            </a:pPr>
            <a:r>
              <a:rPr lang="en-US" sz="1800" b="1">
                <a:effectLst/>
                <a:latin typeface="Arial" panose="020B0604020202020204" pitchFamily="34" charset="0"/>
                <a:ea typeface="Arial" panose="020B0604020202020204" pitchFamily="34" charset="0"/>
              </a:rPr>
              <a:t>Training Plan: DDD - Intellectual &amp; Developmental Disabilities </a:t>
            </a:r>
          </a:p>
          <a:p>
            <a:pPr marL="0" indent="0" algn="ctr">
              <a:lnSpc>
                <a:spcPct val="115000"/>
              </a:lnSpc>
              <a:buNone/>
            </a:pPr>
            <a:r>
              <a:rPr lang="en-US" sz="1800" b="1">
                <a:effectLst/>
                <a:latin typeface="Arial" panose="020B0604020202020204" pitchFamily="34" charset="0"/>
                <a:ea typeface="Arial" panose="020B0604020202020204" pitchFamily="34" charset="0"/>
              </a:rPr>
              <a:t>Essential Knowledge for BH Providers </a:t>
            </a:r>
          </a:p>
          <a:p>
            <a:pPr marL="0" indent="0" algn="ctr">
              <a:lnSpc>
                <a:spcPct val="115000"/>
              </a:lnSpc>
              <a:buNone/>
            </a:pPr>
            <a:r>
              <a:rPr lang="en-US" sz="1800" b="1">
                <a:effectLst/>
                <a:latin typeface="Arial" panose="020B0604020202020204" pitchFamily="34" charset="0"/>
                <a:ea typeface="Arial" panose="020B0604020202020204" pitchFamily="34" charset="0"/>
              </a:rPr>
              <a:t>Course Completions 8/1/2023 – 1/31/2024</a:t>
            </a:r>
            <a:endParaRPr lang="en-US" sz="1800">
              <a:effectLst/>
              <a:latin typeface="Arial" panose="020B0604020202020204" pitchFamily="34" charset="0"/>
              <a:ea typeface="Arial" panose="020B0604020202020204" pitchFamily="34" charset="0"/>
            </a:endParaRPr>
          </a:p>
          <a:p>
            <a:pPr marL="285750" indent="-285750">
              <a:lnSpc>
                <a:spcPct val="150000"/>
              </a:lnSpc>
              <a:spcBef>
                <a:spcPts val="0"/>
              </a:spcBef>
              <a:buFont typeface="Arial" panose="020B0604020202020204" pitchFamily="34" charset="0"/>
              <a:buChar char="•"/>
            </a:pPr>
            <a:r>
              <a:rPr lang="en-US" sz="1800" b="1"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47</a:t>
            </a:r>
            <a:r>
              <a:rPr lang="en-US" sz="1800"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 Behavioral Health Provider Agencies have enrolled one or more staff members in the training plan</a:t>
            </a:r>
          </a:p>
          <a:p>
            <a:pPr marL="285750" indent="-285750">
              <a:lnSpc>
                <a:spcPct val="150000"/>
              </a:lnSpc>
              <a:spcBef>
                <a:spcPts val="0"/>
              </a:spcBef>
              <a:buClr>
                <a:srgbClr val="222222"/>
              </a:buClr>
              <a:buSzPts val="1100"/>
              <a:buFont typeface="Arial" panose="020B0604020202020204" pitchFamily="34" charset="0"/>
              <a:buChar char="•"/>
            </a:pPr>
            <a:r>
              <a:rPr lang="en-US" sz="1800" b="1"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2,029</a:t>
            </a:r>
            <a:r>
              <a:rPr lang="en-US" sz="1800"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 Individuals have completed one or more of the courses in the training plan</a:t>
            </a:r>
            <a:endParaRPr lang="en-US" sz="1800" u="none" strike="noStrike">
              <a:effectLst/>
              <a:latin typeface="Arial" panose="020B0604020202020204" pitchFamily="34" charset="0"/>
              <a:ea typeface="Arial" panose="020B0604020202020204" pitchFamily="34" charset="0"/>
              <a:cs typeface="Arial" panose="020B0604020202020204" pitchFamily="34" charset="0"/>
            </a:endParaRPr>
          </a:p>
          <a:p>
            <a:pPr marL="285750" indent="-285750">
              <a:lnSpc>
                <a:spcPct val="150000"/>
              </a:lnSpc>
              <a:spcBef>
                <a:spcPts val="0"/>
              </a:spcBef>
              <a:spcAft>
                <a:spcPts val="800"/>
              </a:spcAft>
              <a:buClr>
                <a:srgbClr val="222222"/>
              </a:buClr>
              <a:buSzPts val="1100"/>
              <a:buFont typeface="Arial" panose="020B0604020202020204" pitchFamily="34" charset="0"/>
              <a:buChar char="•"/>
            </a:pPr>
            <a:r>
              <a:rPr lang="en-US" sz="1800" b="1"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13,115</a:t>
            </a:r>
            <a:r>
              <a:rPr lang="en-US" sz="1800" u="none" strike="noStrike">
                <a:solidFill>
                  <a:srgbClr val="000000"/>
                </a:solidFill>
                <a:effectLst/>
                <a:latin typeface="Arial" panose="020B0604020202020204" pitchFamily="34" charset="0"/>
                <a:ea typeface="Arial" panose="020B0604020202020204" pitchFamily="34" charset="0"/>
                <a:cs typeface="Arial" panose="020B0604020202020204" pitchFamily="34" charset="0"/>
              </a:rPr>
              <a:t> Courses in the training plan have been completed</a:t>
            </a:r>
          </a:p>
          <a:p>
            <a:pPr marL="285750" indent="-285750">
              <a:lnSpc>
                <a:spcPct val="150000"/>
              </a:lnSpc>
              <a:spcBef>
                <a:spcPts val="0"/>
              </a:spcBef>
              <a:spcAft>
                <a:spcPts val="800"/>
              </a:spcAft>
              <a:buClr>
                <a:srgbClr val="222222"/>
              </a:buClr>
              <a:buSzPts val="1100"/>
              <a:buFont typeface="Arial" panose="020B0604020202020204" pitchFamily="34" charset="0"/>
              <a:buChar char="•"/>
            </a:pPr>
            <a:r>
              <a:rPr lang="en-US" sz="1800" b="1">
                <a:solidFill>
                  <a:srgbClr val="000000"/>
                </a:solidFill>
                <a:latin typeface="Arial" panose="020B0604020202020204" pitchFamily="34" charset="0"/>
                <a:ea typeface="Arial" panose="020B0604020202020204" pitchFamily="34" charset="0"/>
                <a:cs typeface="Arial" panose="020B0604020202020204" pitchFamily="34" charset="0"/>
              </a:rPr>
              <a:t>979</a:t>
            </a:r>
            <a:r>
              <a:rPr lang="en-US" sz="1800">
                <a:solidFill>
                  <a:srgbClr val="000000"/>
                </a:solidFill>
                <a:latin typeface="Arial" panose="020B0604020202020204" pitchFamily="34" charset="0"/>
                <a:ea typeface="Arial" panose="020B0604020202020204" pitchFamily="34" charset="0"/>
                <a:cs typeface="Arial" panose="020B0604020202020204" pitchFamily="34" charset="0"/>
              </a:rPr>
              <a:t> In</a:t>
            </a:r>
            <a:r>
              <a:rPr lang="en-US" sz="1800">
                <a:solidFill>
                  <a:srgbClr val="000000"/>
                </a:solidFill>
                <a:effectLst/>
                <a:latin typeface="Arial" panose="020B0604020202020204" pitchFamily="34" charset="0"/>
                <a:ea typeface="Arial" panose="020B0604020202020204" pitchFamily="34" charset="0"/>
              </a:rPr>
              <a:t>dividuals have completed the virtual instructor-led course. </a:t>
            </a:r>
            <a:endParaRPr lang="en-US" sz="1800">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800">
                <a:effectLst/>
                <a:latin typeface="Arial" panose="020B0604020202020204" pitchFamily="34" charset="0"/>
                <a:ea typeface="Arial" panose="020B0604020202020204" pitchFamily="34" charset="0"/>
              </a:rPr>
              <a:t>If you would like to receive a report detailing your organization’s progress in completing the training plan, or if you have any questions about this initiative, contact DDD at: </a:t>
            </a:r>
            <a:r>
              <a:rPr lang="en-US" sz="1800" b="1" u="sng">
                <a:solidFill>
                  <a:srgbClr val="1155CC"/>
                </a:solidFill>
                <a:effectLst/>
                <a:latin typeface="Arial" panose="020B0604020202020204" pitchFamily="34" charset="0"/>
                <a:ea typeface="Arial" panose="020B0604020202020204" pitchFamily="34" charset="0"/>
                <a:hlinkClick r:id="rId2"/>
              </a:rPr>
              <a:t>dddbhtraining@azdes.gov</a:t>
            </a:r>
            <a:r>
              <a:rPr lang="en-US" sz="1800" b="1" u="sng">
                <a:effectLst/>
                <a:latin typeface="Arial" panose="020B0604020202020204" pitchFamily="34" charset="0"/>
                <a:ea typeface="Arial" panose="020B0604020202020204" pitchFamily="34" charset="0"/>
              </a:rPr>
              <a:t>.</a:t>
            </a:r>
          </a:p>
          <a:p>
            <a:pPr marL="0" indent="0" algn="ctr">
              <a:lnSpc>
                <a:spcPct val="115000"/>
              </a:lnSpc>
              <a:buNone/>
            </a:pPr>
            <a:r>
              <a:rPr lang="en-US" sz="1800" b="1">
                <a:latin typeface="Arial" panose="020B0604020202020204" pitchFamily="34" charset="0"/>
                <a:ea typeface="Arial" panose="020B0604020202020204" pitchFamily="34" charset="0"/>
              </a:rPr>
              <a:t>THERE IS STILL TIME TO JOIN THIS INITIATIVE </a:t>
            </a:r>
          </a:p>
          <a:p>
            <a:pPr marL="0" indent="0" algn="ctr">
              <a:lnSpc>
                <a:spcPct val="115000"/>
              </a:lnSpc>
              <a:buNone/>
            </a:pPr>
            <a:r>
              <a:rPr lang="en-US" sz="1800" b="1">
                <a:effectLst/>
                <a:latin typeface="Arial" panose="020B0604020202020204" pitchFamily="34" charset="0"/>
                <a:ea typeface="Arial" panose="020B0604020202020204" pitchFamily="34" charset="0"/>
              </a:rPr>
              <a:t>THE </a:t>
            </a:r>
            <a:r>
              <a:rPr lang="en-US" sz="1800" b="1">
                <a:solidFill>
                  <a:srgbClr val="CC0000"/>
                </a:solidFill>
                <a:effectLst/>
                <a:latin typeface="Arial" panose="020B0604020202020204" pitchFamily="34" charset="0"/>
                <a:ea typeface="Arial" panose="020B0604020202020204" pitchFamily="34" charset="0"/>
              </a:rPr>
              <a:t>DEADLINE</a:t>
            </a:r>
            <a:r>
              <a:rPr lang="en-US" sz="1800" b="1">
                <a:effectLst/>
                <a:latin typeface="Arial" panose="020B0604020202020204" pitchFamily="34" charset="0"/>
                <a:ea typeface="Arial" panose="020B0604020202020204" pitchFamily="34" charset="0"/>
              </a:rPr>
              <a:t> FOR COMPLETION OF TRAINING IS 6/30/2024</a:t>
            </a:r>
            <a:endParaRPr lang="en-US" sz="1800">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endParaRPr lang="en-US" sz="1800" b="1" u="sng">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endParaRPr lang="en-US" sz="1800" b="1" u="sng">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endParaRPr lang="en-US" sz="1800">
              <a:effectLst/>
              <a:latin typeface="Arial" panose="020B0604020202020204" pitchFamily="34" charset="0"/>
              <a:ea typeface="Arial" panose="020B0604020202020204" pitchFamily="34" charset="0"/>
            </a:endParaRPr>
          </a:p>
        </p:txBody>
      </p:sp>
      <p:pic>
        <p:nvPicPr>
          <p:cNvPr id="4" name="Google Shape;174;p4">
            <a:extLst>
              <a:ext uri="{FF2B5EF4-FFF2-40B4-BE49-F238E27FC236}">
                <a16:creationId xmlns:a16="http://schemas.microsoft.com/office/drawing/2014/main" id="{66535DE9-CCE1-0FA7-CF9A-946D011B9732}"/>
              </a:ext>
            </a:extLst>
          </p:cNvPr>
          <p:cNvPicPr preferRelativeResize="0"/>
          <p:nvPr/>
        </p:nvPicPr>
        <p:blipFill rotWithShape="1">
          <a:blip r:embed="rId3">
            <a:alphaModFix/>
          </a:blip>
          <a:srcRect/>
          <a:stretch/>
        </p:blipFill>
        <p:spPr>
          <a:xfrm>
            <a:off x="9657708" y="134590"/>
            <a:ext cx="2027746" cy="1461808"/>
          </a:xfrm>
          <a:prstGeom prst="rect">
            <a:avLst/>
          </a:prstGeom>
          <a:noFill/>
          <a:ln>
            <a:noFill/>
          </a:ln>
        </p:spPr>
      </p:pic>
    </p:spTree>
    <p:extLst>
      <p:ext uri="{BB962C8B-B14F-4D97-AF65-F5344CB8AC3E}">
        <p14:creationId xmlns:p14="http://schemas.microsoft.com/office/powerpoint/2010/main" val="1692818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19358BC-9EE4-7F4A-268A-26CDAD970A69}"/>
              </a:ext>
            </a:extLst>
          </p:cNvPr>
          <p:cNvSpPr>
            <a:spLocks noGrp="1"/>
          </p:cNvSpPr>
          <p:nvPr>
            <p:ph type="body" idx="1"/>
          </p:nvPr>
        </p:nvSpPr>
        <p:spPr>
          <a:xfrm>
            <a:off x="554605" y="1664413"/>
            <a:ext cx="10846909" cy="4395436"/>
          </a:xfrm>
        </p:spPr>
        <p:txBody>
          <a:bodyPr>
            <a:noAutofit/>
          </a:bodyPr>
          <a:lstStyle/>
          <a:p>
            <a:pPr marL="0" marR="0" indent="0" algn="ctr">
              <a:lnSpc>
                <a:spcPct val="115000"/>
              </a:lnSpc>
              <a:spcBef>
                <a:spcPts val="1000"/>
              </a:spcBef>
              <a:spcAft>
                <a:spcPts val="0"/>
              </a:spcAft>
              <a:buNone/>
            </a:pPr>
            <a:r>
              <a:rPr lang="en-US" sz="1800" b="1">
                <a:solidFill>
                  <a:srgbClr val="202124"/>
                </a:solidFill>
                <a:effectLst/>
                <a:latin typeface="Arial" panose="020B0604020202020204" pitchFamily="34" charset="0"/>
                <a:ea typeface="Arial" panose="020B0604020202020204" pitchFamily="34" charset="0"/>
              </a:rPr>
              <a:t>DDD Conference for Behavioral Health Providers</a:t>
            </a:r>
            <a:endParaRPr lang="en-US" sz="1800">
              <a:effectLst/>
              <a:latin typeface="Arial" panose="020B0604020202020204" pitchFamily="34" charset="0"/>
              <a:ea typeface="Arial" panose="020B0604020202020204" pitchFamily="34" charset="0"/>
            </a:endParaRPr>
          </a:p>
          <a:p>
            <a:pPr marL="0" marR="0" indent="0" algn="ctr">
              <a:lnSpc>
                <a:spcPct val="115000"/>
              </a:lnSpc>
              <a:spcBef>
                <a:spcPts val="1000"/>
              </a:spcBef>
              <a:spcAft>
                <a:spcPts val="0"/>
              </a:spcAft>
              <a:buNone/>
            </a:pPr>
            <a:r>
              <a:rPr lang="en-US" sz="1800" b="1">
                <a:solidFill>
                  <a:srgbClr val="202124"/>
                </a:solidFill>
                <a:effectLst/>
                <a:latin typeface="Arial" panose="020B0604020202020204" pitchFamily="34" charset="0"/>
                <a:ea typeface="Arial" panose="020B0604020202020204" pitchFamily="34" charset="0"/>
              </a:rPr>
              <a:t>Bridging the Gap for Individuals with Developmental Disabilities and Behavioral Health Needs</a:t>
            </a:r>
            <a:endParaRPr lang="en-US" sz="1800">
              <a:effectLst/>
              <a:latin typeface="Arial" panose="020B0604020202020204" pitchFamily="34" charset="0"/>
              <a:ea typeface="Arial" panose="020B0604020202020204" pitchFamily="34" charset="0"/>
            </a:endParaRPr>
          </a:p>
          <a:p>
            <a:pPr marL="0" marR="0" indent="0">
              <a:lnSpc>
                <a:spcPct val="115000"/>
              </a:lnSpc>
              <a:spcBef>
                <a:spcPts val="1000"/>
              </a:spcBef>
              <a:spcAft>
                <a:spcPts val="0"/>
              </a:spcAft>
              <a:buNone/>
            </a:pPr>
            <a:r>
              <a:rPr lang="en-US" sz="1600">
                <a:effectLst/>
                <a:latin typeface="Arial" panose="020B0604020202020204" pitchFamily="34" charset="0"/>
                <a:ea typeface="Arial" panose="020B0604020202020204" pitchFamily="34" charset="0"/>
              </a:rPr>
              <a:t> </a:t>
            </a:r>
            <a:r>
              <a:rPr lang="en-US" sz="1600">
                <a:solidFill>
                  <a:srgbClr val="FF33CC"/>
                </a:solidFill>
                <a:effectLst/>
                <a:latin typeface="Arial" panose="020B0604020202020204" pitchFamily="34" charset="0"/>
                <a:ea typeface="Arial" panose="020B0604020202020204" pitchFamily="34" charset="0"/>
              </a:rPr>
              <a:t>May 9 -  10, 2024 – Casino Del Sol, Tucson &amp; September 5 – 7, 2024 - Desert Willow Conference Center, Phoenix</a:t>
            </a:r>
          </a:p>
          <a:p>
            <a:pPr marL="0" marR="0" indent="0">
              <a:lnSpc>
                <a:spcPct val="115000"/>
              </a:lnSpc>
              <a:spcBef>
                <a:spcPts val="1000"/>
              </a:spcBef>
              <a:spcAft>
                <a:spcPts val="0"/>
              </a:spcAft>
              <a:buNone/>
            </a:pPr>
            <a:r>
              <a:rPr lang="en-US" sz="1600" b="1">
                <a:effectLst/>
                <a:latin typeface="Arial" panose="020B0604020202020204" pitchFamily="34" charset="0"/>
                <a:ea typeface="Arial" panose="020B0604020202020204" pitchFamily="34" charset="0"/>
              </a:rPr>
              <a:t>Target Audience:</a:t>
            </a:r>
            <a:r>
              <a:rPr lang="en-US" sz="1600">
                <a:effectLst/>
                <a:latin typeface="Arial" panose="020B0604020202020204" pitchFamily="34" charset="0"/>
                <a:ea typeface="Arial" panose="020B0604020202020204" pitchFamily="34" charset="0"/>
              </a:rPr>
              <a:t> Behavioral Health Provider Agency supervisors, counselors, case managers, peer and family support specialists, behavior coaches &amp; others who may provide services for DDD members. The Phoenix conference will have additional tracks for Behavioral Health Medical Professionals and Behavior Analysts.</a:t>
            </a:r>
          </a:p>
          <a:p>
            <a:pPr marL="285750" indent="-285750">
              <a:lnSpc>
                <a:spcPct val="115000"/>
              </a:lnSpc>
            </a:pPr>
            <a:r>
              <a:rPr lang="en-US" sz="1600">
                <a:effectLst/>
                <a:latin typeface="Arial" panose="020B0604020202020204" pitchFamily="34" charset="0"/>
                <a:ea typeface="Arial" panose="020B0604020202020204" pitchFamily="34" charset="0"/>
              </a:rPr>
              <a:t>Presentations and workshops by locally and nationally recognized experts</a:t>
            </a:r>
          </a:p>
          <a:p>
            <a:pPr marL="285750" indent="-285750">
              <a:lnSpc>
                <a:spcPct val="115000"/>
              </a:lnSpc>
            </a:pPr>
            <a:r>
              <a:rPr lang="en-US" sz="1600">
                <a:effectLst/>
                <a:latin typeface="Arial" panose="020B0604020202020204" pitchFamily="34" charset="0"/>
                <a:ea typeface="Arial" panose="020B0604020202020204" pitchFamily="34" charset="0"/>
              </a:rPr>
              <a:t>Continuing education credits will be available to attendees. </a:t>
            </a:r>
          </a:p>
          <a:p>
            <a:pPr marL="285750" indent="-285750">
              <a:lnSpc>
                <a:spcPct val="115000"/>
              </a:lnSpc>
            </a:pPr>
            <a:r>
              <a:rPr lang="en-US" sz="1600" b="1">
                <a:effectLst/>
                <a:latin typeface="Arial" panose="020B0604020202020204" pitchFamily="34" charset="0"/>
                <a:ea typeface="Arial" panose="020B0604020202020204" pitchFamily="34" charset="0"/>
              </a:rPr>
              <a:t>No cost to attend, but registration is limited to the first 250 who enroll.</a:t>
            </a:r>
          </a:p>
          <a:p>
            <a:pPr marL="0" marR="0" indent="0">
              <a:lnSpc>
                <a:spcPct val="115000"/>
              </a:lnSpc>
              <a:spcBef>
                <a:spcPts val="1000"/>
              </a:spcBef>
              <a:spcAft>
                <a:spcPts val="0"/>
              </a:spcAft>
              <a:buNone/>
            </a:pPr>
            <a:r>
              <a:rPr lang="en-US" sz="1600">
                <a:effectLst/>
                <a:latin typeface="Arial" panose="020B0604020202020204" pitchFamily="34" charset="0"/>
                <a:ea typeface="Arial" panose="020B0604020202020204" pitchFamily="34" charset="0"/>
              </a:rPr>
              <a:t>If you offer any specialized programs for individuals with developmental disabilities and would like to have a vendor table at the conference, contact our team at: </a:t>
            </a:r>
            <a:r>
              <a:rPr lang="en-US" sz="1600" b="1" u="sng">
                <a:solidFill>
                  <a:srgbClr val="1155CC"/>
                </a:solidFill>
                <a:effectLst/>
                <a:latin typeface="Arial" panose="020B0604020202020204" pitchFamily="34" charset="0"/>
                <a:ea typeface="Arial" panose="020B0604020202020204" pitchFamily="34" charset="0"/>
                <a:hlinkClick r:id="rId2"/>
              </a:rPr>
              <a:t>dddbhtraining@azdes.gov</a:t>
            </a:r>
            <a:r>
              <a:rPr lang="en-US" sz="1600">
                <a:effectLst/>
                <a:latin typeface="Arial" panose="020B0604020202020204" pitchFamily="34" charset="0"/>
                <a:ea typeface="Arial" panose="020B0604020202020204" pitchFamily="34" charset="0"/>
              </a:rPr>
              <a:t>.</a:t>
            </a:r>
          </a:p>
          <a:p>
            <a:pPr marL="0" marR="0" indent="0">
              <a:lnSpc>
                <a:spcPct val="115000"/>
              </a:lnSpc>
              <a:spcBef>
                <a:spcPts val="0"/>
              </a:spcBef>
              <a:spcAft>
                <a:spcPts val="0"/>
              </a:spcAft>
              <a:buNone/>
            </a:pPr>
            <a:r>
              <a:rPr lang="en-US" sz="1600">
                <a:effectLst/>
                <a:latin typeface="Arial" panose="020B0604020202020204" pitchFamily="34" charset="0"/>
                <a:ea typeface="Arial" panose="020B0604020202020204" pitchFamily="34" charset="0"/>
              </a:rPr>
              <a:t> </a:t>
            </a:r>
          </a:p>
          <a:p>
            <a:pPr marL="114300" indent="0" algn="ctr">
              <a:buNone/>
            </a:pPr>
            <a:r>
              <a:rPr lang="en-US" sz="1800" b="1">
                <a:effectLst/>
                <a:latin typeface="Arial" panose="020B0604020202020204" pitchFamily="34" charset="0"/>
                <a:ea typeface="Arial" panose="020B0604020202020204" pitchFamily="34" charset="0"/>
              </a:rPr>
              <a:t>Watch for future announcements and registration information</a:t>
            </a:r>
            <a:endParaRPr lang="en-US" sz="1800"/>
          </a:p>
        </p:txBody>
      </p:sp>
      <p:pic>
        <p:nvPicPr>
          <p:cNvPr id="10" name="image1.png">
            <a:extLst>
              <a:ext uri="{FF2B5EF4-FFF2-40B4-BE49-F238E27FC236}">
                <a16:creationId xmlns:a16="http://schemas.microsoft.com/office/drawing/2014/main" id="{CEFDD893-6B79-9581-C566-C64BD95F017D}"/>
              </a:ext>
            </a:extLst>
          </p:cNvPr>
          <p:cNvPicPr/>
          <p:nvPr/>
        </p:nvPicPr>
        <p:blipFill>
          <a:blip r:embed="rId3"/>
          <a:srcRect/>
          <a:stretch>
            <a:fillRect/>
          </a:stretch>
        </p:blipFill>
        <p:spPr>
          <a:xfrm>
            <a:off x="3945276" y="196465"/>
            <a:ext cx="4071970" cy="1467948"/>
          </a:xfrm>
          <a:prstGeom prst="rect">
            <a:avLst/>
          </a:prstGeom>
          <a:ln/>
        </p:spPr>
      </p:pic>
      <p:sp>
        <p:nvSpPr>
          <p:cNvPr id="11" name="TextBox 10">
            <a:extLst>
              <a:ext uri="{FF2B5EF4-FFF2-40B4-BE49-F238E27FC236}">
                <a16:creationId xmlns:a16="http://schemas.microsoft.com/office/drawing/2014/main" id="{1F338B34-FC9C-DDB8-14E3-257B582B751E}"/>
              </a:ext>
            </a:extLst>
          </p:cNvPr>
          <p:cNvSpPr txBox="1"/>
          <p:nvPr/>
        </p:nvSpPr>
        <p:spPr>
          <a:xfrm rot="20729784">
            <a:off x="777194" y="349322"/>
            <a:ext cx="2204450" cy="461665"/>
          </a:xfrm>
          <a:prstGeom prst="rect">
            <a:avLst/>
          </a:prstGeom>
          <a:noFill/>
        </p:spPr>
        <p:txBody>
          <a:bodyPr wrap="none" rtlCol="0">
            <a:spAutoFit/>
          </a:bodyPr>
          <a:lstStyle/>
          <a:p>
            <a:r>
              <a:rPr lang="en-US" sz="2400" b="1">
                <a:solidFill>
                  <a:schemeClr val="bg1"/>
                </a:solidFill>
              </a:rPr>
              <a:t>Save the Date</a:t>
            </a:r>
          </a:p>
        </p:txBody>
      </p:sp>
    </p:spTree>
    <p:extLst>
      <p:ext uri="{BB962C8B-B14F-4D97-AF65-F5344CB8AC3E}">
        <p14:creationId xmlns:p14="http://schemas.microsoft.com/office/powerpoint/2010/main" val="445985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F83BAE65-D215-4292-9498-D9610AC2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8AED1-1599-3631-38EC-6F0A10CD2DED}"/>
              </a:ext>
            </a:extLst>
          </p:cNvPr>
          <p:cNvSpPr>
            <a:spLocks noGrp="1"/>
          </p:cNvSpPr>
          <p:nvPr>
            <p:ph type="title"/>
          </p:nvPr>
        </p:nvSpPr>
        <p:spPr>
          <a:xfrm>
            <a:off x="0" y="171675"/>
            <a:ext cx="3690257" cy="800782"/>
          </a:xfrm>
        </p:spPr>
        <p:txBody>
          <a:bodyPr vert="horz" lIns="91440" tIns="45720" rIns="91440" bIns="45720" rtlCol="0">
            <a:normAutofit/>
          </a:bodyPr>
          <a:lstStyle/>
          <a:p>
            <a:pPr algn="ctr" defTabSz="914400"/>
            <a:r>
              <a:rPr lang="en-US" b="1" spc="-50">
                <a:solidFill>
                  <a:srgbClr val="0070C0"/>
                </a:solidFill>
              </a:rPr>
              <a:t>DD Spotlight</a:t>
            </a:r>
          </a:p>
        </p:txBody>
      </p:sp>
      <p:cxnSp>
        <p:nvCxnSpPr>
          <p:cNvPr id="45" name="Straight Connector 44">
            <a:extLst>
              <a:ext uri="{FF2B5EF4-FFF2-40B4-BE49-F238E27FC236}">
                <a16:creationId xmlns:a16="http://schemas.microsoft.com/office/drawing/2014/main" id="{5C99ACED-3F9B-471D-97BC-E5D2D2319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0" name="Content Placeholder 39">
            <a:extLst>
              <a:ext uri="{FF2B5EF4-FFF2-40B4-BE49-F238E27FC236}">
                <a16:creationId xmlns:a16="http://schemas.microsoft.com/office/drawing/2014/main" id="{679C5E3F-2F83-721E-1912-2DA764C021FB}"/>
              </a:ext>
            </a:extLst>
          </p:cNvPr>
          <p:cNvSpPr>
            <a:spLocks noGrp="1"/>
          </p:cNvSpPr>
          <p:nvPr>
            <p:ph idx="1"/>
          </p:nvPr>
        </p:nvSpPr>
        <p:spPr>
          <a:xfrm>
            <a:off x="406062" y="4899416"/>
            <a:ext cx="11379871" cy="1315493"/>
          </a:xfrm>
          <a:solidFill>
            <a:schemeClr val="bg2">
              <a:lumMod val="90000"/>
            </a:schemeClr>
          </a:solidFill>
        </p:spPr>
        <p:txBody>
          <a:bodyPr vert="horz" lIns="0" tIns="45720" rIns="0" bIns="45720" rtlCol="0" anchor="t">
            <a:normAutofit fontScale="70000" lnSpcReduction="20000"/>
          </a:bodyPr>
          <a:lstStyle/>
          <a:p>
            <a:pPr marL="0" indent="0">
              <a:lnSpc>
                <a:spcPct val="120000"/>
              </a:lnSpc>
              <a:spcBef>
                <a:spcPts val="0"/>
              </a:spcBef>
              <a:spcAft>
                <a:spcPts val="0"/>
              </a:spcAft>
              <a:buNone/>
            </a:pPr>
            <a:r>
              <a:rPr lang="en-US" b="1">
                <a:solidFill>
                  <a:srgbClr val="0070C0"/>
                </a:solidFill>
                <a:cs typeface="Calibri Light"/>
              </a:rPr>
              <a:t>ASD Diagnosis:</a:t>
            </a:r>
            <a:endParaRPr lang="en-US">
              <a:cs typeface="Calibri" panose="020F0502020204030204"/>
            </a:endParaRPr>
          </a:p>
          <a:p>
            <a:pPr marL="90805" indent="-90805">
              <a:lnSpc>
                <a:spcPct val="120000"/>
              </a:lnSpc>
              <a:spcBef>
                <a:spcPts val="0"/>
              </a:spcBef>
              <a:spcAft>
                <a:spcPts val="0"/>
              </a:spcAft>
            </a:pPr>
            <a:r>
              <a:rPr lang="en-US">
                <a:cs typeface="Calibri Light"/>
              </a:rPr>
              <a:t>Division of Developmental Disabilities (DDD) eligibility: ASD is a qualifying DDD diagnosis. Determinations for DDD coverage are at 4 and 17. </a:t>
            </a:r>
            <a:r>
              <a:rPr lang="en-US" b="1">
                <a:cs typeface="Calibri Light"/>
              </a:rPr>
              <a:t>Will need the following individuals to diagnosis ASD for members to qualify – Developmental Pediatrician, Psychologist, Psychiatrist, Neurologist or Pediatrician who has completed specialized training.  </a:t>
            </a:r>
            <a:r>
              <a:rPr lang="en-US">
                <a:cs typeface="Calibri Light"/>
              </a:rPr>
              <a:t>** Please stress the importance of others diagnosing ASD, everyone believes only a Developmental Ped can and waitlists are 2+ years. We have others that can do it as well as the health plan resources.</a:t>
            </a:r>
            <a:endParaRPr lang="en-US"/>
          </a:p>
          <a:p>
            <a:pPr marL="0" indent="0">
              <a:lnSpc>
                <a:spcPct val="120000"/>
              </a:lnSpc>
              <a:spcBef>
                <a:spcPts val="0"/>
              </a:spcBef>
              <a:spcAft>
                <a:spcPts val="0"/>
              </a:spcAft>
              <a:buNone/>
            </a:pPr>
            <a:endParaRPr lang="en-US" sz="6400">
              <a:cs typeface="Calibri" panose="020F0502020204030204"/>
            </a:endParaRPr>
          </a:p>
          <a:p>
            <a:pPr marL="90805" indent="-90805"/>
            <a:endParaRPr lang="en-US">
              <a:cs typeface="Calibri"/>
            </a:endParaRPr>
          </a:p>
        </p:txBody>
      </p:sp>
      <p:sp>
        <p:nvSpPr>
          <p:cNvPr id="47" name="Rectangle 46">
            <a:extLst>
              <a:ext uri="{FF2B5EF4-FFF2-40B4-BE49-F238E27FC236}">
                <a16:creationId xmlns:a16="http://schemas.microsoft.com/office/drawing/2014/main" id="{86C05757-249C-4F2B-B326-B940FDD9C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EE922679-5189-4C5C-9FBB-6839F89C6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A yellow light shining on a black background&#10;&#10;Description automatically generated">
            <a:extLst>
              <a:ext uri="{FF2B5EF4-FFF2-40B4-BE49-F238E27FC236}">
                <a16:creationId xmlns:a16="http://schemas.microsoft.com/office/drawing/2014/main" id="{8E661946-D608-8C82-E25E-E6A7A9A7EB87}"/>
              </a:ext>
            </a:extLst>
          </p:cNvPr>
          <p:cNvPicPr>
            <a:picLocks noChangeAspect="1"/>
          </p:cNvPicPr>
          <p:nvPr/>
        </p:nvPicPr>
        <p:blipFill>
          <a:blip r:embed="rId2"/>
          <a:stretch>
            <a:fillRect/>
          </a:stretch>
        </p:blipFill>
        <p:spPr>
          <a:xfrm>
            <a:off x="8863126" y="10205"/>
            <a:ext cx="3328873" cy="4114800"/>
          </a:xfrm>
          <a:prstGeom prst="rect">
            <a:avLst/>
          </a:prstGeom>
        </p:spPr>
      </p:pic>
      <p:sp>
        <p:nvSpPr>
          <p:cNvPr id="7" name="Rectangle 3">
            <a:extLst>
              <a:ext uri="{FF2B5EF4-FFF2-40B4-BE49-F238E27FC236}">
                <a16:creationId xmlns:a16="http://schemas.microsoft.com/office/drawing/2014/main" id="{95395E0F-2391-1FCF-C2E6-5DD7CB89EF22}"/>
              </a:ext>
            </a:extLst>
          </p:cNvPr>
          <p:cNvSpPr>
            <a:spLocks noChangeArrowheads="1"/>
          </p:cNvSpPr>
          <p:nvPr/>
        </p:nvSpPr>
        <p:spPr bwMode="auto">
          <a:xfrm>
            <a:off x="406062" y="939396"/>
            <a:ext cx="1010492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400" b="1">
              <a:ea typeface="Calibri" panose="020F05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400">
                <a:effectLst/>
              </a:rPr>
              <a:t>According to the </a:t>
            </a:r>
            <a:r>
              <a:rPr lang="en-US" sz="1400">
                <a:hlinkClick r:id="rId3" tooltip="https://www.cdc.gov/ncbddd/autism/facts.html"/>
              </a:rPr>
              <a:t>Center for Disease Control</a:t>
            </a:r>
            <a:r>
              <a:rPr lang="en-US" sz="1400">
                <a:effectLst/>
              </a:rPr>
              <a:t>, Autism Spectrum Disorder (ASD) is a developmental disability that affects an estimated 1 in 44 children in the United States. ASD is characterized by significant issues with social skills, communication, and repetitive behaviors. Since it is a spectrum disorder, the degree to which a person’s functioning is impacted varies greatly from one individual to the next. </a:t>
            </a:r>
            <a:r>
              <a:rPr kumimoji="0" lang="en-US" altLang="en-US" sz="1400" b="1" i="0" u="none" strike="noStrike" cap="none" normalizeH="0" baseline="0">
                <a:ln>
                  <a:noFill/>
                </a:ln>
                <a:solidFill>
                  <a:schemeClr val="tx1"/>
                </a:solidFill>
                <a:effectLst/>
                <a:ea typeface="Calibri" panose="020F0502020204030204" pitchFamily="34" charset="0"/>
                <a:cs typeface="Calibri Light" panose="020F0302020204030204" pitchFamily="34" charset="0"/>
                <a:hlinkClick r:id="rId4"/>
              </a:rPr>
              <a:t>AHCCCS: Resources for Members with ASD</a:t>
            </a:r>
            <a:endParaRPr lang="en-US" sz="1400">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ea typeface="Calibri" panose="020F0502020204030204" pitchFamily="34" charset="0"/>
              <a:cs typeface="Calibri Light" panose="020F03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ea typeface="Calibri" panose="020F0502020204030204" pitchFamily="34" charset="0"/>
                <a:cs typeface="Calibri Light" panose="020F0302020204030204" pitchFamily="34" charset="0"/>
              </a:rPr>
              <a:t>ASD Screening:</a:t>
            </a:r>
            <a:endParaRPr kumimoji="0" lang="en-US" altLang="en-US" sz="1400" b="0" i="0" u="none" strike="noStrike" cap="none" normalizeH="0" baseline="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Autism Spectrum Disorder is 1 in 36 individuals nationwide per </a:t>
            </a: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hlinkClick r:id="rId5"/>
              </a:rPr>
              <a:t>CDC 2023</a:t>
            </a: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On average, the state of Arizona is diagnosing around 4.5 years of age.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ea typeface="Calibri" panose="020F0502020204030204" pitchFamily="34" charset="0"/>
                <a:cs typeface="Calibri Light" panose="020F0302020204030204" pitchFamily="34" charset="0"/>
              </a:rPr>
              <a:t>E</a:t>
            </a: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arly screening and identification of ASD is important as it can be diagnosed as early as 18 months.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AHCCCS has  approved 3 screening tools that PCP’s, BH providers, etc. can use to support younger children – M-CHAT, PEDS, and ASQ-SE. Each health plan has resources to support with training in the event providers are seeking more information.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a:ln>
                  <a:noFill/>
                </a:ln>
                <a:solidFill>
                  <a:schemeClr val="tx1"/>
                </a:solidFill>
                <a:effectLst/>
                <a:ea typeface="Calibri" panose="020F0502020204030204" pitchFamily="34" charset="0"/>
                <a:cs typeface="Calibri Light" panose="020F0302020204030204" pitchFamily="34" charset="0"/>
              </a:rPr>
              <a:t>Here are some links providers can explore themselves. Please note, these are not assessment tools but support with early identification.</a:t>
            </a:r>
            <a:endParaRPr kumimoji="0" lang="en-US" altLang="en-US" sz="1400" b="0" i="0" u="none" strike="noStrike" cap="none" normalizeH="0" baseline="0">
              <a:ln>
                <a:noFill/>
              </a:ln>
              <a:solidFill>
                <a:schemeClr val="tx1"/>
              </a:solidFill>
              <a:effectLst/>
            </a:endParaRPr>
          </a:p>
          <a:p>
            <a:pPr marL="628650" lvl="1" indent="-171450" eaLnBrk="0" fontAlgn="base" hangingPunct="0">
              <a:spcBef>
                <a:spcPct val="0"/>
              </a:spcBef>
              <a:spcAft>
                <a:spcPct val="0"/>
              </a:spcAft>
              <a:buFont typeface="Arial" panose="020B0604020202020204" pitchFamily="34" charset="0"/>
              <a:buChar char="•"/>
            </a:pP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rPr>
              <a:t>PEDS: </a:t>
            </a: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hlinkClick r:id="rId6"/>
              </a:rPr>
              <a:t>https://www.pedstest.com/</a:t>
            </a:r>
            <a:endParaRPr kumimoji="0" lang="en-US" altLang="en-US" sz="1400" b="0" i="0" u="none" strike="noStrike" cap="none" normalizeH="0" baseline="0">
              <a:ln>
                <a:noFill/>
              </a:ln>
              <a:solidFill>
                <a:schemeClr val="tx1"/>
              </a:solidFill>
              <a:effectLst/>
              <a:ea typeface="Calibri" panose="020F0502020204030204" pitchFamily="34" charset="0"/>
            </a:endParaRPr>
          </a:p>
          <a:p>
            <a:pPr marL="628650" lvl="1" indent="-171450" eaLnBrk="0" fontAlgn="base" hangingPunct="0">
              <a:spcBef>
                <a:spcPct val="0"/>
              </a:spcBef>
              <a:spcAft>
                <a:spcPct val="0"/>
              </a:spcAft>
              <a:buFont typeface="Arial" panose="020B0604020202020204" pitchFamily="34" charset="0"/>
              <a:buChar char="•"/>
            </a:pP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rPr>
              <a:t>ASQ SE: </a:t>
            </a: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hlinkClick r:id="rId7"/>
              </a:rPr>
              <a:t>https://agesandstages.com/products-pricing/asq3/</a:t>
            </a:r>
            <a:endParaRPr kumimoji="0" lang="en-US" altLang="en-US" sz="1400" b="0" i="0" u="none" strike="noStrike" cap="none" normalizeH="0" baseline="0">
              <a:ln>
                <a:noFill/>
              </a:ln>
              <a:solidFill>
                <a:schemeClr val="tx1"/>
              </a:solidFill>
              <a:effectLst/>
              <a:ea typeface="Calibri" panose="020F0502020204030204" pitchFamily="34" charset="0"/>
            </a:endParaRPr>
          </a:p>
          <a:p>
            <a:pPr marL="628650" lvl="1" indent="-171450" eaLnBrk="0" fontAlgn="base" hangingPunct="0">
              <a:spcBef>
                <a:spcPct val="0"/>
              </a:spcBef>
              <a:spcAft>
                <a:spcPct val="0"/>
              </a:spcAft>
              <a:buFont typeface="Arial" panose="020B0604020202020204" pitchFamily="34" charset="0"/>
              <a:buChar char="•"/>
            </a:pP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rPr>
              <a:t>M CHAT: </a:t>
            </a:r>
            <a:r>
              <a:rPr kumimoji="0" lang="en-US" altLang="en-US" sz="1400" b="0" i="0" u="none" strike="noStrike" cap="none" normalizeH="0" baseline="0">
                <a:ln>
                  <a:noFill/>
                </a:ln>
                <a:solidFill>
                  <a:schemeClr val="tx1"/>
                </a:solidFill>
                <a:effectLst/>
                <a:ea typeface="Times New Roman" panose="02020603050405020304" pitchFamily="18" charset="0"/>
                <a:cs typeface="Calibri Light" panose="020F0302020204030204" pitchFamily="34" charset="0"/>
                <a:hlinkClick r:id="rId8"/>
              </a:rPr>
              <a:t>https://mchatscreen.com/</a:t>
            </a:r>
            <a:endParaRPr kumimoji="0" lang="en-US" altLang="en-US" sz="1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80883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10;&#10;Description automatically generated">
            <a:extLst>
              <a:ext uri="{FF2B5EF4-FFF2-40B4-BE49-F238E27FC236}">
                <a16:creationId xmlns:a16="http://schemas.microsoft.com/office/drawing/2014/main" id="{5EC35E13-69B0-AC2A-00C3-D507C624970A}"/>
              </a:ext>
            </a:extLst>
          </p:cNvPr>
          <p:cNvPicPr>
            <a:picLocks noChangeAspect="1"/>
          </p:cNvPicPr>
          <p:nvPr/>
        </p:nvPicPr>
        <p:blipFill>
          <a:blip r:embed="rId3"/>
          <a:stretch>
            <a:fillRect/>
          </a:stretch>
        </p:blipFill>
        <p:spPr>
          <a:xfrm>
            <a:off x="3067605" y="1352349"/>
            <a:ext cx="6056777" cy="2537849"/>
          </a:xfrm>
          <a:prstGeom prst="rect">
            <a:avLst/>
          </a:prstGeom>
          <a:noFill/>
          <a:ln cap="flat">
            <a:noFill/>
          </a:ln>
        </p:spPr>
      </p:pic>
      <p:sp>
        <p:nvSpPr>
          <p:cNvPr id="3" name="Title 4">
            <a:extLst>
              <a:ext uri="{FF2B5EF4-FFF2-40B4-BE49-F238E27FC236}">
                <a16:creationId xmlns:a16="http://schemas.microsoft.com/office/drawing/2014/main" id="{101FD951-10FC-BCB5-063E-346C4E2D5198}"/>
              </a:ext>
            </a:extLst>
          </p:cNvPr>
          <p:cNvSpPr txBox="1">
            <a:spLocks noGrp="1"/>
          </p:cNvSpPr>
          <p:nvPr>
            <p:ph type="ctrTitle"/>
          </p:nvPr>
        </p:nvSpPr>
        <p:spPr>
          <a:xfrm>
            <a:off x="645457" y="4472915"/>
            <a:ext cx="11017617" cy="1546396"/>
          </a:xfrm>
        </p:spPr>
        <p:txBody>
          <a:bodyPr/>
          <a:lstStyle/>
          <a:p>
            <a:pPr lvl="0"/>
            <a:r>
              <a:rPr lang="en-US" sz="5333" i="1">
                <a:solidFill>
                  <a:srgbClr val="002060"/>
                </a:solidFill>
              </a:rPr>
              <a:t>Nia Uhlenhake, CFSP</a:t>
            </a:r>
            <a:br>
              <a:rPr lang="en-US" sz="4267" i="1">
                <a:solidFill>
                  <a:srgbClr val="002060"/>
                </a:solidFill>
              </a:rPr>
            </a:br>
            <a:r>
              <a:rPr lang="en-US" sz="2133" i="1">
                <a:solidFill>
                  <a:srgbClr val="002060"/>
                </a:solidFill>
              </a:rPr>
              <a:t>Family Support Services Supervisor</a:t>
            </a:r>
            <a:endParaRPr lang="en-US" sz="2667" i="1">
              <a:solidFill>
                <a:srgbClr val="00206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0;p23">
            <a:extLst>
              <a:ext uri="{FF2B5EF4-FFF2-40B4-BE49-F238E27FC236}">
                <a16:creationId xmlns:a16="http://schemas.microsoft.com/office/drawing/2014/main" id="{874774B7-68CF-F18C-B150-E97715ED9B92}"/>
              </a:ext>
            </a:extLst>
          </p:cNvPr>
          <p:cNvSpPr txBox="1"/>
          <p:nvPr/>
        </p:nvSpPr>
        <p:spPr>
          <a:xfrm>
            <a:off x="2009425" y="2496397"/>
            <a:ext cx="8173151"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4800" b="1" kern="0">
                <a:solidFill>
                  <a:srgbClr val="F5A500"/>
                </a:solidFill>
                <a:latin typeface="Permanent Marker"/>
                <a:ea typeface="Permanent Marker"/>
                <a:cs typeface="Permanent Marker"/>
              </a:rPr>
              <a:t>Mission</a:t>
            </a:r>
          </a:p>
        </p:txBody>
      </p:sp>
      <p:sp>
        <p:nvSpPr>
          <p:cNvPr id="3" name="Google Shape;111;p23">
            <a:extLst>
              <a:ext uri="{FF2B5EF4-FFF2-40B4-BE49-F238E27FC236}">
                <a16:creationId xmlns:a16="http://schemas.microsoft.com/office/drawing/2014/main" id="{9513BF70-6BC5-E243-4ADB-7349A0B93E74}"/>
              </a:ext>
            </a:extLst>
          </p:cNvPr>
          <p:cNvSpPr txBox="1"/>
          <p:nvPr/>
        </p:nvSpPr>
        <p:spPr>
          <a:xfrm>
            <a:off x="979273" y="3163116"/>
            <a:ext cx="10523536"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pitchFamily="34"/>
                <a:cs typeface="Arial"/>
              </a:rPr>
              <a:t>is to help as many families as possible with individualized supports. </a:t>
            </a:r>
          </a:p>
        </p:txBody>
      </p:sp>
      <p:sp>
        <p:nvSpPr>
          <p:cNvPr id="4" name="Google Shape;110;p23">
            <a:extLst>
              <a:ext uri="{FF2B5EF4-FFF2-40B4-BE49-F238E27FC236}">
                <a16:creationId xmlns:a16="http://schemas.microsoft.com/office/drawing/2014/main" id="{99758AEC-770E-3EA4-EE5D-D64184871D59}"/>
              </a:ext>
            </a:extLst>
          </p:cNvPr>
          <p:cNvSpPr txBox="1"/>
          <p:nvPr/>
        </p:nvSpPr>
        <p:spPr>
          <a:xfrm>
            <a:off x="2009425" y="4028188"/>
            <a:ext cx="8173151"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4800" b="1" kern="0">
                <a:solidFill>
                  <a:srgbClr val="F5A500"/>
                </a:solidFill>
                <a:latin typeface="Permanent Marker"/>
                <a:ea typeface="Permanent Marker"/>
                <a:cs typeface="Permanent Marker"/>
              </a:rPr>
              <a:t>Vision</a:t>
            </a:r>
          </a:p>
        </p:txBody>
      </p:sp>
      <p:sp>
        <p:nvSpPr>
          <p:cNvPr id="5" name="Google Shape;111;p23">
            <a:extLst>
              <a:ext uri="{FF2B5EF4-FFF2-40B4-BE49-F238E27FC236}">
                <a16:creationId xmlns:a16="http://schemas.microsoft.com/office/drawing/2014/main" id="{7BA17F64-0562-D76C-2C6C-A47EB6052457}"/>
              </a:ext>
            </a:extLst>
          </p:cNvPr>
          <p:cNvSpPr txBox="1"/>
          <p:nvPr/>
        </p:nvSpPr>
        <p:spPr>
          <a:xfrm>
            <a:off x="614074" y="4717864"/>
            <a:ext cx="10963839"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a:cs typeface="Source Sans Pro"/>
              </a:rPr>
              <a:t>is to become a model autism organization that provides comprehensive services across the lifespan, with facilities throughout the state of Arizona. </a:t>
            </a:r>
          </a:p>
        </p:txBody>
      </p:sp>
      <p:sp>
        <p:nvSpPr>
          <p:cNvPr id="6" name="Google Shape;111;p23">
            <a:extLst>
              <a:ext uri="{FF2B5EF4-FFF2-40B4-BE49-F238E27FC236}">
                <a16:creationId xmlns:a16="http://schemas.microsoft.com/office/drawing/2014/main" id="{40B92C74-0F1F-F69C-A7CF-4A738CA99D10}"/>
              </a:ext>
            </a:extLst>
          </p:cNvPr>
          <p:cNvSpPr txBox="1"/>
          <p:nvPr/>
        </p:nvSpPr>
        <p:spPr>
          <a:xfrm>
            <a:off x="759123" y="1335280"/>
            <a:ext cx="10963839"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a:cs typeface="Source Sans Pro"/>
              </a:rPr>
              <a:t>is a local nonprofit organization that has provided therapies and services to individuals living with autism and their families since 2006. </a:t>
            </a:r>
          </a:p>
        </p:txBody>
      </p:sp>
      <p:sp>
        <p:nvSpPr>
          <p:cNvPr id="7" name="Google Shape;110;p23">
            <a:extLst>
              <a:ext uri="{FF2B5EF4-FFF2-40B4-BE49-F238E27FC236}">
                <a16:creationId xmlns:a16="http://schemas.microsoft.com/office/drawing/2014/main" id="{84C66ADB-7BE4-4B96-3C71-3C8587D82D5F}"/>
              </a:ext>
            </a:extLst>
          </p:cNvPr>
          <p:cNvSpPr txBox="1"/>
          <p:nvPr/>
        </p:nvSpPr>
        <p:spPr>
          <a:xfrm>
            <a:off x="450470" y="274527"/>
            <a:ext cx="11291047"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5333" b="1" kern="0">
                <a:solidFill>
                  <a:srgbClr val="2F5597"/>
                </a:solidFill>
                <a:latin typeface="Source Sans Pro" pitchFamily="34"/>
                <a:ea typeface="Source Sans Pro" pitchFamily="34"/>
                <a:cs typeface="Permanent Marker"/>
              </a:rPr>
              <a:t>Arizona Autism United (AZA United)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9BD11-C45A-6E84-91D9-7C2CECB5AA9C}"/>
              </a:ext>
            </a:extLst>
          </p:cNvPr>
          <p:cNvSpPr>
            <a:spLocks noGrp="1"/>
          </p:cNvSpPr>
          <p:nvPr>
            <p:ph type="title"/>
          </p:nvPr>
        </p:nvSpPr>
        <p:spPr>
          <a:xfrm>
            <a:off x="4974769" y="562632"/>
            <a:ext cx="6574972" cy="1450757"/>
          </a:xfrm>
        </p:spPr>
        <p:txBody>
          <a:bodyPr>
            <a:normAutofit/>
          </a:bodyPr>
          <a:lstStyle/>
          <a:p>
            <a:r>
              <a:rPr lang="en-US" b="1">
                <a:ea typeface="Calibri Light"/>
                <a:cs typeface="Calibri Light"/>
              </a:rPr>
              <a:t>Announcement</a:t>
            </a:r>
            <a:endParaRPr lang="en-US" b="1"/>
          </a:p>
        </p:txBody>
      </p:sp>
      <p:pic>
        <p:nvPicPr>
          <p:cNvPr id="7" name="Graphic 6" descr="Megaphone">
            <a:extLst>
              <a:ext uri="{FF2B5EF4-FFF2-40B4-BE49-F238E27FC236}">
                <a16:creationId xmlns:a16="http://schemas.microsoft.com/office/drawing/2014/main" id="{443C7466-FE89-5846-1E73-D0B1C530C9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31579" y="-370175"/>
            <a:ext cx="2718162" cy="2718162"/>
          </a:xfrm>
          <a:prstGeom prst="rect">
            <a:avLst/>
          </a:prstGeom>
        </p:spPr>
      </p:pic>
      <p:cxnSp>
        <p:nvCxnSpPr>
          <p:cNvPr id="40" name="Straight Connector 39">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2FCB23-1ECF-AEB7-B61A-8AC2B7BC41D2}"/>
              </a:ext>
            </a:extLst>
          </p:cNvPr>
          <p:cNvSpPr>
            <a:spLocks noGrp="1"/>
          </p:cNvSpPr>
          <p:nvPr>
            <p:ph idx="1"/>
          </p:nvPr>
        </p:nvSpPr>
        <p:spPr>
          <a:xfrm>
            <a:off x="4974769" y="2341677"/>
            <a:ext cx="6955294" cy="3670180"/>
          </a:xfrm>
        </p:spPr>
        <p:txBody>
          <a:bodyPr vert="horz" lIns="0" tIns="45720" rIns="0" bIns="45720" rtlCol="0">
            <a:normAutofit/>
          </a:bodyPr>
          <a:lstStyle/>
          <a:p>
            <a:pPr marL="90805" indent="-90805"/>
            <a:r>
              <a:rPr lang="en-US" sz="2400">
                <a:ea typeface="Calibri"/>
                <a:cs typeface="Calibri"/>
              </a:rPr>
              <a:t>We are switching to </a:t>
            </a:r>
            <a:r>
              <a:rPr lang="en-US" sz="2400" b="1" u="sng">
                <a:solidFill>
                  <a:srgbClr val="7030A0"/>
                </a:solidFill>
                <a:ea typeface="Calibri"/>
                <a:cs typeface="Calibri"/>
              </a:rPr>
              <a:t>Teams</a:t>
            </a:r>
            <a:r>
              <a:rPr lang="en-US" sz="2400">
                <a:ea typeface="Calibri"/>
                <a:cs typeface="Calibri"/>
              </a:rPr>
              <a:t> for all future AzAHP Provider Forums, effective in </a:t>
            </a:r>
            <a:r>
              <a:rPr lang="en-US" sz="2400" u="sng">
                <a:ea typeface="Calibri"/>
                <a:cs typeface="Calibri"/>
              </a:rPr>
              <a:t>March 2024!!</a:t>
            </a:r>
          </a:p>
          <a:p>
            <a:pPr marL="90805" indent="-90805"/>
            <a:r>
              <a:rPr lang="en-US" sz="2400" b="1">
                <a:ea typeface="Calibri"/>
                <a:cs typeface="Calibri"/>
              </a:rPr>
              <a:t>Same Time</a:t>
            </a:r>
            <a:r>
              <a:rPr lang="en-US" sz="2400">
                <a:ea typeface="Calibri"/>
                <a:cs typeface="Calibri"/>
              </a:rPr>
              <a:t>: 2</a:t>
            </a:r>
            <a:r>
              <a:rPr lang="en-US" sz="2400" baseline="30000">
                <a:ea typeface="Calibri"/>
                <a:cs typeface="Calibri"/>
              </a:rPr>
              <a:t>nd</a:t>
            </a:r>
            <a:r>
              <a:rPr lang="en-US" sz="2400">
                <a:ea typeface="Calibri"/>
                <a:cs typeface="Calibri"/>
              </a:rPr>
              <a:t> Thursday of the Month from 11am-12:30pm MST</a:t>
            </a:r>
          </a:p>
          <a:p>
            <a:pPr marL="90805" indent="-90805"/>
            <a:r>
              <a:rPr lang="en-US" sz="2400">
                <a:ea typeface="Calibri"/>
                <a:cs typeface="Calibri"/>
              </a:rPr>
              <a:t>**Be sure to create a new reoccurring invite on your calendar with the link below!</a:t>
            </a:r>
          </a:p>
        </p:txBody>
      </p:sp>
      <p:sp>
        <p:nvSpPr>
          <p:cNvPr id="41" name="Rectangle 40">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026" name="Picture 2" descr="Microsoft Teams">
            <a:extLst>
              <a:ext uri="{FF2B5EF4-FFF2-40B4-BE49-F238E27FC236}">
                <a16:creationId xmlns:a16="http://schemas.microsoft.com/office/drawing/2014/main" id="{A3C083AF-52CB-97A9-7979-891F9E9E5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788" y="1312628"/>
            <a:ext cx="2881012" cy="2881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033A6571-B64C-8EF0-49D2-A6DB1E5A7103}"/>
              </a:ext>
            </a:extLst>
          </p:cNvPr>
          <p:cNvSpPr txBox="1"/>
          <p:nvPr/>
        </p:nvSpPr>
        <p:spPr>
          <a:xfrm>
            <a:off x="2498831" y="5594126"/>
            <a:ext cx="7691829" cy="646331"/>
          </a:xfrm>
          <a:prstGeom prst="rect">
            <a:avLst/>
          </a:prstGeom>
          <a:noFill/>
        </p:spPr>
        <p:txBody>
          <a:bodyPr wrap="square">
            <a:spAutoFit/>
          </a:bodyPr>
          <a:lstStyle/>
          <a:p>
            <a:pPr marL="0" indent="0">
              <a:buNone/>
            </a:pPr>
            <a:r>
              <a:rPr lang="en-US" sz="1200">
                <a:ea typeface="Calibri"/>
                <a:cs typeface="Calibri"/>
                <a:hlinkClick r:id="rId5"/>
              </a:rPr>
              <a:t> https://teams.microsoft.com/l/meetup-join/19:meeting_ZDBjMTU5MTAtMzJkNC00MDliLTljNDgtOTVmOGVmZWRhZmEx@thread.v2/0?context=%7B%22Tid%22:%224e6b076a-1c16-42e3-a8ea-752686e1424d%22,%22Oid%22:%224031f37a-6f0b-4ca9-97b7-6ccf06c7b467%22%7D</a:t>
            </a:r>
            <a:endParaRPr lang="en-US" sz="1200">
              <a:ea typeface="Calibri" panose="020F0502020204030204"/>
              <a:cs typeface="Calibri" panose="020F0502020204030204"/>
            </a:endParaRPr>
          </a:p>
        </p:txBody>
      </p:sp>
    </p:spTree>
    <p:extLst>
      <p:ext uri="{BB962C8B-B14F-4D97-AF65-F5344CB8AC3E}">
        <p14:creationId xmlns:p14="http://schemas.microsoft.com/office/powerpoint/2010/main" val="2904634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p31">
            <a:extLst>
              <a:ext uri="{FF2B5EF4-FFF2-40B4-BE49-F238E27FC236}">
                <a16:creationId xmlns:a16="http://schemas.microsoft.com/office/drawing/2014/main" id="{8F3E6DA4-F2D0-1865-561A-6885D61D78CB}"/>
              </a:ext>
            </a:extLst>
          </p:cNvPr>
          <p:cNvSpPr txBox="1">
            <a:spLocks noGrp="1"/>
          </p:cNvSpPr>
          <p:nvPr>
            <p:ph type="ctrTitle"/>
          </p:nvPr>
        </p:nvSpPr>
        <p:spPr>
          <a:xfrm>
            <a:off x="4580742" y="121530"/>
            <a:ext cx="3238877" cy="1172565"/>
          </a:xfrm>
        </p:spPr>
        <p:txBody>
          <a:bodyPr anchorCtr="0"/>
          <a:lstStyle/>
          <a:p>
            <a:pPr lvl="0" algn="l"/>
            <a:r>
              <a:rPr lang="en-US" sz="5867">
                <a:solidFill>
                  <a:srgbClr val="0070C0"/>
                </a:solidFill>
              </a:rPr>
              <a:t>Locations</a:t>
            </a:r>
          </a:p>
        </p:txBody>
      </p:sp>
      <p:pic>
        <p:nvPicPr>
          <p:cNvPr id="3" name="Picture 4" descr="Map&#10;&#10;Description automatically generated">
            <a:extLst>
              <a:ext uri="{FF2B5EF4-FFF2-40B4-BE49-F238E27FC236}">
                <a16:creationId xmlns:a16="http://schemas.microsoft.com/office/drawing/2014/main" id="{7824104D-B238-70CC-99FA-73316D3E1132}"/>
              </a:ext>
            </a:extLst>
          </p:cNvPr>
          <p:cNvPicPr>
            <a:picLocks noChangeAspect="1"/>
          </p:cNvPicPr>
          <p:nvPr/>
        </p:nvPicPr>
        <p:blipFill>
          <a:blip r:embed="rId3"/>
          <a:srcRect l="1812" t="2006" r="2379" b="23016"/>
          <a:stretch>
            <a:fillRect/>
          </a:stretch>
        </p:blipFill>
        <p:spPr>
          <a:xfrm>
            <a:off x="2922386" y="1361895"/>
            <a:ext cx="6347228" cy="4515172"/>
          </a:xfrm>
          <a:prstGeom prst="rect">
            <a:avLst/>
          </a:prstGeom>
          <a:noFill/>
          <a:ln cap="flat">
            <a:noFill/>
          </a:ln>
        </p:spPr>
      </p:pic>
      <p:sp>
        <p:nvSpPr>
          <p:cNvPr id="4" name="Callout: Down Arrow 7">
            <a:extLst>
              <a:ext uri="{FF2B5EF4-FFF2-40B4-BE49-F238E27FC236}">
                <a16:creationId xmlns:a16="http://schemas.microsoft.com/office/drawing/2014/main" id="{FB48D2BE-96C5-820F-8C12-C01B315F0AF4}"/>
              </a:ext>
            </a:extLst>
          </p:cNvPr>
          <p:cNvSpPr/>
          <p:nvPr/>
        </p:nvSpPr>
        <p:spPr>
          <a:xfrm rot="10799991">
            <a:off x="6721473" y="3859499"/>
            <a:ext cx="1282025" cy="639933"/>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gradFill>
            <a:gsLst>
              <a:gs pos="0">
                <a:srgbClr val="00ACC7"/>
              </a:gs>
              <a:gs pos="100000">
                <a:srgbClr val="94E9FF"/>
              </a:gs>
            </a:gsLst>
            <a:lin ang="16200000"/>
          </a:gradFill>
          <a:ln cap="flat">
            <a:noFill/>
            <a:prstDash val="solid"/>
          </a:ln>
          <a:effectLst>
            <a:outerShdw dist="22997" dir="5400000" algn="tl">
              <a:srgbClr val="000000">
                <a:alpha val="35000"/>
              </a:srgbClr>
            </a:outerShdw>
          </a:effectLst>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1867" kern="0">
              <a:solidFill>
                <a:srgbClr val="FFFFFF"/>
              </a:solidFill>
              <a:latin typeface="Arial"/>
            </a:endParaRPr>
          </a:p>
        </p:txBody>
      </p:sp>
      <p:sp>
        <p:nvSpPr>
          <p:cNvPr id="5" name="Google Shape;188;p31">
            <a:extLst>
              <a:ext uri="{FF2B5EF4-FFF2-40B4-BE49-F238E27FC236}">
                <a16:creationId xmlns:a16="http://schemas.microsoft.com/office/drawing/2014/main" id="{FC558FBA-87EA-AA6B-EBCB-3191038520F7}"/>
              </a:ext>
            </a:extLst>
          </p:cNvPr>
          <p:cNvSpPr txBox="1"/>
          <p:nvPr/>
        </p:nvSpPr>
        <p:spPr>
          <a:xfrm>
            <a:off x="6200181" y="4156167"/>
            <a:ext cx="2348849" cy="289084"/>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AZA East </a:t>
            </a:r>
          </a:p>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Valley Center</a:t>
            </a:r>
          </a:p>
        </p:txBody>
      </p:sp>
      <p:sp>
        <p:nvSpPr>
          <p:cNvPr id="6" name="Callout: Down Arrow 21">
            <a:extLst>
              <a:ext uri="{FF2B5EF4-FFF2-40B4-BE49-F238E27FC236}">
                <a16:creationId xmlns:a16="http://schemas.microsoft.com/office/drawing/2014/main" id="{9CC4A9A9-8F7A-5FCB-8D35-68DC7F73407D}"/>
              </a:ext>
            </a:extLst>
          </p:cNvPr>
          <p:cNvSpPr/>
          <p:nvPr/>
        </p:nvSpPr>
        <p:spPr>
          <a:xfrm rot="10799991">
            <a:off x="3087453" y="3799003"/>
            <a:ext cx="1282025" cy="639933"/>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gradFill>
            <a:gsLst>
              <a:gs pos="0">
                <a:srgbClr val="00ACC7"/>
              </a:gs>
              <a:gs pos="100000">
                <a:srgbClr val="94E9FF"/>
              </a:gs>
            </a:gsLst>
            <a:lin ang="16200000"/>
          </a:gradFill>
          <a:ln cap="flat">
            <a:noFill/>
            <a:prstDash val="solid"/>
          </a:ln>
          <a:effectLst>
            <a:outerShdw dist="22997" dir="5400000" algn="tl">
              <a:srgbClr val="000000">
                <a:alpha val="35000"/>
              </a:srgbClr>
            </a:outerShdw>
          </a:effectLst>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1867" kern="0">
              <a:solidFill>
                <a:srgbClr val="FFFFFF"/>
              </a:solidFill>
              <a:latin typeface="Arial"/>
            </a:endParaRPr>
          </a:p>
        </p:txBody>
      </p:sp>
      <p:sp>
        <p:nvSpPr>
          <p:cNvPr id="7" name="Callout: Down Arrow 22">
            <a:extLst>
              <a:ext uri="{FF2B5EF4-FFF2-40B4-BE49-F238E27FC236}">
                <a16:creationId xmlns:a16="http://schemas.microsoft.com/office/drawing/2014/main" id="{2E101314-4B9A-DEFF-326C-76B47474A823}"/>
              </a:ext>
            </a:extLst>
          </p:cNvPr>
          <p:cNvSpPr/>
          <p:nvPr/>
        </p:nvSpPr>
        <p:spPr>
          <a:xfrm>
            <a:off x="5694749" y="2807391"/>
            <a:ext cx="1282025" cy="732141"/>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gradFill>
            <a:gsLst>
              <a:gs pos="0">
                <a:srgbClr val="00ACC7"/>
              </a:gs>
              <a:gs pos="100000">
                <a:srgbClr val="94E9FF"/>
              </a:gs>
            </a:gsLst>
            <a:lin ang="16200000"/>
          </a:gradFill>
          <a:ln cap="flat">
            <a:noFill/>
            <a:prstDash val="solid"/>
          </a:ln>
          <a:effectLst>
            <a:outerShdw dist="22997" dir="5400000" algn="tl">
              <a:srgbClr val="000000">
                <a:alpha val="35000"/>
              </a:srgbClr>
            </a:outerShdw>
          </a:effectLst>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1867" kern="0">
              <a:solidFill>
                <a:srgbClr val="FFFFFF"/>
              </a:solidFill>
              <a:latin typeface="Arial"/>
            </a:endParaRPr>
          </a:p>
        </p:txBody>
      </p:sp>
      <p:sp>
        <p:nvSpPr>
          <p:cNvPr id="8" name="Google Shape;188;p31">
            <a:extLst>
              <a:ext uri="{FF2B5EF4-FFF2-40B4-BE49-F238E27FC236}">
                <a16:creationId xmlns:a16="http://schemas.microsoft.com/office/drawing/2014/main" id="{FA5A2EEA-CD6C-6F27-B250-94063AAB2D6D}"/>
              </a:ext>
            </a:extLst>
          </p:cNvPr>
          <p:cNvSpPr txBox="1"/>
          <p:nvPr/>
        </p:nvSpPr>
        <p:spPr>
          <a:xfrm>
            <a:off x="2554114" y="4107693"/>
            <a:ext cx="2348849" cy="289084"/>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AZA West</a:t>
            </a:r>
          </a:p>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Valley Center</a:t>
            </a:r>
          </a:p>
        </p:txBody>
      </p:sp>
      <p:sp>
        <p:nvSpPr>
          <p:cNvPr id="9" name="Google Shape;188;p31">
            <a:extLst>
              <a:ext uri="{FF2B5EF4-FFF2-40B4-BE49-F238E27FC236}">
                <a16:creationId xmlns:a16="http://schemas.microsoft.com/office/drawing/2014/main" id="{1F3BB5FB-BC35-CBB1-2DB1-737948B65BAC}"/>
              </a:ext>
            </a:extLst>
          </p:cNvPr>
          <p:cNvSpPr txBox="1"/>
          <p:nvPr/>
        </p:nvSpPr>
        <p:spPr>
          <a:xfrm>
            <a:off x="5161337" y="2885627"/>
            <a:ext cx="2348849" cy="289084"/>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AZA </a:t>
            </a:r>
          </a:p>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headquarters</a:t>
            </a:r>
          </a:p>
        </p:txBody>
      </p:sp>
      <p:sp>
        <p:nvSpPr>
          <p:cNvPr id="10" name="Callout: Down Arrow 27">
            <a:extLst>
              <a:ext uri="{FF2B5EF4-FFF2-40B4-BE49-F238E27FC236}">
                <a16:creationId xmlns:a16="http://schemas.microsoft.com/office/drawing/2014/main" id="{92321BF1-6AE7-9C7A-EF70-080A66D6C973}"/>
              </a:ext>
            </a:extLst>
          </p:cNvPr>
          <p:cNvSpPr/>
          <p:nvPr/>
        </p:nvSpPr>
        <p:spPr>
          <a:xfrm rot="10799991">
            <a:off x="6459454" y="5018362"/>
            <a:ext cx="1282025" cy="639933"/>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gradFill>
            <a:gsLst>
              <a:gs pos="0">
                <a:srgbClr val="00ACC7"/>
              </a:gs>
              <a:gs pos="100000">
                <a:srgbClr val="94E9FF"/>
              </a:gs>
            </a:gsLst>
            <a:lin ang="16200000"/>
          </a:gradFill>
          <a:ln cap="flat">
            <a:noFill/>
            <a:prstDash val="solid"/>
          </a:ln>
          <a:effectLst>
            <a:outerShdw dist="22997" dir="5400000" algn="tl">
              <a:srgbClr val="000000">
                <a:alpha val="35000"/>
              </a:srgbClr>
            </a:outerShdw>
          </a:effectLst>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1867" kern="0">
              <a:solidFill>
                <a:srgbClr val="FFFFFF"/>
              </a:solidFill>
              <a:latin typeface="Arial"/>
            </a:endParaRPr>
          </a:p>
        </p:txBody>
      </p:sp>
      <p:sp>
        <p:nvSpPr>
          <p:cNvPr id="11" name="Google Shape;188;p31">
            <a:extLst>
              <a:ext uri="{FF2B5EF4-FFF2-40B4-BE49-F238E27FC236}">
                <a16:creationId xmlns:a16="http://schemas.microsoft.com/office/drawing/2014/main" id="{1CD7F507-4B7E-66FA-5C2A-1E1DC2563BE2}"/>
              </a:ext>
            </a:extLst>
          </p:cNvPr>
          <p:cNvSpPr txBox="1"/>
          <p:nvPr/>
        </p:nvSpPr>
        <p:spPr>
          <a:xfrm>
            <a:off x="5926105" y="5317675"/>
            <a:ext cx="2348849" cy="289084"/>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Chandler</a:t>
            </a:r>
          </a:p>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office</a:t>
            </a:r>
          </a:p>
        </p:txBody>
      </p:sp>
      <p:sp>
        <p:nvSpPr>
          <p:cNvPr id="13" name="TextBox 12">
            <a:extLst>
              <a:ext uri="{FF2B5EF4-FFF2-40B4-BE49-F238E27FC236}">
                <a16:creationId xmlns:a16="http://schemas.microsoft.com/office/drawing/2014/main" id="{39D56C1B-0798-14C7-72F5-A6540DC76018}"/>
              </a:ext>
            </a:extLst>
          </p:cNvPr>
          <p:cNvSpPr txBox="1"/>
          <p:nvPr/>
        </p:nvSpPr>
        <p:spPr>
          <a:xfrm rot="19896881">
            <a:off x="1278321" y="1030743"/>
            <a:ext cx="2447145" cy="61555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a:solidFill>
                  <a:srgbClr val="FF0000"/>
                </a:solidFill>
                <a:latin typeface="Calibri"/>
              </a:rPr>
              <a:t>Coming Soon</a:t>
            </a:r>
          </a:p>
        </p:txBody>
      </p:sp>
      <p:pic>
        <p:nvPicPr>
          <p:cNvPr id="15" name="Graphic 15" descr="Line arrow: Counter-clockwise curve with solid fill">
            <a:extLst>
              <a:ext uri="{FF2B5EF4-FFF2-40B4-BE49-F238E27FC236}">
                <a16:creationId xmlns:a16="http://schemas.microsoft.com/office/drawing/2014/main" id="{2A83F6A2-53C4-7516-32A1-66B5CC27E6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4724676" flipH="1">
            <a:off x="3279253" y="625717"/>
            <a:ext cx="1219200" cy="1280257"/>
          </a:xfrm>
          <a:prstGeom prst="rect">
            <a:avLst/>
          </a:prstGeom>
          <a:noFill/>
          <a:ln cap="flat">
            <a:noFill/>
          </a:ln>
        </p:spPr>
      </p:pic>
      <p:sp>
        <p:nvSpPr>
          <p:cNvPr id="18" name="Callout: Down Arrow 21">
            <a:extLst>
              <a:ext uri="{FF2B5EF4-FFF2-40B4-BE49-F238E27FC236}">
                <a16:creationId xmlns:a16="http://schemas.microsoft.com/office/drawing/2014/main" id="{380105A6-589B-0133-7DFF-B60291309DBA}"/>
              </a:ext>
            </a:extLst>
          </p:cNvPr>
          <p:cNvSpPr/>
          <p:nvPr/>
        </p:nvSpPr>
        <p:spPr>
          <a:xfrm>
            <a:off x="4520324" y="1153673"/>
            <a:ext cx="1282025" cy="797612"/>
          </a:xfrm>
          <a:custGeom>
            <a:avLst/>
            <a:gdLst>
              <a:gd name="f0" fmla="val 10800000"/>
              <a:gd name="f1" fmla="val 5400000"/>
              <a:gd name="f2" fmla="val 180"/>
              <a:gd name="f3" fmla="val w"/>
              <a:gd name="f4" fmla="val h"/>
              <a:gd name="f5" fmla="val ss"/>
              <a:gd name="f6" fmla="val 0"/>
              <a:gd name="f7" fmla="val 25000"/>
              <a:gd name="f8" fmla="val 64977"/>
              <a:gd name="f9" fmla="+- 0 0 -270"/>
              <a:gd name="f10" fmla="+- 0 0 -90"/>
              <a:gd name="f11" fmla="abs f3"/>
              <a:gd name="f12" fmla="abs f4"/>
              <a:gd name="f13" fmla="abs f5"/>
              <a:gd name="f14" fmla="*/ f9 f0 1"/>
              <a:gd name="f15" fmla="*/ f10 f0 1"/>
              <a:gd name="f16" fmla="?: f11 f3 1"/>
              <a:gd name="f17" fmla="?: f12 f4 1"/>
              <a:gd name="f18" fmla="?: f13 f5 1"/>
              <a:gd name="f19" fmla="*/ f14 1 f2"/>
              <a:gd name="f20" fmla="*/ f15 1 f2"/>
              <a:gd name="f21" fmla="*/ f16 1 21600"/>
              <a:gd name="f22" fmla="*/ f17 1 21600"/>
              <a:gd name="f23" fmla="*/ 21600 f16 1"/>
              <a:gd name="f24" fmla="*/ 21600 f17 1"/>
              <a:gd name="f25" fmla="+- f19 0 f1"/>
              <a:gd name="f26" fmla="+- f20 0 f1"/>
              <a:gd name="f27" fmla="min f22 f21"/>
              <a:gd name="f28" fmla="*/ f23 1 f18"/>
              <a:gd name="f29" fmla="*/ f24 1 f18"/>
              <a:gd name="f30" fmla="val f28"/>
              <a:gd name="f31" fmla="val f29"/>
              <a:gd name="f32" fmla="*/ f6 f27 1"/>
              <a:gd name="f33" fmla="+- f31 0 f6"/>
              <a:gd name="f34" fmla="+- f30 0 f6"/>
              <a:gd name="f35" fmla="*/ f30 f27 1"/>
              <a:gd name="f36" fmla="*/ f31 f27 1"/>
              <a:gd name="f37" fmla="*/ f34 1 2"/>
              <a:gd name="f38" fmla="min f34 f33"/>
              <a:gd name="f39" fmla="*/ f33 f8 1"/>
              <a:gd name="f40" fmla="+- f6 f37 0"/>
              <a:gd name="f41" fmla="*/ f38 f7 1"/>
              <a:gd name="f42" fmla="*/ f39 1 100000"/>
              <a:gd name="f43" fmla="*/ f41 1 100000"/>
              <a:gd name="f44" fmla="*/ f41 1 200000"/>
              <a:gd name="f45" fmla="*/ f42 1 2"/>
              <a:gd name="f46" fmla="*/ f42 f27 1"/>
              <a:gd name="f47" fmla="*/ f40 f27 1"/>
              <a:gd name="f48" fmla="+- f40 0 f43"/>
              <a:gd name="f49" fmla="+- f40 0 f44"/>
              <a:gd name="f50" fmla="+- f40 f44 0"/>
              <a:gd name="f51" fmla="+- f40 f43 0"/>
              <a:gd name="f52" fmla="+- f31 0 f43"/>
              <a:gd name="f53" fmla="*/ f45 f27 1"/>
              <a:gd name="f54" fmla="*/ f50 f27 1"/>
              <a:gd name="f55" fmla="*/ f52 f27 1"/>
              <a:gd name="f56" fmla="*/ f51 f27 1"/>
              <a:gd name="f57" fmla="*/ f48 f27 1"/>
              <a:gd name="f58" fmla="*/ f49 f27 1"/>
            </a:gdLst>
            <a:ahLst/>
            <a:cxnLst>
              <a:cxn ang="3cd4">
                <a:pos x="hc" y="t"/>
              </a:cxn>
              <a:cxn ang="0">
                <a:pos x="r" y="vc"/>
              </a:cxn>
              <a:cxn ang="cd4">
                <a:pos x="hc" y="b"/>
              </a:cxn>
              <a:cxn ang="cd2">
                <a:pos x="l" y="vc"/>
              </a:cxn>
              <a:cxn ang="f25">
                <a:pos x="f32" y="f53"/>
              </a:cxn>
              <a:cxn ang="f26">
                <a:pos x="f35" y="f53"/>
              </a:cxn>
            </a:cxnLst>
            <a:rect l="f32" t="f32" r="f35" b="f46"/>
            <a:pathLst>
              <a:path>
                <a:moveTo>
                  <a:pt x="f32" y="f32"/>
                </a:moveTo>
                <a:lnTo>
                  <a:pt x="f35" y="f32"/>
                </a:lnTo>
                <a:lnTo>
                  <a:pt x="f35" y="f46"/>
                </a:lnTo>
                <a:lnTo>
                  <a:pt x="f54" y="f46"/>
                </a:lnTo>
                <a:lnTo>
                  <a:pt x="f54" y="f55"/>
                </a:lnTo>
                <a:lnTo>
                  <a:pt x="f56" y="f55"/>
                </a:lnTo>
                <a:lnTo>
                  <a:pt x="f47" y="f36"/>
                </a:lnTo>
                <a:lnTo>
                  <a:pt x="f57" y="f55"/>
                </a:lnTo>
                <a:lnTo>
                  <a:pt x="f58" y="f55"/>
                </a:lnTo>
                <a:lnTo>
                  <a:pt x="f58" y="f46"/>
                </a:lnTo>
                <a:lnTo>
                  <a:pt x="f32" y="f46"/>
                </a:lnTo>
                <a:close/>
              </a:path>
            </a:pathLst>
          </a:custGeom>
          <a:gradFill>
            <a:gsLst>
              <a:gs pos="0">
                <a:srgbClr val="00ACC7"/>
              </a:gs>
              <a:gs pos="100000">
                <a:srgbClr val="94E9FF"/>
              </a:gs>
            </a:gsLst>
            <a:lin ang="16200000"/>
          </a:gradFill>
          <a:ln cap="flat">
            <a:noFill/>
            <a:prstDash val="solid"/>
          </a:ln>
          <a:effectLst>
            <a:outerShdw dist="22997" dir="5400000" algn="tl">
              <a:srgbClr val="000000">
                <a:alpha val="35000"/>
              </a:srgbClr>
            </a:outerShdw>
          </a:effectLst>
        </p:spPr>
        <p:txBody>
          <a:bodyPr vert="horz" wrap="square" lIns="121920" tIns="60960" rIns="121920" bIns="60960" anchor="ctr" anchorCtr="1" compatLnSpc="1">
            <a:noAutofit/>
          </a:bodyPr>
          <a:lstStyle/>
          <a:p>
            <a:pPr algn="ctr" defTabSz="1219170">
              <a:defRPr sz="1800" b="0" i="0" u="none" strike="noStrike" kern="0" cap="none" spc="0" baseline="0">
                <a:solidFill>
                  <a:srgbClr val="000000"/>
                </a:solidFill>
                <a:uFillTx/>
              </a:defRPr>
            </a:pPr>
            <a:endParaRPr lang="en-US" sz="1867" kern="0">
              <a:solidFill>
                <a:srgbClr val="FFFFFF"/>
              </a:solidFill>
              <a:latin typeface="Arial"/>
            </a:endParaRPr>
          </a:p>
        </p:txBody>
      </p:sp>
      <p:sp>
        <p:nvSpPr>
          <p:cNvPr id="16" name="Google Shape;188;p31">
            <a:extLst>
              <a:ext uri="{FF2B5EF4-FFF2-40B4-BE49-F238E27FC236}">
                <a16:creationId xmlns:a16="http://schemas.microsoft.com/office/drawing/2014/main" id="{EB19AC85-2BF9-015C-CF45-3C86B3CEE94C}"/>
              </a:ext>
            </a:extLst>
          </p:cNvPr>
          <p:cNvSpPr txBox="1"/>
          <p:nvPr/>
        </p:nvSpPr>
        <p:spPr>
          <a:xfrm>
            <a:off x="3986912" y="1284707"/>
            <a:ext cx="2348849" cy="289084"/>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AZA North</a:t>
            </a:r>
          </a:p>
          <a:p>
            <a:pPr algn="ctr" defTabSz="1219170">
              <a:defRPr sz="1800" b="0" i="0" u="none" strike="noStrike" kern="0" cap="none" spc="0" baseline="0">
                <a:solidFill>
                  <a:srgbClr val="000000"/>
                </a:solidFill>
                <a:uFillTx/>
              </a:defRPr>
            </a:pPr>
            <a:r>
              <a:rPr lang="en-US" sz="1333" kern="0">
                <a:solidFill>
                  <a:srgbClr val="2C343B"/>
                </a:solidFill>
                <a:latin typeface="Permanent Marker"/>
                <a:ea typeface="Permanent Marker"/>
                <a:cs typeface="Permanent Marker"/>
              </a:rPr>
              <a:t>Valley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a:extLst>
              <a:ext uri="{FF2B5EF4-FFF2-40B4-BE49-F238E27FC236}">
                <a16:creationId xmlns:a16="http://schemas.microsoft.com/office/drawing/2014/main" id="{12353EA2-2E83-6B85-D182-0F97299EFCB4}"/>
              </a:ext>
            </a:extLst>
          </p:cNvPr>
          <p:cNvPicPr>
            <a:picLocks noChangeAspect="1"/>
          </p:cNvPicPr>
          <p:nvPr/>
        </p:nvPicPr>
        <p:blipFill>
          <a:blip r:embed="rId3"/>
          <a:stretch>
            <a:fillRect/>
          </a:stretch>
        </p:blipFill>
        <p:spPr>
          <a:xfrm>
            <a:off x="112580" y="3164457"/>
            <a:ext cx="11966837" cy="1164152"/>
          </a:xfrm>
          <a:prstGeom prst="rect">
            <a:avLst/>
          </a:prstGeom>
          <a:noFill/>
          <a:ln cap="flat">
            <a:noFill/>
          </a:ln>
        </p:spPr>
      </p:pic>
      <p:sp>
        <p:nvSpPr>
          <p:cNvPr id="3" name="Google Shape;111;p23">
            <a:extLst>
              <a:ext uri="{FF2B5EF4-FFF2-40B4-BE49-F238E27FC236}">
                <a16:creationId xmlns:a16="http://schemas.microsoft.com/office/drawing/2014/main" id="{58C16277-0B6D-5CA2-60C9-CE06DE67E91A}"/>
              </a:ext>
            </a:extLst>
          </p:cNvPr>
          <p:cNvSpPr txBox="1"/>
          <p:nvPr/>
        </p:nvSpPr>
        <p:spPr>
          <a:xfrm>
            <a:off x="759123" y="1335280"/>
            <a:ext cx="10963839"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a:cs typeface="Source Sans Pro"/>
              </a:rPr>
              <a:t>Autism Spectrum Disorder is a developmental disability that can cause significant social, communication, and behavioral challenges.* </a:t>
            </a:r>
          </a:p>
        </p:txBody>
      </p:sp>
      <p:sp>
        <p:nvSpPr>
          <p:cNvPr id="4" name="Google Shape;110;p23">
            <a:extLst>
              <a:ext uri="{FF2B5EF4-FFF2-40B4-BE49-F238E27FC236}">
                <a16:creationId xmlns:a16="http://schemas.microsoft.com/office/drawing/2014/main" id="{ABBEFEE8-A250-D053-5C99-1164BF78FEDD}"/>
              </a:ext>
            </a:extLst>
          </p:cNvPr>
          <p:cNvSpPr txBox="1"/>
          <p:nvPr/>
        </p:nvSpPr>
        <p:spPr>
          <a:xfrm>
            <a:off x="450470" y="274527"/>
            <a:ext cx="11291047"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5333" b="1" kern="0">
                <a:solidFill>
                  <a:srgbClr val="2F5597"/>
                </a:solidFill>
                <a:latin typeface="Source Sans Pro" pitchFamily="34"/>
                <a:ea typeface="Source Sans Pro" pitchFamily="34"/>
                <a:cs typeface="Permanent Marker"/>
              </a:rPr>
              <a:t>What is Autism?</a:t>
            </a:r>
          </a:p>
        </p:txBody>
      </p:sp>
      <p:sp>
        <p:nvSpPr>
          <p:cNvPr id="5" name="TextBox 7">
            <a:extLst>
              <a:ext uri="{FF2B5EF4-FFF2-40B4-BE49-F238E27FC236}">
                <a16:creationId xmlns:a16="http://schemas.microsoft.com/office/drawing/2014/main" id="{10AC8EB6-3105-5086-F200-9AD0B15D7692}"/>
              </a:ext>
            </a:extLst>
          </p:cNvPr>
          <p:cNvSpPr txBox="1"/>
          <p:nvPr/>
        </p:nvSpPr>
        <p:spPr>
          <a:xfrm>
            <a:off x="979273" y="6087952"/>
            <a:ext cx="6184976" cy="36933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600">
                <a:solidFill>
                  <a:srgbClr val="000000"/>
                </a:solidFill>
                <a:latin typeface="Calibri"/>
              </a:rPr>
              <a:t>*CDC Definition </a:t>
            </a:r>
          </a:p>
        </p:txBody>
      </p:sp>
      <p:sp>
        <p:nvSpPr>
          <p:cNvPr id="6" name="TextBox 26">
            <a:extLst>
              <a:ext uri="{FF2B5EF4-FFF2-40B4-BE49-F238E27FC236}">
                <a16:creationId xmlns:a16="http://schemas.microsoft.com/office/drawing/2014/main" id="{E77ED798-2F4C-42B4-34CA-D55C03C40E2C}"/>
              </a:ext>
            </a:extLst>
          </p:cNvPr>
          <p:cNvSpPr txBox="1"/>
          <p:nvPr/>
        </p:nvSpPr>
        <p:spPr>
          <a:xfrm>
            <a:off x="8985381" y="3445459"/>
            <a:ext cx="2603784"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a:solidFill>
                  <a:srgbClr val="000000"/>
                </a:solidFill>
                <a:latin typeface="Calibri"/>
              </a:rPr>
              <a:t>More Autistic</a:t>
            </a:r>
          </a:p>
        </p:txBody>
      </p:sp>
      <p:sp>
        <p:nvSpPr>
          <p:cNvPr id="7" name="TextBox 27">
            <a:extLst>
              <a:ext uri="{FF2B5EF4-FFF2-40B4-BE49-F238E27FC236}">
                <a16:creationId xmlns:a16="http://schemas.microsoft.com/office/drawing/2014/main" id="{FFF5644C-8197-2B45-5C23-D503047EA976}"/>
              </a:ext>
            </a:extLst>
          </p:cNvPr>
          <p:cNvSpPr txBox="1"/>
          <p:nvPr/>
        </p:nvSpPr>
        <p:spPr>
          <a:xfrm>
            <a:off x="675400" y="3470940"/>
            <a:ext cx="2390229"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a:solidFill>
                  <a:srgbClr val="000000"/>
                </a:solidFill>
                <a:latin typeface="Calibri"/>
              </a:rPr>
              <a:t>Less Autistic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xit" presetSubtype="0" fill="hold" nodeType="clickEffect">
                                  <p:stCondLst>
                                    <p:cond delay="0"/>
                                  </p:stCondLst>
                                  <p:childTnLst>
                                    <p:anim calcmode="lin" valueType="num">
                                      <p:cBhvr>
                                        <p:cTn id="31" dur="1000"/>
                                        <p:tgtEl>
                                          <p:spTgt spid="2"/>
                                        </p:tgtEl>
                                        <p:attrNameLst>
                                          <p:attrName>ppt_w</p:attrName>
                                        </p:attrNameLst>
                                      </p:cBhvr>
                                      <p:tavLst>
                                        <p:tav tm="0">
                                          <p:val>
                                            <p:strVal val="#ppt_w"/>
                                          </p:val>
                                        </p:tav>
                                        <p:tav tm="100000">
                                          <p:val>
                                            <p:strVal val="0"/>
                                          </p:val>
                                        </p:tav>
                                      </p:tavLst>
                                    </p:anim>
                                    <p:anim calcmode="lin" valueType="num">
                                      <p:cBhvr>
                                        <p:cTn id="32" dur="1000"/>
                                        <p:tgtEl>
                                          <p:spTgt spid="2"/>
                                        </p:tgtEl>
                                        <p:attrNameLst>
                                          <p:attrName>ppt_h</p:attrName>
                                        </p:attrNameLst>
                                      </p:cBhvr>
                                      <p:tavLst>
                                        <p:tav tm="0">
                                          <p:val>
                                            <p:strVal val="#ppt_h"/>
                                          </p:val>
                                        </p:tav>
                                        <p:tav tm="100000">
                                          <p:val>
                                            <p:strVal val="0"/>
                                          </p:val>
                                        </p:tav>
                                      </p:tavLst>
                                    </p:anim>
                                    <p:anim calcmode="lin" valueType="num">
                                      <p:cBhvr>
                                        <p:cTn id="33" dur="1000"/>
                                        <p:tgtEl>
                                          <p:spTgt spid="2"/>
                                        </p:tgtEl>
                                        <p:attrNameLst>
                                          <p:attrName>r</p:attrName>
                                        </p:attrNameLst>
                                      </p:cBhvr>
                                      <p:tavLst>
                                        <p:tav tm="0">
                                          <p:val>
                                            <p:strVal val="0"/>
                                          </p:val>
                                        </p:tav>
                                        <p:tav tm="100000">
                                          <p:val>
                                            <p:strVal val="90"/>
                                          </p:val>
                                        </p:tav>
                                      </p:tavLst>
                                    </p:anim>
                                    <p:animEffect transition="out" filter="fade">
                                      <p:cBhvr>
                                        <p:cTn id="34" dur="1000"/>
                                        <p:tgtEl>
                                          <p:spTgt spid="2"/>
                                        </p:tgtEl>
                                      </p:cBhvr>
                                    </p:animEffect>
                                    <p:set>
                                      <p:cBhvr>
                                        <p:cTn id="35" dur="1" fill="hold">
                                          <p:stCondLst>
                                            <p:cond delay="999"/>
                                          </p:stCondLst>
                                        </p:cTn>
                                        <p:tgtEl>
                                          <p:spTgt spid="2"/>
                                        </p:tgtEl>
                                        <p:attrNameLst>
                                          <p:attrName>style.visibility</p:attrName>
                                        </p:attrNameLst>
                                      </p:cBhvr>
                                      <p:to>
                                        <p:strVal val="hidden"/>
                                      </p:to>
                                    </p:set>
                                  </p:childTnLst>
                                </p:cTn>
                              </p:par>
                              <p:par>
                                <p:cTn id="36" presetID="31" presetClass="exit" presetSubtype="0" fill="hold" grpId="1" nodeType="withEffect">
                                  <p:stCondLst>
                                    <p:cond delay="0"/>
                                  </p:stCondLst>
                                  <p:childTnLst>
                                    <p:anim calcmode="lin" valueType="num">
                                      <p:cBhvr>
                                        <p:cTn id="37" dur="1000"/>
                                        <p:tgtEl>
                                          <p:spTgt spid="7"/>
                                        </p:tgtEl>
                                        <p:attrNameLst>
                                          <p:attrName>ppt_w</p:attrName>
                                        </p:attrNameLst>
                                      </p:cBhvr>
                                      <p:tavLst>
                                        <p:tav tm="0">
                                          <p:val>
                                            <p:strVal val="#ppt_w"/>
                                          </p:val>
                                        </p:tav>
                                        <p:tav tm="100000">
                                          <p:val>
                                            <p:strVal val="0"/>
                                          </p:val>
                                        </p:tav>
                                      </p:tavLst>
                                    </p:anim>
                                    <p:anim calcmode="lin" valueType="num">
                                      <p:cBhvr>
                                        <p:cTn id="38" dur="1000"/>
                                        <p:tgtEl>
                                          <p:spTgt spid="7"/>
                                        </p:tgtEl>
                                        <p:attrNameLst>
                                          <p:attrName>ppt_h</p:attrName>
                                        </p:attrNameLst>
                                      </p:cBhvr>
                                      <p:tavLst>
                                        <p:tav tm="0">
                                          <p:val>
                                            <p:strVal val="#ppt_h"/>
                                          </p:val>
                                        </p:tav>
                                        <p:tav tm="100000">
                                          <p:val>
                                            <p:strVal val="0"/>
                                          </p:val>
                                        </p:tav>
                                      </p:tavLst>
                                    </p:anim>
                                    <p:anim calcmode="lin" valueType="num">
                                      <p:cBhvr>
                                        <p:cTn id="39" dur="1000"/>
                                        <p:tgtEl>
                                          <p:spTgt spid="7"/>
                                        </p:tgtEl>
                                        <p:attrNameLst>
                                          <p:attrName>r</p:attrName>
                                        </p:attrNameLst>
                                      </p:cBhvr>
                                      <p:tavLst>
                                        <p:tav tm="0">
                                          <p:val>
                                            <p:strVal val="0"/>
                                          </p:val>
                                        </p:tav>
                                        <p:tav tm="100000">
                                          <p:val>
                                            <p:strVal val="90"/>
                                          </p:val>
                                        </p:tav>
                                      </p:tavLst>
                                    </p:anim>
                                    <p:animEffect transition="out" filter="fade">
                                      <p:cBhvr>
                                        <p:cTn id="40" dur="1000"/>
                                        <p:tgtEl>
                                          <p:spTgt spid="7"/>
                                        </p:tgtEl>
                                      </p:cBhvr>
                                    </p:animEffect>
                                    <p:set>
                                      <p:cBhvr>
                                        <p:cTn id="41" dur="1" fill="hold">
                                          <p:stCondLst>
                                            <p:cond delay="999"/>
                                          </p:stCondLst>
                                        </p:cTn>
                                        <p:tgtEl>
                                          <p:spTgt spid="7"/>
                                        </p:tgtEl>
                                        <p:attrNameLst>
                                          <p:attrName>style.visibility</p:attrName>
                                        </p:attrNameLst>
                                      </p:cBhvr>
                                      <p:to>
                                        <p:strVal val="hidden"/>
                                      </p:to>
                                    </p:set>
                                  </p:childTnLst>
                                </p:cTn>
                              </p:par>
                              <p:par>
                                <p:cTn id="42" presetID="31" presetClass="exit" presetSubtype="0" fill="hold" grpId="1" nodeType="withEffect">
                                  <p:stCondLst>
                                    <p:cond delay="0"/>
                                  </p:stCondLst>
                                  <p:childTnLst>
                                    <p:anim calcmode="lin" valueType="num">
                                      <p:cBhvr>
                                        <p:cTn id="43" dur="1000"/>
                                        <p:tgtEl>
                                          <p:spTgt spid="6"/>
                                        </p:tgtEl>
                                        <p:attrNameLst>
                                          <p:attrName>ppt_w</p:attrName>
                                        </p:attrNameLst>
                                      </p:cBhvr>
                                      <p:tavLst>
                                        <p:tav tm="0">
                                          <p:val>
                                            <p:strVal val="#ppt_w"/>
                                          </p:val>
                                        </p:tav>
                                        <p:tav tm="100000">
                                          <p:val>
                                            <p:strVal val="0"/>
                                          </p:val>
                                        </p:tav>
                                      </p:tavLst>
                                    </p:anim>
                                    <p:anim calcmode="lin" valueType="num">
                                      <p:cBhvr>
                                        <p:cTn id="44" dur="1000"/>
                                        <p:tgtEl>
                                          <p:spTgt spid="6"/>
                                        </p:tgtEl>
                                        <p:attrNameLst>
                                          <p:attrName>ppt_h</p:attrName>
                                        </p:attrNameLst>
                                      </p:cBhvr>
                                      <p:tavLst>
                                        <p:tav tm="0">
                                          <p:val>
                                            <p:strVal val="#ppt_h"/>
                                          </p:val>
                                        </p:tav>
                                        <p:tav tm="100000">
                                          <p:val>
                                            <p:strVal val="0"/>
                                          </p:val>
                                        </p:tav>
                                      </p:tavLst>
                                    </p:anim>
                                    <p:anim calcmode="lin" valueType="num">
                                      <p:cBhvr>
                                        <p:cTn id="45" dur="1000"/>
                                        <p:tgtEl>
                                          <p:spTgt spid="6"/>
                                        </p:tgtEl>
                                        <p:attrNameLst>
                                          <p:attrName>r</p:attrName>
                                        </p:attrNameLst>
                                      </p:cBhvr>
                                      <p:tavLst>
                                        <p:tav tm="0">
                                          <p:val>
                                            <p:strVal val="0"/>
                                          </p:val>
                                        </p:tav>
                                        <p:tav tm="100000">
                                          <p:val>
                                            <p:str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6" grpId="1"/>
      <p:bldP spid="7" grpId="0"/>
      <p:bldP spid="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p23">
            <a:extLst>
              <a:ext uri="{FF2B5EF4-FFF2-40B4-BE49-F238E27FC236}">
                <a16:creationId xmlns:a16="http://schemas.microsoft.com/office/drawing/2014/main" id="{2CC32637-AFB4-6BC3-6103-E7FF0EC41D25}"/>
              </a:ext>
            </a:extLst>
          </p:cNvPr>
          <p:cNvSpPr txBox="1"/>
          <p:nvPr/>
        </p:nvSpPr>
        <p:spPr>
          <a:xfrm>
            <a:off x="759123" y="1335280"/>
            <a:ext cx="10963839"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a:cs typeface="Source Sans Pro"/>
              </a:rPr>
              <a:t>Autism is a developmental disability that can cause significant social, communication, and behavioral challenges.* </a:t>
            </a:r>
          </a:p>
        </p:txBody>
      </p:sp>
      <p:sp>
        <p:nvSpPr>
          <p:cNvPr id="3" name="Google Shape;110;p23">
            <a:extLst>
              <a:ext uri="{FF2B5EF4-FFF2-40B4-BE49-F238E27FC236}">
                <a16:creationId xmlns:a16="http://schemas.microsoft.com/office/drawing/2014/main" id="{E10A6B05-2232-5083-93FB-5FCA62702D20}"/>
              </a:ext>
            </a:extLst>
          </p:cNvPr>
          <p:cNvSpPr txBox="1"/>
          <p:nvPr/>
        </p:nvSpPr>
        <p:spPr>
          <a:xfrm>
            <a:off x="450470" y="274527"/>
            <a:ext cx="11291047"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5333" b="1" kern="0">
                <a:solidFill>
                  <a:srgbClr val="2F5597"/>
                </a:solidFill>
                <a:latin typeface="Source Sans Pro" pitchFamily="34"/>
                <a:ea typeface="Source Sans Pro" pitchFamily="34"/>
                <a:cs typeface="Permanent Marker"/>
              </a:rPr>
              <a:t>What is Autism?</a:t>
            </a:r>
          </a:p>
        </p:txBody>
      </p:sp>
      <p:sp>
        <p:nvSpPr>
          <p:cNvPr id="4" name="TextBox 7">
            <a:extLst>
              <a:ext uri="{FF2B5EF4-FFF2-40B4-BE49-F238E27FC236}">
                <a16:creationId xmlns:a16="http://schemas.microsoft.com/office/drawing/2014/main" id="{1BDE2F1E-34F0-188C-681E-992EDB8D6AB2}"/>
              </a:ext>
            </a:extLst>
          </p:cNvPr>
          <p:cNvSpPr txBox="1"/>
          <p:nvPr/>
        </p:nvSpPr>
        <p:spPr>
          <a:xfrm>
            <a:off x="979273" y="6087952"/>
            <a:ext cx="6184976" cy="36933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600">
                <a:solidFill>
                  <a:srgbClr val="000000"/>
                </a:solidFill>
                <a:latin typeface="Calibri"/>
              </a:rPr>
              <a:t>*CDC Definition </a:t>
            </a:r>
          </a:p>
        </p:txBody>
      </p:sp>
      <p:pic>
        <p:nvPicPr>
          <p:cNvPr id="5" name="Picture 11" descr="Chart, radar chart&#10;&#10;Description automatically generated">
            <a:extLst>
              <a:ext uri="{FF2B5EF4-FFF2-40B4-BE49-F238E27FC236}">
                <a16:creationId xmlns:a16="http://schemas.microsoft.com/office/drawing/2014/main" id="{9212D65D-C933-EF15-971E-68686510C049}"/>
              </a:ext>
            </a:extLst>
          </p:cNvPr>
          <p:cNvPicPr>
            <a:picLocks noChangeAspect="1"/>
          </p:cNvPicPr>
          <p:nvPr/>
        </p:nvPicPr>
        <p:blipFill>
          <a:blip r:embed="rId3"/>
          <a:stretch>
            <a:fillRect/>
          </a:stretch>
        </p:blipFill>
        <p:spPr>
          <a:xfrm>
            <a:off x="3415747" y="1222979"/>
            <a:ext cx="5360492" cy="5360492"/>
          </a:xfrm>
          <a:prstGeom prst="rect">
            <a:avLst/>
          </a:prstGeom>
          <a:noFill/>
          <a:ln cap="flat">
            <a:noFill/>
          </a:ln>
        </p:spPr>
      </p:pic>
      <p:sp>
        <p:nvSpPr>
          <p:cNvPr id="6" name="TextBox 12">
            <a:extLst>
              <a:ext uri="{FF2B5EF4-FFF2-40B4-BE49-F238E27FC236}">
                <a16:creationId xmlns:a16="http://schemas.microsoft.com/office/drawing/2014/main" id="{EB53E4AA-F098-0CE4-5DD1-E635565DC09C}"/>
              </a:ext>
            </a:extLst>
          </p:cNvPr>
          <p:cNvSpPr txBox="1"/>
          <p:nvPr/>
        </p:nvSpPr>
        <p:spPr>
          <a:xfrm>
            <a:off x="6514198" y="2325210"/>
            <a:ext cx="1309013"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D2A97D"/>
                </a:solidFill>
                <a:latin typeface="Calibri"/>
              </a:rPr>
              <a:t>fixations</a:t>
            </a:r>
          </a:p>
        </p:txBody>
      </p:sp>
      <p:sp>
        <p:nvSpPr>
          <p:cNvPr id="7" name="TextBox 13">
            <a:extLst>
              <a:ext uri="{FF2B5EF4-FFF2-40B4-BE49-F238E27FC236}">
                <a16:creationId xmlns:a16="http://schemas.microsoft.com/office/drawing/2014/main" id="{850778AE-EAEB-28E1-55D4-E916C5E556FE}"/>
              </a:ext>
            </a:extLst>
          </p:cNvPr>
          <p:cNvSpPr txBox="1"/>
          <p:nvPr/>
        </p:nvSpPr>
        <p:spPr>
          <a:xfrm>
            <a:off x="2509541" y="5239122"/>
            <a:ext cx="2360583"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7DD0B4"/>
                </a:solidFill>
                <a:latin typeface="Calibri"/>
              </a:rPr>
              <a:t>poor eye contact</a:t>
            </a:r>
          </a:p>
        </p:txBody>
      </p:sp>
      <p:sp>
        <p:nvSpPr>
          <p:cNvPr id="8" name="TextBox 14">
            <a:extLst>
              <a:ext uri="{FF2B5EF4-FFF2-40B4-BE49-F238E27FC236}">
                <a16:creationId xmlns:a16="http://schemas.microsoft.com/office/drawing/2014/main" id="{C133D6B2-0175-E8F8-529A-1D67B7BAFB4C}"/>
              </a:ext>
            </a:extLst>
          </p:cNvPr>
          <p:cNvSpPr txBox="1"/>
          <p:nvPr/>
        </p:nvSpPr>
        <p:spPr>
          <a:xfrm>
            <a:off x="7814109" y="4108814"/>
            <a:ext cx="2235548"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D17A9C"/>
                </a:solidFill>
                <a:latin typeface="Calibri"/>
              </a:rPr>
              <a:t>noise sensitivity</a:t>
            </a:r>
          </a:p>
        </p:txBody>
      </p:sp>
      <p:sp>
        <p:nvSpPr>
          <p:cNvPr id="9" name="TextBox 15">
            <a:extLst>
              <a:ext uri="{FF2B5EF4-FFF2-40B4-BE49-F238E27FC236}">
                <a16:creationId xmlns:a16="http://schemas.microsoft.com/office/drawing/2014/main" id="{20D53464-3CEA-0871-28EA-412448604C59}"/>
              </a:ext>
            </a:extLst>
          </p:cNvPr>
          <p:cNvSpPr txBox="1"/>
          <p:nvPr/>
        </p:nvSpPr>
        <p:spPr>
          <a:xfrm>
            <a:off x="7356032" y="5239122"/>
            <a:ext cx="2112117"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B87AD0"/>
                </a:solidFill>
                <a:latin typeface="Calibri"/>
              </a:rPr>
              <a:t>social difficulty</a:t>
            </a:r>
          </a:p>
        </p:txBody>
      </p:sp>
      <p:sp>
        <p:nvSpPr>
          <p:cNvPr id="10" name="TextBox 16">
            <a:extLst>
              <a:ext uri="{FF2B5EF4-FFF2-40B4-BE49-F238E27FC236}">
                <a16:creationId xmlns:a16="http://schemas.microsoft.com/office/drawing/2014/main" id="{BAC84954-8A7F-EB35-7BC0-67633F21120D}"/>
              </a:ext>
            </a:extLst>
          </p:cNvPr>
          <p:cNvSpPr txBox="1"/>
          <p:nvPr/>
        </p:nvSpPr>
        <p:spPr>
          <a:xfrm>
            <a:off x="6514198" y="5811914"/>
            <a:ext cx="1155124"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7A7AD2"/>
                </a:solidFill>
                <a:latin typeface="Calibri"/>
              </a:rPr>
              <a:t>anxiety</a:t>
            </a:r>
          </a:p>
        </p:txBody>
      </p:sp>
      <p:sp>
        <p:nvSpPr>
          <p:cNvPr id="11" name="TextBox 17">
            <a:extLst>
              <a:ext uri="{FF2B5EF4-FFF2-40B4-BE49-F238E27FC236}">
                <a16:creationId xmlns:a16="http://schemas.microsoft.com/office/drawing/2014/main" id="{3334C781-CD8C-8ADA-D5C1-8B78ABB13E5B}"/>
              </a:ext>
            </a:extLst>
          </p:cNvPr>
          <p:cNvSpPr txBox="1"/>
          <p:nvPr/>
        </p:nvSpPr>
        <p:spPr>
          <a:xfrm>
            <a:off x="3338023" y="5811914"/>
            <a:ext cx="2488823"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7AAECF"/>
                </a:solidFill>
                <a:latin typeface="Calibri"/>
              </a:rPr>
              <a:t>abnormal posture</a:t>
            </a:r>
          </a:p>
        </p:txBody>
      </p:sp>
      <p:sp>
        <p:nvSpPr>
          <p:cNvPr id="12" name="TextBox 18">
            <a:extLst>
              <a:ext uri="{FF2B5EF4-FFF2-40B4-BE49-F238E27FC236}">
                <a16:creationId xmlns:a16="http://schemas.microsoft.com/office/drawing/2014/main" id="{D7FF0029-6861-9595-3C82-3D88F8DCD753}"/>
              </a:ext>
            </a:extLst>
          </p:cNvPr>
          <p:cNvSpPr txBox="1"/>
          <p:nvPr/>
        </p:nvSpPr>
        <p:spPr>
          <a:xfrm>
            <a:off x="3282403" y="3027957"/>
            <a:ext cx="1578317"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B8D884"/>
                </a:solidFill>
                <a:latin typeface="Calibri"/>
              </a:rPr>
              <a:t>aggression</a:t>
            </a:r>
          </a:p>
        </p:txBody>
      </p:sp>
      <p:sp>
        <p:nvSpPr>
          <p:cNvPr id="13" name="TextBox 19">
            <a:extLst>
              <a:ext uri="{FF2B5EF4-FFF2-40B4-BE49-F238E27FC236}">
                <a16:creationId xmlns:a16="http://schemas.microsoft.com/office/drawing/2014/main" id="{864AD8FE-BCA5-2533-A9AE-8AED78A5268D}"/>
              </a:ext>
            </a:extLst>
          </p:cNvPr>
          <p:cNvSpPr txBox="1"/>
          <p:nvPr/>
        </p:nvSpPr>
        <p:spPr>
          <a:xfrm>
            <a:off x="2741981" y="4108814"/>
            <a:ext cx="1865254"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84D785"/>
                </a:solidFill>
                <a:latin typeface="Calibri"/>
              </a:rPr>
              <a:t>tics &amp; fidgets</a:t>
            </a:r>
          </a:p>
        </p:txBody>
      </p:sp>
      <p:sp>
        <p:nvSpPr>
          <p:cNvPr id="14" name="TextBox 20">
            <a:extLst>
              <a:ext uri="{FF2B5EF4-FFF2-40B4-BE49-F238E27FC236}">
                <a16:creationId xmlns:a16="http://schemas.microsoft.com/office/drawing/2014/main" id="{BCD2F131-C17D-4E43-7407-EB6872543B3D}"/>
              </a:ext>
            </a:extLst>
          </p:cNvPr>
          <p:cNvSpPr txBox="1"/>
          <p:nvPr/>
        </p:nvSpPr>
        <p:spPr>
          <a:xfrm>
            <a:off x="7540008" y="3023470"/>
            <a:ext cx="2934458"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D1877A"/>
                </a:solidFill>
                <a:latin typeface="Calibri"/>
              </a:rPr>
              <a:t>abnormal/flat speech</a:t>
            </a:r>
          </a:p>
        </p:txBody>
      </p:sp>
      <p:sp>
        <p:nvSpPr>
          <p:cNvPr id="15" name="TextBox 21">
            <a:extLst>
              <a:ext uri="{FF2B5EF4-FFF2-40B4-BE49-F238E27FC236}">
                <a16:creationId xmlns:a16="http://schemas.microsoft.com/office/drawing/2014/main" id="{5C0912DD-2C8B-F55E-85D4-0174FCBB17B6}"/>
              </a:ext>
            </a:extLst>
          </p:cNvPr>
          <p:cNvSpPr txBox="1"/>
          <p:nvPr/>
        </p:nvSpPr>
        <p:spPr>
          <a:xfrm>
            <a:off x="4178564" y="2321540"/>
            <a:ext cx="1619995" cy="492443"/>
          </a:xfrm>
          <a:prstGeom prst="rect">
            <a:avLst/>
          </a:prstGeom>
          <a:noFill/>
          <a:ln cap="flat">
            <a:noFill/>
          </a:ln>
        </p:spPr>
        <p:txBody>
          <a:bodyPr vert="horz" wrap="non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2400">
                <a:solidFill>
                  <a:srgbClr val="D7CD86"/>
                </a:solidFill>
                <a:latin typeface="Calibri"/>
              </a:rPr>
              <a:t>depression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0"/>
                                          </p:val>
                                        </p:tav>
                                        <p:tav tm="100000">
                                          <p:val>
                                            <p:strVal val="#ppt_w"/>
                                          </p:val>
                                        </p:tav>
                                      </p:tavLst>
                                    </p:anim>
                                    <p:anim calcmode="lin" valueType="num">
                                      <p:cBhvr>
                                        <p:cTn id="14" dur="1000" fill="hold"/>
                                        <p:tgtEl>
                                          <p:spTgt spid="5"/>
                                        </p:tgtEl>
                                        <p:attrNameLst>
                                          <p:attrName>ppt_h</p:attrName>
                                        </p:attrNameLst>
                                      </p:cBhvr>
                                      <p:tavLst>
                                        <p:tav tm="0">
                                          <p:val>
                                            <p:strVal val="0"/>
                                          </p:val>
                                        </p:tav>
                                        <p:tav tm="100000">
                                          <p:val>
                                            <p:strVal val="#ppt_h"/>
                                          </p:val>
                                        </p:tav>
                                      </p:tavLst>
                                    </p:anim>
                                    <p:anim calcmode="lin" valueType="num">
                                      <p:cBhvr>
                                        <p:cTn id="15" dur="1000" fill="hold"/>
                                        <p:tgtEl>
                                          <p:spTgt spid="5"/>
                                        </p:tgtEl>
                                        <p:attrNameLst>
                                          <p:attrName>r</p:attrName>
                                        </p:attrNameLst>
                                      </p:cBhvr>
                                      <p:tavLst>
                                        <p:tav tm="0">
                                          <p:val>
                                            <p:strVal val="90"/>
                                          </p:val>
                                        </p:tav>
                                        <p:tav tm="100000">
                                          <p:val>
                                            <p:str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xit" presetSubtype="0" fill="hold" nodeType="clickEffect">
                                  <p:stCondLst>
                                    <p:cond delay="0"/>
                                  </p:stCondLst>
                                  <p:childTnLst>
                                    <p:anim calcmode="lin" valueType="num">
                                      <p:cBhvr>
                                        <p:cTn id="20" dur="1000"/>
                                        <p:tgtEl>
                                          <p:spTgt spid="5"/>
                                        </p:tgtEl>
                                        <p:attrNameLst>
                                          <p:attrName>ppt_w</p:attrName>
                                        </p:attrNameLst>
                                      </p:cBhvr>
                                      <p:tavLst>
                                        <p:tav tm="0">
                                          <p:val>
                                            <p:strVal val="#ppt_w"/>
                                          </p:val>
                                        </p:tav>
                                        <p:tav tm="100000">
                                          <p:val>
                                            <p:strVal val="0"/>
                                          </p:val>
                                        </p:tav>
                                      </p:tavLst>
                                    </p:anim>
                                    <p:anim calcmode="lin" valueType="num">
                                      <p:cBhvr>
                                        <p:cTn id="21" dur="1000"/>
                                        <p:tgtEl>
                                          <p:spTgt spid="5"/>
                                        </p:tgtEl>
                                        <p:attrNameLst>
                                          <p:attrName>ppt_h</p:attrName>
                                        </p:attrNameLst>
                                      </p:cBhvr>
                                      <p:tavLst>
                                        <p:tav tm="0">
                                          <p:val>
                                            <p:strVal val="#ppt_h"/>
                                          </p:val>
                                        </p:tav>
                                        <p:tav tm="100000">
                                          <p:val>
                                            <p:strVal val="0"/>
                                          </p:val>
                                        </p:tav>
                                      </p:tavLst>
                                    </p:anim>
                                    <p:anim calcmode="lin" valueType="num">
                                      <p:cBhvr>
                                        <p:cTn id="22" dur="1000"/>
                                        <p:tgtEl>
                                          <p:spTgt spid="5"/>
                                        </p:tgtEl>
                                        <p:attrNameLst>
                                          <p:attrName>r</p:attrName>
                                        </p:attrNameLst>
                                      </p:cBhvr>
                                      <p:tavLst>
                                        <p:tav tm="0">
                                          <p:val>
                                            <p:strVal val="0"/>
                                          </p:val>
                                        </p:tav>
                                        <p:tav tm="100000">
                                          <p:val>
                                            <p:strVal val="90"/>
                                          </p:val>
                                        </p:tav>
                                      </p:tavLst>
                                    </p:anim>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par>
                                <p:cTn id="25" presetID="31" presetClass="exit" presetSubtype="0" fill="hold" grpId="0" nodeType="withEffect">
                                  <p:stCondLst>
                                    <p:cond delay="0"/>
                                  </p:stCondLst>
                                  <p:childTnLst>
                                    <p:anim calcmode="lin" valueType="num">
                                      <p:cBhvr>
                                        <p:cTn id="26" dur="1000"/>
                                        <p:tgtEl>
                                          <p:spTgt spid="6"/>
                                        </p:tgtEl>
                                        <p:attrNameLst>
                                          <p:attrName>ppt_w</p:attrName>
                                        </p:attrNameLst>
                                      </p:cBhvr>
                                      <p:tavLst>
                                        <p:tav tm="0">
                                          <p:val>
                                            <p:strVal val="#ppt_w"/>
                                          </p:val>
                                        </p:tav>
                                        <p:tav tm="100000">
                                          <p:val>
                                            <p:strVal val="0"/>
                                          </p:val>
                                        </p:tav>
                                      </p:tavLst>
                                    </p:anim>
                                    <p:anim calcmode="lin" valueType="num">
                                      <p:cBhvr>
                                        <p:cTn id="27" dur="1000"/>
                                        <p:tgtEl>
                                          <p:spTgt spid="6"/>
                                        </p:tgtEl>
                                        <p:attrNameLst>
                                          <p:attrName>ppt_h</p:attrName>
                                        </p:attrNameLst>
                                      </p:cBhvr>
                                      <p:tavLst>
                                        <p:tav tm="0">
                                          <p:val>
                                            <p:strVal val="#ppt_h"/>
                                          </p:val>
                                        </p:tav>
                                        <p:tav tm="100000">
                                          <p:val>
                                            <p:strVal val="0"/>
                                          </p:val>
                                        </p:tav>
                                      </p:tavLst>
                                    </p:anim>
                                    <p:anim calcmode="lin" valueType="num">
                                      <p:cBhvr>
                                        <p:cTn id="28" dur="1000"/>
                                        <p:tgtEl>
                                          <p:spTgt spid="6"/>
                                        </p:tgtEl>
                                        <p:attrNameLst>
                                          <p:attrName>r</p:attrName>
                                        </p:attrNameLst>
                                      </p:cBhvr>
                                      <p:tavLst>
                                        <p:tav tm="0">
                                          <p:val>
                                            <p:strVal val="0"/>
                                          </p:val>
                                        </p:tav>
                                        <p:tav tm="100000">
                                          <p:val>
                                            <p:strVal val="9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par>
                                <p:cTn id="31" presetID="31" presetClass="exit" presetSubtype="0" fill="hold" grpId="0" nodeType="withEffect">
                                  <p:stCondLst>
                                    <p:cond delay="0"/>
                                  </p:stCondLst>
                                  <p:childTnLst>
                                    <p:anim calcmode="lin" valueType="num">
                                      <p:cBhvr>
                                        <p:cTn id="32" dur="1000"/>
                                        <p:tgtEl>
                                          <p:spTgt spid="8"/>
                                        </p:tgtEl>
                                        <p:attrNameLst>
                                          <p:attrName>ppt_w</p:attrName>
                                        </p:attrNameLst>
                                      </p:cBhvr>
                                      <p:tavLst>
                                        <p:tav tm="0">
                                          <p:val>
                                            <p:strVal val="#ppt_w"/>
                                          </p:val>
                                        </p:tav>
                                        <p:tav tm="100000">
                                          <p:val>
                                            <p:strVal val="0"/>
                                          </p:val>
                                        </p:tav>
                                      </p:tavLst>
                                    </p:anim>
                                    <p:anim calcmode="lin" valueType="num">
                                      <p:cBhvr>
                                        <p:cTn id="33" dur="1000"/>
                                        <p:tgtEl>
                                          <p:spTgt spid="8"/>
                                        </p:tgtEl>
                                        <p:attrNameLst>
                                          <p:attrName>ppt_h</p:attrName>
                                        </p:attrNameLst>
                                      </p:cBhvr>
                                      <p:tavLst>
                                        <p:tav tm="0">
                                          <p:val>
                                            <p:strVal val="#ppt_h"/>
                                          </p:val>
                                        </p:tav>
                                        <p:tav tm="100000">
                                          <p:val>
                                            <p:strVal val="0"/>
                                          </p:val>
                                        </p:tav>
                                      </p:tavLst>
                                    </p:anim>
                                    <p:anim calcmode="lin" valueType="num">
                                      <p:cBhvr>
                                        <p:cTn id="34" dur="1000"/>
                                        <p:tgtEl>
                                          <p:spTgt spid="8"/>
                                        </p:tgtEl>
                                        <p:attrNameLst>
                                          <p:attrName>r</p:attrName>
                                        </p:attrNameLst>
                                      </p:cBhvr>
                                      <p:tavLst>
                                        <p:tav tm="0">
                                          <p:val>
                                            <p:strVal val="0"/>
                                          </p:val>
                                        </p:tav>
                                        <p:tav tm="100000">
                                          <p:val>
                                            <p:strVal val="90"/>
                                          </p:val>
                                        </p:tav>
                                      </p:tavLst>
                                    </p:anim>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1" presetClass="exit" presetSubtype="0" fill="hold" grpId="0" nodeType="withEffect">
                                  <p:stCondLst>
                                    <p:cond delay="0"/>
                                  </p:stCondLst>
                                  <p:childTnLst>
                                    <p:anim calcmode="lin" valueType="num">
                                      <p:cBhvr>
                                        <p:cTn id="38" dur="1000"/>
                                        <p:tgtEl>
                                          <p:spTgt spid="9"/>
                                        </p:tgtEl>
                                        <p:attrNameLst>
                                          <p:attrName>ppt_w</p:attrName>
                                        </p:attrNameLst>
                                      </p:cBhvr>
                                      <p:tavLst>
                                        <p:tav tm="0">
                                          <p:val>
                                            <p:strVal val="#ppt_w"/>
                                          </p:val>
                                        </p:tav>
                                        <p:tav tm="100000">
                                          <p:val>
                                            <p:strVal val="0"/>
                                          </p:val>
                                        </p:tav>
                                      </p:tavLst>
                                    </p:anim>
                                    <p:anim calcmode="lin" valueType="num">
                                      <p:cBhvr>
                                        <p:cTn id="39" dur="1000"/>
                                        <p:tgtEl>
                                          <p:spTgt spid="9"/>
                                        </p:tgtEl>
                                        <p:attrNameLst>
                                          <p:attrName>ppt_h</p:attrName>
                                        </p:attrNameLst>
                                      </p:cBhvr>
                                      <p:tavLst>
                                        <p:tav tm="0">
                                          <p:val>
                                            <p:strVal val="#ppt_h"/>
                                          </p:val>
                                        </p:tav>
                                        <p:tav tm="100000">
                                          <p:val>
                                            <p:strVal val="0"/>
                                          </p:val>
                                        </p:tav>
                                      </p:tavLst>
                                    </p:anim>
                                    <p:anim calcmode="lin" valueType="num">
                                      <p:cBhvr>
                                        <p:cTn id="40" dur="1000"/>
                                        <p:tgtEl>
                                          <p:spTgt spid="9"/>
                                        </p:tgtEl>
                                        <p:attrNameLst>
                                          <p:attrName>r</p:attrName>
                                        </p:attrNameLst>
                                      </p:cBhvr>
                                      <p:tavLst>
                                        <p:tav tm="0">
                                          <p:val>
                                            <p:strVal val="0"/>
                                          </p:val>
                                        </p:tav>
                                        <p:tav tm="100000">
                                          <p:val>
                                            <p:strVal val="90"/>
                                          </p:val>
                                        </p:tav>
                                      </p:tavLst>
                                    </p:anim>
                                    <p:animEffect transition="out" filter="fade">
                                      <p:cBhvr>
                                        <p:cTn id="41" dur="1000"/>
                                        <p:tgtEl>
                                          <p:spTgt spid="9"/>
                                        </p:tgtEl>
                                      </p:cBhvr>
                                    </p:animEffect>
                                    <p:set>
                                      <p:cBhvr>
                                        <p:cTn id="42" dur="1" fill="hold">
                                          <p:stCondLst>
                                            <p:cond delay="999"/>
                                          </p:stCondLst>
                                        </p:cTn>
                                        <p:tgtEl>
                                          <p:spTgt spid="9"/>
                                        </p:tgtEl>
                                        <p:attrNameLst>
                                          <p:attrName>style.visibility</p:attrName>
                                        </p:attrNameLst>
                                      </p:cBhvr>
                                      <p:to>
                                        <p:strVal val="hidden"/>
                                      </p:to>
                                    </p:set>
                                  </p:childTnLst>
                                </p:cTn>
                              </p:par>
                              <p:par>
                                <p:cTn id="43" presetID="31" presetClass="exit" presetSubtype="0" fill="hold" grpId="0" nodeType="withEffect">
                                  <p:stCondLst>
                                    <p:cond delay="0"/>
                                  </p:stCondLst>
                                  <p:childTnLst>
                                    <p:anim calcmode="lin" valueType="num">
                                      <p:cBhvr>
                                        <p:cTn id="44" dur="1000"/>
                                        <p:tgtEl>
                                          <p:spTgt spid="12"/>
                                        </p:tgtEl>
                                        <p:attrNameLst>
                                          <p:attrName>ppt_w</p:attrName>
                                        </p:attrNameLst>
                                      </p:cBhvr>
                                      <p:tavLst>
                                        <p:tav tm="0">
                                          <p:val>
                                            <p:strVal val="#ppt_w"/>
                                          </p:val>
                                        </p:tav>
                                        <p:tav tm="100000">
                                          <p:val>
                                            <p:strVal val="0"/>
                                          </p:val>
                                        </p:tav>
                                      </p:tavLst>
                                    </p:anim>
                                    <p:anim calcmode="lin" valueType="num">
                                      <p:cBhvr>
                                        <p:cTn id="45" dur="1000"/>
                                        <p:tgtEl>
                                          <p:spTgt spid="12"/>
                                        </p:tgtEl>
                                        <p:attrNameLst>
                                          <p:attrName>ppt_h</p:attrName>
                                        </p:attrNameLst>
                                      </p:cBhvr>
                                      <p:tavLst>
                                        <p:tav tm="0">
                                          <p:val>
                                            <p:strVal val="#ppt_h"/>
                                          </p:val>
                                        </p:tav>
                                        <p:tav tm="100000">
                                          <p:val>
                                            <p:strVal val="0"/>
                                          </p:val>
                                        </p:tav>
                                      </p:tavLst>
                                    </p:anim>
                                    <p:anim calcmode="lin" valueType="num">
                                      <p:cBhvr>
                                        <p:cTn id="46" dur="1000"/>
                                        <p:tgtEl>
                                          <p:spTgt spid="12"/>
                                        </p:tgtEl>
                                        <p:attrNameLst>
                                          <p:attrName>r</p:attrName>
                                        </p:attrNameLst>
                                      </p:cBhvr>
                                      <p:tavLst>
                                        <p:tav tm="0">
                                          <p:val>
                                            <p:strVal val="0"/>
                                          </p:val>
                                        </p:tav>
                                        <p:tav tm="100000">
                                          <p:val>
                                            <p:strVal val="90"/>
                                          </p:val>
                                        </p:tav>
                                      </p:tavLst>
                                    </p:anim>
                                    <p:animEffect transition="out" filter="fade">
                                      <p:cBhvr>
                                        <p:cTn id="47" dur="1000"/>
                                        <p:tgtEl>
                                          <p:spTgt spid="12"/>
                                        </p:tgtEl>
                                      </p:cBhvr>
                                    </p:animEffect>
                                    <p:set>
                                      <p:cBhvr>
                                        <p:cTn id="48" dur="1" fill="hold">
                                          <p:stCondLst>
                                            <p:cond delay="999"/>
                                          </p:stCondLst>
                                        </p:cTn>
                                        <p:tgtEl>
                                          <p:spTgt spid="12"/>
                                        </p:tgtEl>
                                        <p:attrNameLst>
                                          <p:attrName>style.visibility</p:attrName>
                                        </p:attrNameLst>
                                      </p:cBhvr>
                                      <p:to>
                                        <p:strVal val="hidden"/>
                                      </p:to>
                                    </p:set>
                                  </p:childTnLst>
                                </p:cTn>
                              </p:par>
                              <p:par>
                                <p:cTn id="49" presetID="31" presetClass="exit" presetSubtype="0" fill="hold" grpId="0" nodeType="withEffect">
                                  <p:stCondLst>
                                    <p:cond delay="0"/>
                                  </p:stCondLst>
                                  <p:childTnLst>
                                    <p:anim calcmode="lin" valueType="num">
                                      <p:cBhvr>
                                        <p:cTn id="50" dur="1000"/>
                                        <p:tgtEl>
                                          <p:spTgt spid="15"/>
                                        </p:tgtEl>
                                        <p:attrNameLst>
                                          <p:attrName>ppt_w</p:attrName>
                                        </p:attrNameLst>
                                      </p:cBhvr>
                                      <p:tavLst>
                                        <p:tav tm="0">
                                          <p:val>
                                            <p:strVal val="#ppt_w"/>
                                          </p:val>
                                        </p:tav>
                                        <p:tav tm="100000">
                                          <p:val>
                                            <p:strVal val="0"/>
                                          </p:val>
                                        </p:tav>
                                      </p:tavLst>
                                    </p:anim>
                                    <p:anim calcmode="lin" valueType="num">
                                      <p:cBhvr>
                                        <p:cTn id="51" dur="1000"/>
                                        <p:tgtEl>
                                          <p:spTgt spid="15"/>
                                        </p:tgtEl>
                                        <p:attrNameLst>
                                          <p:attrName>ppt_h</p:attrName>
                                        </p:attrNameLst>
                                      </p:cBhvr>
                                      <p:tavLst>
                                        <p:tav tm="0">
                                          <p:val>
                                            <p:strVal val="#ppt_h"/>
                                          </p:val>
                                        </p:tav>
                                        <p:tav tm="100000">
                                          <p:val>
                                            <p:strVal val="0"/>
                                          </p:val>
                                        </p:tav>
                                      </p:tavLst>
                                    </p:anim>
                                    <p:anim calcmode="lin" valueType="num">
                                      <p:cBhvr>
                                        <p:cTn id="52" dur="1000"/>
                                        <p:tgtEl>
                                          <p:spTgt spid="15"/>
                                        </p:tgtEl>
                                        <p:attrNameLst>
                                          <p:attrName>r</p:attrName>
                                        </p:attrNameLst>
                                      </p:cBhvr>
                                      <p:tavLst>
                                        <p:tav tm="0">
                                          <p:val>
                                            <p:strVal val="0"/>
                                          </p:val>
                                        </p:tav>
                                        <p:tav tm="100000">
                                          <p:val>
                                            <p:strVal val="90"/>
                                          </p:val>
                                        </p:tav>
                                      </p:tavLst>
                                    </p:anim>
                                    <p:animEffect transition="out" filter="fade">
                                      <p:cBhvr>
                                        <p:cTn id="53" dur="1000"/>
                                        <p:tgtEl>
                                          <p:spTgt spid="15"/>
                                        </p:tgtEl>
                                      </p:cBhvr>
                                    </p:animEffect>
                                    <p:set>
                                      <p:cBhvr>
                                        <p:cTn id="54" dur="1" fill="hold">
                                          <p:stCondLst>
                                            <p:cond delay="999"/>
                                          </p:stCondLst>
                                        </p:cTn>
                                        <p:tgtEl>
                                          <p:spTgt spid="15"/>
                                        </p:tgtEl>
                                        <p:attrNameLst>
                                          <p:attrName>style.visibility</p:attrName>
                                        </p:attrNameLst>
                                      </p:cBhvr>
                                      <p:to>
                                        <p:strVal val="hidden"/>
                                      </p:to>
                                    </p:set>
                                  </p:childTnLst>
                                </p:cTn>
                              </p:par>
                              <p:par>
                                <p:cTn id="55" presetID="31" presetClass="exit" presetSubtype="0" fill="hold" grpId="0" nodeType="withEffect">
                                  <p:stCondLst>
                                    <p:cond delay="0"/>
                                  </p:stCondLst>
                                  <p:childTnLst>
                                    <p:anim calcmode="lin" valueType="num">
                                      <p:cBhvr>
                                        <p:cTn id="56" dur="1000"/>
                                        <p:tgtEl>
                                          <p:spTgt spid="13"/>
                                        </p:tgtEl>
                                        <p:attrNameLst>
                                          <p:attrName>ppt_w</p:attrName>
                                        </p:attrNameLst>
                                      </p:cBhvr>
                                      <p:tavLst>
                                        <p:tav tm="0">
                                          <p:val>
                                            <p:strVal val="#ppt_w"/>
                                          </p:val>
                                        </p:tav>
                                        <p:tav tm="100000">
                                          <p:val>
                                            <p:strVal val="0"/>
                                          </p:val>
                                        </p:tav>
                                      </p:tavLst>
                                    </p:anim>
                                    <p:anim calcmode="lin" valueType="num">
                                      <p:cBhvr>
                                        <p:cTn id="57" dur="1000"/>
                                        <p:tgtEl>
                                          <p:spTgt spid="13"/>
                                        </p:tgtEl>
                                        <p:attrNameLst>
                                          <p:attrName>ppt_h</p:attrName>
                                        </p:attrNameLst>
                                      </p:cBhvr>
                                      <p:tavLst>
                                        <p:tav tm="0">
                                          <p:val>
                                            <p:strVal val="#ppt_h"/>
                                          </p:val>
                                        </p:tav>
                                        <p:tav tm="100000">
                                          <p:val>
                                            <p:strVal val="0"/>
                                          </p:val>
                                        </p:tav>
                                      </p:tavLst>
                                    </p:anim>
                                    <p:anim calcmode="lin" valueType="num">
                                      <p:cBhvr>
                                        <p:cTn id="58" dur="1000"/>
                                        <p:tgtEl>
                                          <p:spTgt spid="13"/>
                                        </p:tgtEl>
                                        <p:attrNameLst>
                                          <p:attrName>r</p:attrName>
                                        </p:attrNameLst>
                                      </p:cBhvr>
                                      <p:tavLst>
                                        <p:tav tm="0">
                                          <p:val>
                                            <p:strVal val="0"/>
                                          </p:val>
                                        </p:tav>
                                        <p:tav tm="100000">
                                          <p:val>
                                            <p:strVal val="90"/>
                                          </p:val>
                                        </p:tav>
                                      </p:tavLst>
                                    </p:anim>
                                    <p:animEffect transition="out" filter="fade">
                                      <p:cBhvr>
                                        <p:cTn id="59" dur="1000"/>
                                        <p:tgtEl>
                                          <p:spTgt spid="13"/>
                                        </p:tgtEl>
                                      </p:cBhvr>
                                    </p:animEffect>
                                    <p:set>
                                      <p:cBhvr>
                                        <p:cTn id="60" dur="1" fill="hold">
                                          <p:stCondLst>
                                            <p:cond delay="999"/>
                                          </p:stCondLst>
                                        </p:cTn>
                                        <p:tgtEl>
                                          <p:spTgt spid="13"/>
                                        </p:tgtEl>
                                        <p:attrNameLst>
                                          <p:attrName>style.visibility</p:attrName>
                                        </p:attrNameLst>
                                      </p:cBhvr>
                                      <p:to>
                                        <p:strVal val="hidden"/>
                                      </p:to>
                                    </p:set>
                                  </p:childTnLst>
                                </p:cTn>
                              </p:par>
                              <p:par>
                                <p:cTn id="61" presetID="31" presetClass="exit" presetSubtype="0" fill="hold" grpId="0" nodeType="withEffect">
                                  <p:stCondLst>
                                    <p:cond delay="0"/>
                                  </p:stCondLst>
                                  <p:childTnLst>
                                    <p:anim calcmode="lin" valueType="num">
                                      <p:cBhvr>
                                        <p:cTn id="62" dur="1000"/>
                                        <p:tgtEl>
                                          <p:spTgt spid="14"/>
                                        </p:tgtEl>
                                        <p:attrNameLst>
                                          <p:attrName>ppt_w</p:attrName>
                                        </p:attrNameLst>
                                      </p:cBhvr>
                                      <p:tavLst>
                                        <p:tav tm="0">
                                          <p:val>
                                            <p:strVal val="#ppt_w"/>
                                          </p:val>
                                        </p:tav>
                                        <p:tav tm="100000">
                                          <p:val>
                                            <p:strVal val="0"/>
                                          </p:val>
                                        </p:tav>
                                      </p:tavLst>
                                    </p:anim>
                                    <p:anim calcmode="lin" valueType="num">
                                      <p:cBhvr>
                                        <p:cTn id="63" dur="1000"/>
                                        <p:tgtEl>
                                          <p:spTgt spid="14"/>
                                        </p:tgtEl>
                                        <p:attrNameLst>
                                          <p:attrName>ppt_h</p:attrName>
                                        </p:attrNameLst>
                                      </p:cBhvr>
                                      <p:tavLst>
                                        <p:tav tm="0">
                                          <p:val>
                                            <p:strVal val="#ppt_h"/>
                                          </p:val>
                                        </p:tav>
                                        <p:tav tm="100000">
                                          <p:val>
                                            <p:strVal val="0"/>
                                          </p:val>
                                        </p:tav>
                                      </p:tavLst>
                                    </p:anim>
                                    <p:anim calcmode="lin" valueType="num">
                                      <p:cBhvr>
                                        <p:cTn id="64" dur="1000"/>
                                        <p:tgtEl>
                                          <p:spTgt spid="14"/>
                                        </p:tgtEl>
                                        <p:attrNameLst>
                                          <p:attrName>r</p:attrName>
                                        </p:attrNameLst>
                                      </p:cBhvr>
                                      <p:tavLst>
                                        <p:tav tm="0">
                                          <p:val>
                                            <p:strVal val="0"/>
                                          </p:val>
                                        </p:tav>
                                        <p:tav tm="100000">
                                          <p:val>
                                            <p:strVal val="90"/>
                                          </p:val>
                                        </p:tav>
                                      </p:tavLst>
                                    </p:anim>
                                    <p:animEffect transition="out" filter="fade">
                                      <p:cBhvr>
                                        <p:cTn id="65" dur="1000"/>
                                        <p:tgtEl>
                                          <p:spTgt spid="14"/>
                                        </p:tgtEl>
                                      </p:cBhvr>
                                    </p:animEffect>
                                    <p:set>
                                      <p:cBhvr>
                                        <p:cTn id="66" dur="1" fill="hold">
                                          <p:stCondLst>
                                            <p:cond delay="999"/>
                                          </p:stCondLst>
                                        </p:cTn>
                                        <p:tgtEl>
                                          <p:spTgt spid="14"/>
                                        </p:tgtEl>
                                        <p:attrNameLst>
                                          <p:attrName>style.visibility</p:attrName>
                                        </p:attrNameLst>
                                      </p:cBhvr>
                                      <p:to>
                                        <p:strVal val="hidden"/>
                                      </p:to>
                                    </p:set>
                                  </p:childTnLst>
                                </p:cTn>
                              </p:par>
                              <p:par>
                                <p:cTn id="67" presetID="31" presetClass="exit" presetSubtype="0" fill="hold" grpId="0" nodeType="withEffect">
                                  <p:stCondLst>
                                    <p:cond delay="0"/>
                                  </p:stCondLst>
                                  <p:childTnLst>
                                    <p:anim calcmode="lin" valueType="num">
                                      <p:cBhvr>
                                        <p:cTn id="68" dur="1000"/>
                                        <p:tgtEl>
                                          <p:spTgt spid="7"/>
                                        </p:tgtEl>
                                        <p:attrNameLst>
                                          <p:attrName>ppt_w</p:attrName>
                                        </p:attrNameLst>
                                      </p:cBhvr>
                                      <p:tavLst>
                                        <p:tav tm="0">
                                          <p:val>
                                            <p:strVal val="#ppt_w"/>
                                          </p:val>
                                        </p:tav>
                                        <p:tav tm="100000">
                                          <p:val>
                                            <p:strVal val="0"/>
                                          </p:val>
                                        </p:tav>
                                      </p:tavLst>
                                    </p:anim>
                                    <p:anim calcmode="lin" valueType="num">
                                      <p:cBhvr>
                                        <p:cTn id="69" dur="1000"/>
                                        <p:tgtEl>
                                          <p:spTgt spid="7"/>
                                        </p:tgtEl>
                                        <p:attrNameLst>
                                          <p:attrName>ppt_h</p:attrName>
                                        </p:attrNameLst>
                                      </p:cBhvr>
                                      <p:tavLst>
                                        <p:tav tm="0">
                                          <p:val>
                                            <p:strVal val="#ppt_h"/>
                                          </p:val>
                                        </p:tav>
                                        <p:tav tm="100000">
                                          <p:val>
                                            <p:strVal val="0"/>
                                          </p:val>
                                        </p:tav>
                                      </p:tavLst>
                                    </p:anim>
                                    <p:anim calcmode="lin" valueType="num">
                                      <p:cBhvr>
                                        <p:cTn id="70" dur="1000"/>
                                        <p:tgtEl>
                                          <p:spTgt spid="7"/>
                                        </p:tgtEl>
                                        <p:attrNameLst>
                                          <p:attrName>r</p:attrName>
                                        </p:attrNameLst>
                                      </p:cBhvr>
                                      <p:tavLst>
                                        <p:tav tm="0">
                                          <p:val>
                                            <p:strVal val="0"/>
                                          </p:val>
                                        </p:tav>
                                        <p:tav tm="100000">
                                          <p:val>
                                            <p:strVal val="90"/>
                                          </p:val>
                                        </p:tav>
                                      </p:tavLst>
                                    </p:anim>
                                    <p:animEffect transition="out" filter="fade">
                                      <p:cBhvr>
                                        <p:cTn id="71" dur="1000"/>
                                        <p:tgtEl>
                                          <p:spTgt spid="7"/>
                                        </p:tgtEl>
                                      </p:cBhvr>
                                    </p:animEffect>
                                    <p:set>
                                      <p:cBhvr>
                                        <p:cTn id="72" dur="1" fill="hold">
                                          <p:stCondLst>
                                            <p:cond delay="999"/>
                                          </p:stCondLst>
                                        </p:cTn>
                                        <p:tgtEl>
                                          <p:spTgt spid="7"/>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11"/>
                                        </p:tgtEl>
                                        <p:attrNameLst>
                                          <p:attrName>ppt_w</p:attrName>
                                        </p:attrNameLst>
                                      </p:cBhvr>
                                      <p:tavLst>
                                        <p:tav tm="0">
                                          <p:val>
                                            <p:strVal val="#ppt_w"/>
                                          </p:val>
                                        </p:tav>
                                        <p:tav tm="100000">
                                          <p:val>
                                            <p:strVal val="0"/>
                                          </p:val>
                                        </p:tav>
                                      </p:tavLst>
                                    </p:anim>
                                    <p:anim calcmode="lin" valueType="num">
                                      <p:cBhvr>
                                        <p:cTn id="75" dur="1000"/>
                                        <p:tgtEl>
                                          <p:spTgt spid="11"/>
                                        </p:tgtEl>
                                        <p:attrNameLst>
                                          <p:attrName>ppt_h</p:attrName>
                                        </p:attrNameLst>
                                      </p:cBhvr>
                                      <p:tavLst>
                                        <p:tav tm="0">
                                          <p:val>
                                            <p:strVal val="#ppt_h"/>
                                          </p:val>
                                        </p:tav>
                                        <p:tav tm="100000">
                                          <p:val>
                                            <p:strVal val="0"/>
                                          </p:val>
                                        </p:tav>
                                      </p:tavLst>
                                    </p:anim>
                                    <p:anim calcmode="lin" valueType="num">
                                      <p:cBhvr>
                                        <p:cTn id="76" dur="1000"/>
                                        <p:tgtEl>
                                          <p:spTgt spid="11"/>
                                        </p:tgtEl>
                                        <p:attrNameLst>
                                          <p:attrName>r</p:attrName>
                                        </p:attrNameLst>
                                      </p:cBhvr>
                                      <p:tavLst>
                                        <p:tav tm="0">
                                          <p:val>
                                            <p:strVal val="0"/>
                                          </p:val>
                                        </p:tav>
                                        <p:tav tm="100000">
                                          <p:val>
                                            <p:strVal val="90"/>
                                          </p:val>
                                        </p:tav>
                                      </p:tavLst>
                                    </p:anim>
                                    <p:animEffect transition="out" filter="fade">
                                      <p:cBhvr>
                                        <p:cTn id="77" dur="1000"/>
                                        <p:tgtEl>
                                          <p:spTgt spid="11"/>
                                        </p:tgtEl>
                                      </p:cBhvr>
                                    </p:animEffect>
                                    <p:set>
                                      <p:cBhvr>
                                        <p:cTn id="78" dur="1" fill="hold">
                                          <p:stCondLst>
                                            <p:cond delay="999"/>
                                          </p:stCondLst>
                                        </p:cTn>
                                        <p:tgtEl>
                                          <p:spTgt spid="11"/>
                                        </p:tgtEl>
                                        <p:attrNameLst>
                                          <p:attrName>style.visibility</p:attrName>
                                        </p:attrNameLst>
                                      </p:cBhvr>
                                      <p:to>
                                        <p:strVal val="hidden"/>
                                      </p:to>
                                    </p:set>
                                  </p:childTnLst>
                                </p:cTn>
                              </p:par>
                              <p:par>
                                <p:cTn id="79" presetID="31" presetClass="exit" presetSubtype="0" fill="hold" grpId="0" nodeType="withEffect">
                                  <p:stCondLst>
                                    <p:cond delay="0"/>
                                  </p:stCondLst>
                                  <p:childTnLst>
                                    <p:anim calcmode="lin" valueType="num">
                                      <p:cBhvr>
                                        <p:cTn id="80" dur="1000"/>
                                        <p:tgtEl>
                                          <p:spTgt spid="10"/>
                                        </p:tgtEl>
                                        <p:attrNameLst>
                                          <p:attrName>ppt_w</p:attrName>
                                        </p:attrNameLst>
                                      </p:cBhvr>
                                      <p:tavLst>
                                        <p:tav tm="0">
                                          <p:val>
                                            <p:strVal val="#ppt_w"/>
                                          </p:val>
                                        </p:tav>
                                        <p:tav tm="100000">
                                          <p:val>
                                            <p:strVal val="0"/>
                                          </p:val>
                                        </p:tav>
                                      </p:tavLst>
                                    </p:anim>
                                    <p:anim calcmode="lin" valueType="num">
                                      <p:cBhvr>
                                        <p:cTn id="81" dur="1000"/>
                                        <p:tgtEl>
                                          <p:spTgt spid="10"/>
                                        </p:tgtEl>
                                        <p:attrNameLst>
                                          <p:attrName>ppt_h</p:attrName>
                                        </p:attrNameLst>
                                      </p:cBhvr>
                                      <p:tavLst>
                                        <p:tav tm="0">
                                          <p:val>
                                            <p:strVal val="#ppt_h"/>
                                          </p:val>
                                        </p:tav>
                                        <p:tav tm="100000">
                                          <p:val>
                                            <p:strVal val="0"/>
                                          </p:val>
                                        </p:tav>
                                      </p:tavLst>
                                    </p:anim>
                                    <p:anim calcmode="lin" valueType="num">
                                      <p:cBhvr>
                                        <p:cTn id="82" dur="1000"/>
                                        <p:tgtEl>
                                          <p:spTgt spid="10"/>
                                        </p:tgtEl>
                                        <p:attrNameLst>
                                          <p:attrName>r</p:attrName>
                                        </p:attrNameLst>
                                      </p:cBhvr>
                                      <p:tavLst>
                                        <p:tav tm="0">
                                          <p:val>
                                            <p:strVal val="0"/>
                                          </p:val>
                                        </p:tav>
                                        <p:tav tm="100000">
                                          <p:val>
                                            <p:strVal val="90"/>
                                          </p:val>
                                        </p:tav>
                                      </p:tavLst>
                                    </p:anim>
                                    <p:animEffect transition="out" filter="fade">
                                      <p:cBhvr>
                                        <p:cTn id="83" dur="1000"/>
                                        <p:tgtEl>
                                          <p:spTgt spid="10"/>
                                        </p:tgtEl>
                                      </p:cBhvr>
                                    </p:animEffect>
                                    <p:set>
                                      <p:cBhvr>
                                        <p:cTn id="84"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P spid="9" grpId="0"/>
      <p:bldP spid="10" grpId="0"/>
      <p:bldP spid="11" grpId="0"/>
      <p:bldP spid="12" grpId="0"/>
      <p:bldP spid="13" grpId="0"/>
      <p:bldP spid="14"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p23">
            <a:extLst>
              <a:ext uri="{FF2B5EF4-FFF2-40B4-BE49-F238E27FC236}">
                <a16:creationId xmlns:a16="http://schemas.microsoft.com/office/drawing/2014/main" id="{8FDBECA7-87D9-75DC-67DF-F0DAE8C33BB0}"/>
              </a:ext>
            </a:extLst>
          </p:cNvPr>
          <p:cNvSpPr txBox="1"/>
          <p:nvPr/>
        </p:nvSpPr>
        <p:spPr>
          <a:xfrm>
            <a:off x="759123" y="1335280"/>
            <a:ext cx="10963839" cy="1046403"/>
          </a:xfrm>
          <a:prstGeom prst="rect">
            <a:avLst/>
          </a:prstGeom>
          <a:noFill/>
          <a:ln cap="flat">
            <a:noFill/>
          </a:ln>
        </p:spPr>
        <p:txBody>
          <a:bodyPr vert="horz" wrap="square" lIns="121895" tIns="121895" rIns="121895" bIns="121895" anchor="t" anchorCtr="1" compatLnSpc="1">
            <a:noAutofit/>
          </a:bodyPr>
          <a:lstStyle/>
          <a:p>
            <a:pPr algn="ctr" defTabSz="1219170">
              <a:spcBef>
                <a:spcPts val="800"/>
              </a:spcBef>
              <a:defRPr sz="1800" b="0" i="0" u="none" strike="noStrike" kern="0" cap="none" spc="0" baseline="0">
                <a:solidFill>
                  <a:srgbClr val="000000"/>
                </a:solidFill>
                <a:uFillTx/>
              </a:defRPr>
            </a:pPr>
            <a:r>
              <a:rPr lang="en-US" sz="2400" i="1" kern="0">
                <a:solidFill>
                  <a:srgbClr val="595959"/>
                </a:solidFill>
                <a:latin typeface="Avenir Next LT Pro" pitchFamily="34"/>
                <a:ea typeface="Source Sans Pro"/>
                <a:cs typeface="Source Sans Pro"/>
              </a:rPr>
              <a:t>Autism is a developmental disability that can cause significant social, communication, and behavioral challenges.* </a:t>
            </a:r>
          </a:p>
        </p:txBody>
      </p:sp>
      <p:sp>
        <p:nvSpPr>
          <p:cNvPr id="3" name="Google Shape;110;p23">
            <a:extLst>
              <a:ext uri="{FF2B5EF4-FFF2-40B4-BE49-F238E27FC236}">
                <a16:creationId xmlns:a16="http://schemas.microsoft.com/office/drawing/2014/main" id="{BB4EF012-B496-3C69-8F0C-FDEF183B0259}"/>
              </a:ext>
            </a:extLst>
          </p:cNvPr>
          <p:cNvSpPr txBox="1"/>
          <p:nvPr/>
        </p:nvSpPr>
        <p:spPr>
          <a:xfrm>
            <a:off x="450470" y="274527"/>
            <a:ext cx="11291047" cy="871008"/>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5333" b="1" kern="0">
                <a:solidFill>
                  <a:srgbClr val="2F5597"/>
                </a:solidFill>
                <a:latin typeface="Source Sans Pro" pitchFamily="34"/>
                <a:ea typeface="Source Sans Pro" pitchFamily="34"/>
                <a:cs typeface="Permanent Marker"/>
              </a:rPr>
              <a:t>What is Autism?</a:t>
            </a:r>
          </a:p>
        </p:txBody>
      </p:sp>
      <p:sp>
        <p:nvSpPr>
          <p:cNvPr id="4" name="TextBox 7">
            <a:extLst>
              <a:ext uri="{FF2B5EF4-FFF2-40B4-BE49-F238E27FC236}">
                <a16:creationId xmlns:a16="http://schemas.microsoft.com/office/drawing/2014/main" id="{EB556C1F-684C-A776-6532-B0DA9C02FDFA}"/>
              </a:ext>
            </a:extLst>
          </p:cNvPr>
          <p:cNvSpPr txBox="1"/>
          <p:nvPr/>
        </p:nvSpPr>
        <p:spPr>
          <a:xfrm>
            <a:off x="979273" y="6087952"/>
            <a:ext cx="6184976" cy="369332"/>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1600">
                <a:solidFill>
                  <a:srgbClr val="000000"/>
                </a:solidFill>
                <a:latin typeface="Calibri"/>
              </a:rPr>
              <a:t>*CDC Definition </a:t>
            </a:r>
          </a:p>
        </p:txBody>
      </p:sp>
      <p:pic>
        <p:nvPicPr>
          <p:cNvPr id="5" name="Picture 4">
            <a:extLst>
              <a:ext uri="{FF2B5EF4-FFF2-40B4-BE49-F238E27FC236}">
                <a16:creationId xmlns:a16="http://schemas.microsoft.com/office/drawing/2014/main" id="{022376F8-676B-704A-2710-8F0815919859}"/>
              </a:ext>
            </a:extLst>
          </p:cNvPr>
          <p:cNvPicPr>
            <a:picLocks noChangeAspect="1"/>
          </p:cNvPicPr>
          <p:nvPr/>
        </p:nvPicPr>
        <p:blipFill>
          <a:blip r:embed="rId3"/>
          <a:stretch>
            <a:fillRect/>
          </a:stretch>
        </p:blipFill>
        <p:spPr>
          <a:xfrm>
            <a:off x="2213933" y="2422440"/>
            <a:ext cx="7230001" cy="3323539"/>
          </a:xfrm>
          <a:prstGeom prst="rect">
            <a:avLst/>
          </a:prstGeom>
          <a:noFill/>
          <a:ln cap="flat">
            <a:noFill/>
          </a:ln>
        </p:spPr>
      </p:pic>
      <p:sp>
        <p:nvSpPr>
          <p:cNvPr id="6" name="TextBox 8">
            <a:extLst>
              <a:ext uri="{FF2B5EF4-FFF2-40B4-BE49-F238E27FC236}">
                <a16:creationId xmlns:a16="http://schemas.microsoft.com/office/drawing/2014/main" id="{23BAB4B4-19E1-5A7E-33B7-623612DD8642}"/>
              </a:ext>
            </a:extLst>
          </p:cNvPr>
          <p:cNvSpPr txBox="1"/>
          <p:nvPr/>
        </p:nvSpPr>
        <p:spPr>
          <a:xfrm>
            <a:off x="744358" y="2571439"/>
            <a:ext cx="10703271"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a:solidFill>
                  <a:srgbClr val="000000"/>
                </a:solidFill>
                <a:latin typeface="Calibri"/>
              </a:rPr>
              <a:t>Person A                                                                              Person B</a:t>
            </a: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0"/>
                                          </p:val>
                                        </p:tav>
                                        <p:tav tm="100000">
                                          <p:val>
                                            <p:strVal val="#ppt_w"/>
                                          </p:val>
                                        </p:tav>
                                      </p:tavLst>
                                    </p:anim>
                                    <p:anim calcmode="lin" valueType="num">
                                      <p:cBhvr>
                                        <p:cTn id="14" dur="500" fill="hold"/>
                                        <p:tgtEl>
                                          <p:spTgt spid="6"/>
                                        </p:tgtEl>
                                        <p:attrNameLst>
                                          <p:attrName>ppt_h</p:attrName>
                                        </p:attrNameLst>
                                      </p:cBhvr>
                                      <p:tavLst>
                                        <p:tav tm="0">
                                          <p:val>
                                            <p:str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0"/>
                                          </p:val>
                                        </p:tav>
                                        <p:tav tm="100000">
                                          <p:val>
                                            <p:strVal val="#ppt_w"/>
                                          </p:val>
                                        </p:tav>
                                      </p:tavLst>
                                    </p:anim>
                                    <p:anim calcmode="lin" valueType="num">
                                      <p:cBhvr>
                                        <p:cTn id="19" dur="500" fill="hold"/>
                                        <p:tgtEl>
                                          <p:spTgt spid="5"/>
                                        </p:tgtEl>
                                        <p:attrNameLst>
                                          <p:attrName>ppt_h</p:attrName>
                                        </p:attrNameLst>
                                      </p:cBhvr>
                                      <p:tavLst>
                                        <p:tav tm="0">
                                          <p:val>
                                            <p:str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oup of people running on a field&#10;&#10;Description automatically generated">
            <a:extLst>
              <a:ext uri="{FF2B5EF4-FFF2-40B4-BE49-F238E27FC236}">
                <a16:creationId xmlns:a16="http://schemas.microsoft.com/office/drawing/2014/main" id="{D45C86E4-0F89-C215-3950-BCDF0E4D425A}"/>
              </a:ext>
            </a:extLst>
          </p:cNvPr>
          <p:cNvPicPr>
            <a:picLocks noChangeAspect="1"/>
          </p:cNvPicPr>
          <p:nvPr/>
        </p:nvPicPr>
        <p:blipFill>
          <a:blip r:embed="rId3"/>
          <a:stretch>
            <a:fillRect/>
          </a:stretch>
        </p:blipFill>
        <p:spPr>
          <a:xfrm>
            <a:off x="0" y="-1300691"/>
            <a:ext cx="12192000" cy="8158691"/>
          </a:xfrm>
          <a:prstGeom prst="rect">
            <a:avLst/>
          </a:prstGeom>
          <a:noFill/>
          <a:ln cap="flat">
            <a:noFill/>
          </a:ln>
        </p:spPr>
      </p:pic>
      <p:sp>
        <p:nvSpPr>
          <p:cNvPr id="3" name="Google Shape;143;p27">
            <a:extLst>
              <a:ext uri="{FF2B5EF4-FFF2-40B4-BE49-F238E27FC236}">
                <a16:creationId xmlns:a16="http://schemas.microsoft.com/office/drawing/2014/main" id="{30149B70-592D-1118-6711-E7D860D04809}"/>
              </a:ext>
            </a:extLst>
          </p:cNvPr>
          <p:cNvSpPr txBox="1">
            <a:spLocks noGrp="1"/>
          </p:cNvSpPr>
          <p:nvPr>
            <p:ph type="body" idx="1"/>
          </p:nvPr>
        </p:nvSpPr>
        <p:spPr>
          <a:xfrm>
            <a:off x="0" y="3990039"/>
            <a:ext cx="12192000" cy="2867960"/>
          </a:xfrm>
          <a:solidFill>
            <a:srgbClr val="0198AD">
              <a:alpha val="50000"/>
            </a:srgbClr>
          </a:solidFill>
        </p:spPr>
        <p:txBody>
          <a:bodyPr anchor="ctr" anchorCtr="1"/>
          <a:lstStyle/>
          <a:p>
            <a:pPr marL="0" indent="0" algn="ctr">
              <a:spcBef>
                <a:spcPts val="0"/>
              </a:spcBef>
              <a:buNone/>
            </a:pPr>
            <a:endParaRPr lang="en-US" sz="4800" b="1">
              <a:solidFill>
                <a:srgbClr val="FFFFFF"/>
              </a:solidFill>
              <a:latin typeface="Avenir Next LT Pro" pitchFamily="34"/>
            </a:endParaRPr>
          </a:p>
          <a:p>
            <a:pPr marL="0" indent="0" algn="ctr">
              <a:spcBef>
                <a:spcPts val="0"/>
              </a:spcBef>
              <a:buNone/>
            </a:pPr>
            <a:r>
              <a:rPr lang="en-US" sz="4800" b="1">
                <a:solidFill>
                  <a:srgbClr val="FFFFFF"/>
                </a:solidFill>
                <a:latin typeface="Avenir Next LT Pro" pitchFamily="34"/>
              </a:rPr>
              <a:t>Autism affects</a:t>
            </a:r>
          </a:p>
          <a:p>
            <a:pPr marL="0" indent="0" algn="ctr">
              <a:spcBef>
                <a:spcPts val="0"/>
              </a:spcBef>
              <a:buNone/>
            </a:pPr>
            <a:endParaRPr lang="en-US">
              <a:solidFill>
                <a:srgbClr val="FFFFFF"/>
              </a:solidFill>
              <a:latin typeface="Avenir Next LT Pro" pitchFamily="34"/>
            </a:endParaRPr>
          </a:p>
          <a:p>
            <a:pPr marL="0" indent="0" algn="ctr">
              <a:spcBef>
                <a:spcPts val="0"/>
              </a:spcBef>
              <a:buNone/>
            </a:pPr>
            <a:endParaRPr lang="en-US" sz="3733">
              <a:solidFill>
                <a:srgbClr val="FFFFFF"/>
              </a:solidFill>
              <a:latin typeface="Avenir Next LT Pro" pitchFamily="34"/>
            </a:endParaRPr>
          </a:p>
          <a:p>
            <a:pPr marL="0" indent="0" algn="ctr">
              <a:spcBef>
                <a:spcPts val="0"/>
              </a:spcBef>
              <a:buNone/>
            </a:pPr>
            <a:endParaRPr lang="en-US" sz="3733">
              <a:solidFill>
                <a:srgbClr val="FFFFFF"/>
              </a:solidFill>
              <a:latin typeface="Avenir Next LT Pro" pitchFamily="34"/>
            </a:endParaRPr>
          </a:p>
          <a:p>
            <a:pPr marL="0" indent="0" algn="ctr">
              <a:spcBef>
                <a:spcPts val="0"/>
              </a:spcBef>
              <a:buNone/>
            </a:pPr>
            <a:endParaRPr lang="en-US" sz="3733">
              <a:solidFill>
                <a:srgbClr val="FFFFFF"/>
              </a:solidFill>
              <a:latin typeface="Avenir Next LT Pro" pitchFamily="34"/>
            </a:endParaRPr>
          </a:p>
        </p:txBody>
      </p:sp>
      <p:sp>
        <p:nvSpPr>
          <p:cNvPr id="4" name="TextBox 3">
            <a:extLst>
              <a:ext uri="{FF2B5EF4-FFF2-40B4-BE49-F238E27FC236}">
                <a16:creationId xmlns:a16="http://schemas.microsoft.com/office/drawing/2014/main" id="{578625ED-8F83-AC4A-942D-C0BB5531EE56}"/>
              </a:ext>
            </a:extLst>
          </p:cNvPr>
          <p:cNvSpPr txBox="1"/>
          <p:nvPr/>
        </p:nvSpPr>
        <p:spPr>
          <a:xfrm>
            <a:off x="3760696" y="5116241"/>
            <a:ext cx="4670609" cy="615553"/>
          </a:xfrm>
          <a:prstGeom prst="rect">
            <a:avLst/>
          </a:prstGeom>
          <a:noFill/>
          <a:ln cap="flat">
            <a:noFill/>
          </a:ln>
        </p:spPr>
        <p:txBody>
          <a:bodyPr vert="horz" wrap="square" lIns="121920" tIns="60960" rIns="121920" bIns="60960" anchor="t" anchorCtr="0" compatLnSpc="1">
            <a:spAutoFit/>
          </a:bodyPr>
          <a:lstStyle/>
          <a:p>
            <a:pPr defTabSz="1219170">
              <a:defRPr sz="1800" b="0" i="0" u="none" strike="noStrike" kern="0" cap="none" spc="0" baseline="0">
                <a:solidFill>
                  <a:srgbClr val="000000"/>
                </a:solidFill>
                <a:uFillTx/>
              </a:defRPr>
            </a:pPr>
            <a:r>
              <a:rPr lang="en-US" sz="3200" b="1">
                <a:solidFill>
                  <a:srgbClr val="FFFFFF"/>
                </a:solidFill>
                <a:latin typeface="Calibri"/>
              </a:rPr>
              <a:t>1 in 36 children in the U.S.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5">
            <a:extLst>
              <a:ext uri="{FF2B5EF4-FFF2-40B4-BE49-F238E27FC236}">
                <a16:creationId xmlns:a16="http://schemas.microsoft.com/office/drawing/2014/main" id="{37B187B2-1889-0D0A-32EA-C80E87501B2C}"/>
              </a:ext>
            </a:extLst>
          </p:cNvPr>
          <p:cNvSpPr txBox="1">
            <a:spLocks noGrp="1"/>
          </p:cNvSpPr>
          <p:nvPr>
            <p:ph type="title"/>
          </p:nvPr>
        </p:nvSpPr>
        <p:spPr>
          <a:xfrm>
            <a:off x="1066800" y="109184"/>
            <a:ext cx="10058400" cy="655092"/>
          </a:xfrm>
        </p:spPr>
        <p:txBody>
          <a:bodyPr anchor="ctr"/>
          <a:lstStyle/>
          <a:p>
            <a:pPr lvl="0" algn="ctr"/>
            <a:r>
              <a:rPr lang="en-US" sz="3733" b="1"/>
              <a:t>WHAT WE DO: PROGRAMS &amp; SERVICES</a:t>
            </a:r>
          </a:p>
        </p:txBody>
      </p:sp>
      <p:sp>
        <p:nvSpPr>
          <p:cNvPr id="3" name="Google Shape;127;p25">
            <a:extLst>
              <a:ext uri="{FF2B5EF4-FFF2-40B4-BE49-F238E27FC236}">
                <a16:creationId xmlns:a16="http://schemas.microsoft.com/office/drawing/2014/main" id="{D87B66C1-4F3F-2B45-5956-542E3D83647C}"/>
              </a:ext>
            </a:extLst>
          </p:cNvPr>
          <p:cNvSpPr txBox="1">
            <a:spLocks noGrp="1"/>
          </p:cNvSpPr>
          <p:nvPr>
            <p:ph type="body" idx="4294967295"/>
          </p:nvPr>
        </p:nvSpPr>
        <p:spPr>
          <a:xfrm>
            <a:off x="3907584" y="1128784"/>
            <a:ext cx="4376829" cy="5759464"/>
          </a:xfrm>
        </p:spPr>
        <p:txBody>
          <a:bodyPr anchorCtr="1"/>
          <a:lstStyle/>
          <a:p>
            <a:pPr marL="0" indent="0" algn="ctr">
              <a:buNone/>
            </a:pPr>
            <a:r>
              <a:rPr lang="en-US" sz="2933" b="1">
                <a:solidFill>
                  <a:srgbClr val="23B4C3"/>
                </a:solidFill>
                <a:latin typeface="Permanent Marker"/>
              </a:rPr>
              <a:t>CHILDREN/ADULTS</a:t>
            </a:r>
          </a:p>
          <a:p>
            <a:pPr marL="0" indent="0" algn="ctr">
              <a:buNone/>
            </a:pPr>
            <a:endParaRPr lang="en-US" sz="2133"/>
          </a:p>
          <a:p>
            <a:pPr marL="0" indent="0" algn="ctr">
              <a:buNone/>
            </a:pPr>
            <a:r>
              <a:rPr lang="en-US" sz="2133"/>
              <a:t>Diagnostic Evaluations</a:t>
            </a:r>
          </a:p>
          <a:p>
            <a:pPr marL="0" indent="0" algn="ctr">
              <a:buNone/>
            </a:pPr>
            <a:r>
              <a:rPr lang="en-US" sz="2133"/>
              <a:t>Speech &amp; Language Therapy</a:t>
            </a:r>
          </a:p>
          <a:p>
            <a:pPr marL="0" indent="0" algn="ctr">
              <a:buNone/>
            </a:pPr>
            <a:r>
              <a:rPr lang="en-US" sz="2133"/>
              <a:t>Occupational Therapy</a:t>
            </a:r>
          </a:p>
          <a:p>
            <a:pPr marL="0" indent="0" algn="ctr">
              <a:buNone/>
            </a:pPr>
            <a:r>
              <a:rPr lang="en-US" sz="2133"/>
              <a:t>Feeding Therapy </a:t>
            </a:r>
          </a:p>
          <a:p>
            <a:pPr marL="0" indent="0" algn="ctr">
              <a:buNone/>
            </a:pPr>
            <a:r>
              <a:rPr lang="en-US" sz="2133"/>
              <a:t>ABA Therapy</a:t>
            </a:r>
          </a:p>
          <a:p>
            <a:pPr marL="0" indent="0" algn="ctr">
              <a:buNone/>
            </a:pPr>
            <a:r>
              <a:rPr lang="en-US" sz="2133"/>
              <a:t>Clinical Family Coaching </a:t>
            </a:r>
          </a:p>
          <a:p>
            <a:pPr marL="0" indent="0" algn="ctr">
              <a:buNone/>
            </a:pPr>
            <a:r>
              <a:rPr lang="en-US" sz="2133"/>
              <a:t>Habilitation</a:t>
            </a:r>
          </a:p>
          <a:p>
            <a:pPr marL="0" indent="0" algn="ctr">
              <a:buNone/>
            </a:pPr>
            <a:r>
              <a:rPr lang="en-US" sz="2133"/>
              <a:t>Attendant Care</a:t>
            </a:r>
          </a:p>
          <a:p>
            <a:pPr marL="0" indent="0" algn="ctr">
              <a:buNone/>
            </a:pPr>
            <a:r>
              <a:rPr lang="en-US" sz="2133"/>
              <a:t>Social Skills Groups</a:t>
            </a:r>
            <a:r>
              <a:rPr lang="en-US" sz="240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5">
            <a:extLst>
              <a:ext uri="{FF2B5EF4-FFF2-40B4-BE49-F238E27FC236}">
                <a16:creationId xmlns:a16="http://schemas.microsoft.com/office/drawing/2014/main" id="{6BDB2CC3-2635-B4C3-D483-26F1583DF27E}"/>
              </a:ext>
            </a:extLst>
          </p:cNvPr>
          <p:cNvSpPr txBox="1">
            <a:spLocks noGrp="1"/>
          </p:cNvSpPr>
          <p:nvPr>
            <p:ph type="title"/>
          </p:nvPr>
        </p:nvSpPr>
        <p:spPr>
          <a:xfrm>
            <a:off x="1097280" y="150125"/>
            <a:ext cx="10058400" cy="655092"/>
          </a:xfrm>
        </p:spPr>
        <p:txBody>
          <a:bodyPr anchor="ctr"/>
          <a:lstStyle/>
          <a:p>
            <a:pPr lvl="0" algn="ctr"/>
            <a:r>
              <a:rPr lang="en-US" sz="3733" b="1"/>
              <a:t>WHAT WE DO: PROGRAMS &amp; SERVICES</a:t>
            </a:r>
          </a:p>
        </p:txBody>
      </p:sp>
      <p:sp>
        <p:nvSpPr>
          <p:cNvPr id="3" name="Google Shape;128;p25">
            <a:extLst>
              <a:ext uri="{FF2B5EF4-FFF2-40B4-BE49-F238E27FC236}">
                <a16:creationId xmlns:a16="http://schemas.microsoft.com/office/drawing/2014/main" id="{71AA518D-D1A1-C2AA-EB28-B998FF194911}"/>
              </a:ext>
            </a:extLst>
          </p:cNvPr>
          <p:cNvSpPr txBox="1">
            <a:spLocks noGrp="1"/>
          </p:cNvSpPr>
          <p:nvPr>
            <p:ph type="body" idx="4294967295"/>
          </p:nvPr>
        </p:nvSpPr>
        <p:spPr>
          <a:xfrm>
            <a:off x="3843989" y="1199216"/>
            <a:ext cx="4545213" cy="4302006"/>
          </a:xfrm>
        </p:spPr>
        <p:txBody>
          <a:bodyPr vert="horz" lIns="0" tIns="45720" rIns="0" bIns="45720" rtlCol="0" anchor="t" anchorCtr="1">
            <a:normAutofit lnSpcReduction="10000"/>
          </a:bodyPr>
          <a:lstStyle/>
          <a:p>
            <a:pPr marL="0" indent="0" algn="ctr">
              <a:buNone/>
            </a:pPr>
            <a:r>
              <a:rPr lang="en-US" sz="2900" b="1">
                <a:solidFill>
                  <a:srgbClr val="23B4C3"/>
                </a:solidFill>
                <a:latin typeface="Permanent Marker"/>
              </a:rPr>
              <a:t>FAMILIES</a:t>
            </a:r>
          </a:p>
          <a:p>
            <a:pPr marL="0" indent="0" algn="ctr">
              <a:buNone/>
            </a:pPr>
            <a:endParaRPr lang="en-US" sz="2900" b="1">
              <a:solidFill>
                <a:srgbClr val="23B4C3"/>
              </a:solidFill>
              <a:latin typeface="Permanent Marker"/>
            </a:endParaRPr>
          </a:p>
          <a:p>
            <a:pPr marL="0" indent="0" algn="ctr">
              <a:buNone/>
            </a:pPr>
            <a:r>
              <a:rPr lang="en-US" sz="2133"/>
              <a:t>Parent Training &amp; Advocacy</a:t>
            </a:r>
          </a:p>
          <a:p>
            <a:pPr marL="0" indent="0" algn="ctr">
              <a:buNone/>
            </a:pPr>
            <a:r>
              <a:rPr lang="en-US" sz="2133"/>
              <a:t>Support Groups for Parents </a:t>
            </a:r>
          </a:p>
          <a:p>
            <a:pPr marL="0" indent="0" algn="ctr">
              <a:buNone/>
            </a:pPr>
            <a:r>
              <a:rPr lang="en-US" sz="2133"/>
              <a:t>Respite Care</a:t>
            </a:r>
          </a:p>
          <a:p>
            <a:pPr marL="0" indent="0" algn="ctr">
              <a:buNone/>
            </a:pPr>
            <a:r>
              <a:rPr lang="en-US" sz="2133"/>
              <a:t>Programs for Siblings </a:t>
            </a:r>
          </a:p>
          <a:p>
            <a:pPr marL="0" indent="0" algn="ctr">
              <a:buNone/>
            </a:pPr>
            <a:r>
              <a:rPr lang="en-US" sz="2133"/>
              <a:t>Family Counseling</a:t>
            </a:r>
          </a:p>
          <a:p>
            <a:pPr marL="0" indent="0" algn="ctr">
              <a:buNone/>
            </a:pPr>
            <a:r>
              <a:rPr lang="en-US" sz="2133"/>
              <a:t>Family Support</a:t>
            </a:r>
            <a:r>
              <a:rPr lang="en-US" sz="2400"/>
              <a:t> </a:t>
            </a:r>
            <a:endParaRPr lang="en-US" sz="2133"/>
          </a:p>
          <a:p>
            <a:pPr marL="0" indent="0" algn="ctr">
              <a:buNone/>
            </a:pPr>
            <a:r>
              <a:rPr lang="en-US" sz="2133"/>
              <a:t>Parent Provider Program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6;p25">
            <a:extLst>
              <a:ext uri="{FF2B5EF4-FFF2-40B4-BE49-F238E27FC236}">
                <a16:creationId xmlns:a16="http://schemas.microsoft.com/office/drawing/2014/main" id="{6E120E07-067C-730A-82B1-7CA78FCA3149}"/>
              </a:ext>
            </a:extLst>
          </p:cNvPr>
          <p:cNvSpPr txBox="1">
            <a:spLocks noGrp="1"/>
          </p:cNvSpPr>
          <p:nvPr>
            <p:ph type="title"/>
          </p:nvPr>
        </p:nvSpPr>
        <p:spPr>
          <a:xfrm>
            <a:off x="1066800" y="109183"/>
            <a:ext cx="10058400" cy="682387"/>
          </a:xfrm>
        </p:spPr>
        <p:txBody>
          <a:bodyPr/>
          <a:lstStyle/>
          <a:p>
            <a:pPr lvl="0" algn="ctr"/>
            <a:r>
              <a:rPr lang="en-US" sz="3733" b="1"/>
              <a:t>WHAT WE DO: PROGRAMS &amp; SERVICES</a:t>
            </a:r>
          </a:p>
        </p:txBody>
      </p:sp>
      <p:sp>
        <p:nvSpPr>
          <p:cNvPr id="3" name="Google Shape;129;p25">
            <a:extLst>
              <a:ext uri="{FF2B5EF4-FFF2-40B4-BE49-F238E27FC236}">
                <a16:creationId xmlns:a16="http://schemas.microsoft.com/office/drawing/2014/main" id="{2AE4BC12-57C8-E761-98F5-7B03726A6977}"/>
              </a:ext>
            </a:extLst>
          </p:cNvPr>
          <p:cNvSpPr txBox="1">
            <a:spLocks noGrp="1"/>
          </p:cNvSpPr>
          <p:nvPr>
            <p:ph type="body" idx="4294967295"/>
          </p:nvPr>
        </p:nvSpPr>
        <p:spPr>
          <a:xfrm>
            <a:off x="3427230" y="1182908"/>
            <a:ext cx="5337540" cy="2606235"/>
          </a:xfrm>
        </p:spPr>
        <p:txBody>
          <a:bodyPr/>
          <a:lstStyle/>
          <a:p>
            <a:pPr marL="0" indent="0" algn="ctr">
              <a:buNone/>
            </a:pPr>
            <a:r>
              <a:rPr lang="en-US" sz="2933" b="1">
                <a:solidFill>
                  <a:srgbClr val="23B4C3"/>
                </a:solidFill>
                <a:latin typeface="Permanent Marker"/>
              </a:rPr>
              <a:t>COMMUNITY</a:t>
            </a:r>
          </a:p>
          <a:p>
            <a:pPr marL="0" indent="0" algn="ctr">
              <a:buNone/>
            </a:pPr>
            <a:endParaRPr lang="en-US" sz="2133"/>
          </a:p>
          <a:p>
            <a:pPr marL="0" indent="0" algn="ctr">
              <a:buNone/>
            </a:pPr>
            <a:r>
              <a:rPr lang="en-US" sz="2133"/>
              <a:t>School Consultation </a:t>
            </a:r>
          </a:p>
          <a:p>
            <a:pPr marL="0" indent="0" algn="ctr">
              <a:buNone/>
            </a:pPr>
            <a:r>
              <a:rPr lang="en-US" sz="2133"/>
              <a:t>Autism Awareness/Acceptance Training</a:t>
            </a:r>
          </a:p>
          <a:p>
            <a:pPr marL="0" indent="0" algn="ctr">
              <a:buNone/>
            </a:pPr>
            <a:r>
              <a:rPr lang="en-US" sz="2133"/>
              <a:t>Ride-A-Bike Program</a:t>
            </a:r>
          </a:p>
          <a:p>
            <a:pPr marL="0" indent="0">
              <a:buNone/>
            </a:pPr>
            <a:endParaRPr lang="en-US" sz="24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EFEA-3F30-6A02-35D3-DC30EB4092AE}"/>
            </a:ext>
          </a:extLst>
        </p:cNvPr>
        <p:cNvGrpSpPr/>
        <p:nvPr/>
      </p:nvGrpSpPr>
      <p:grpSpPr>
        <a:xfrm>
          <a:off x="0" y="0"/>
          <a:ext cx="0" cy="0"/>
          <a:chOff x="0" y="0"/>
          <a:chExt cx="0" cy="0"/>
        </a:xfrm>
      </p:grpSpPr>
      <p:sp>
        <p:nvSpPr>
          <p:cNvPr id="2" name="Google Shape;126;p25">
            <a:extLst>
              <a:ext uri="{FF2B5EF4-FFF2-40B4-BE49-F238E27FC236}">
                <a16:creationId xmlns:a16="http://schemas.microsoft.com/office/drawing/2014/main" id="{86D75DC7-E4BD-47DE-2C42-E70377485CC5}"/>
              </a:ext>
            </a:extLst>
          </p:cNvPr>
          <p:cNvSpPr txBox="1">
            <a:spLocks noGrp="1"/>
          </p:cNvSpPr>
          <p:nvPr>
            <p:ph type="title"/>
          </p:nvPr>
        </p:nvSpPr>
        <p:spPr>
          <a:xfrm>
            <a:off x="1066800" y="150128"/>
            <a:ext cx="10058400" cy="627796"/>
          </a:xfrm>
        </p:spPr>
        <p:txBody>
          <a:bodyPr anchor="ctr"/>
          <a:lstStyle/>
          <a:p>
            <a:pPr lvl="0" algn="ctr"/>
            <a:r>
              <a:rPr lang="en-US" sz="3733" b="1">
                <a:solidFill>
                  <a:schemeClr val="bg1"/>
                </a:solidFill>
              </a:rPr>
              <a:t>WHAT WE DO: TRAINING</a:t>
            </a:r>
          </a:p>
        </p:txBody>
      </p:sp>
      <p:sp>
        <p:nvSpPr>
          <p:cNvPr id="3" name="Google Shape;129;p25">
            <a:extLst>
              <a:ext uri="{FF2B5EF4-FFF2-40B4-BE49-F238E27FC236}">
                <a16:creationId xmlns:a16="http://schemas.microsoft.com/office/drawing/2014/main" id="{3951654C-1928-B7AD-CEB5-D8FC54AD5168}"/>
              </a:ext>
            </a:extLst>
          </p:cNvPr>
          <p:cNvSpPr txBox="1">
            <a:spLocks noGrp="1"/>
          </p:cNvSpPr>
          <p:nvPr>
            <p:ph type="body" idx="4294967295"/>
          </p:nvPr>
        </p:nvSpPr>
        <p:spPr>
          <a:xfrm>
            <a:off x="3427230" y="1188829"/>
            <a:ext cx="5337540" cy="3458840"/>
          </a:xfrm>
        </p:spPr>
        <p:txBody>
          <a:bodyPr/>
          <a:lstStyle/>
          <a:p>
            <a:pPr marL="0" indent="0" algn="ctr">
              <a:buNone/>
            </a:pPr>
            <a:r>
              <a:rPr lang="en-US" sz="2933" b="1">
                <a:solidFill>
                  <a:srgbClr val="23B4C3"/>
                </a:solidFill>
                <a:latin typeface="Permanent Marker"/>
              </a:rPr>
              <a:t>TRAINING OPPORTUNITIES</a:t>
            </a:r>
          </a:p>
          <a:p>
            <a:pPr marL="0" indent="0" algn="ctr">
              <a:buNone/>
            </a:pPr>
            <a:endParaRPr lang="en-US" sz="2133"/>
          </a:p>
          <a:p>
            <a:pPr marL="0" indent="0" algn="ctr">
              <a:buNone/>
            </a:pPr>
            <a:r>
              <a:rPr lang="en-US" sz="2133"/>
              <a:t>Article 9</a:t>
            </a:r>
          </a:p>
          <a:p>
            <a:pPr marL="0" indent="0" algn="ctr">
              <a:buNone/>
            </a:pPr>
            <a:r>
              <a:rPr lang="en-US" sz="2133"/>
              <a:t>CPR &amp; First Aid</a:t>
            </a:r>
          </a:p>
          <a:p>
            <a:pPr marL="0" indent="0" algn="ctr">
              <a:buNone/>
            </a:pPr>
            <a:r>
              <a:rPr lang="en-US" sz="2133"/>
              <a:t>Prevention &amp; Support</a:t>
            </a:r>
          </a:p>
          <a:p>
            <a:pPr marL="0" indent="0" algn="ctr">
              <a:buNone/>
            </a:pPr>
            <a:r>
              <a:rPr lang="en-US" sz="2133"/>
              <a:t>Positive Behavior Support</a:t>
            </a:r>
          </a:p>
          <a:p>
            <a:pPr marL="0" indent="0" algn="ctr">
              <a:buNone/>
            </a:pPr>
            <a:r>
              <a:rPr lang="en-US" sz="2133"/>
              <a:t>Direct Care Worker Training</a:t>
            </a:r>
            <a:endParaRPr lang="en-US" sz="2400"/>
          </a:p>
        </p:txBody>
      </p:sp>
    </p:spTree>
    <p:extLst>
      <p:ext uri="{BB962C8B-B14F-4D97-AF65-F5344CB8AC3E}">
        <p14:creationId xmlns:p14="http://schemas.microsoft.com/office/powerpoint/2010/main" val="3921322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28">
            <a:extLst>
              <a:ext uri="{FF2B5EF4-FFF2-40B4-BE49-F238E27FC236}">
                <a16:creationId xmlns:a16="http://schemas.microsoft.com/office/drawing/2014/main" id="{17F88221-A2DF-F306-6BC2-59C2306F009C}"/>
              </a:ext>
            </a:extLst>
          </p:cNvPr>
          <p:cNvSpPr txBox="1"/>
          <p:nvPr/>
        </p:nvSpPr>
        <p:spPr>
          <a:xfrm>
            <a:off x="705404" y="-211417"/>
            <a:ext cx="10972800" cy="1672449"/>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4800" b="1" kern="0">
                <a:solidFill>
                  <a:schemeClr val="accent5">
                    <a:lumMod val="50000"/>
                  </a:schemeClr>
                </a:solidFill>
                <a:latin typeface="Permanent Marker"/>
                <a:ea typeface="Arial"/>
                <a:cs typeface="Arial"/>
              </a:rPr>
              <a:t>Family Support Services</a:t>
            </a:r>
          </a:p>
        </p:txBody>
      </p:sp>
      <p:sp>
        <p:nvSpPr>
          <p:cNvPr id="7" name="Google Shape;208;p33">
            <a:extLst>
              <a:ext uri="{FF2B5EF4-FFF2-40B4-BE49-F238E27FC236}">
                <a16:creationId xmlns:a16="http://schemas.microsoft.com/office/drawing/2014/main" id="{592265A4-F211-FD4A-4337-B9E757FB50D0}"/>
              </a:ext>
            </a:extLst>
          </p:cNvPr>
          <p:cNvSpPr txBox="1"/>
          <p:nvPr/>
        </p:nvSpPr>
        <p:spPr>
          <a:xfrm>
            <a:off x="355679" y="1928053"/>
            <a:ext cx="8364909" cy="3924975"/>
          </a:xfrm>
          <a:prstGeom prst="rect">
            <a:avLst/>
          </a:prstGeom>
          <a:noFill/>
          <a:ln cap="flat">
            <a:noFill/>
          </a:ln>
        </p:spPr>
        <p:txBody>
          <a:bodyPr vert="horz" wrap="square" lIns="121895" tIns="121895" rIns="121895" bIns="121895" anchor="ctr" anchorCtr="0" compatLnSpc="1">
            <a:noAutofit/>
          </a:bodyPr>
          <a:lstStyle/>
          <a:p>
            <a:pPr defTabSz="1219170">
              <a:defRPr sz="1800" b="0" i="0" u="none" strike="noStrike" kern="0" cap="none" spc="0" baseline="0">
                <a:solidFill>
                  <a:srgbClr val="000000"/>
                </a:solidFill>
                <a:uFillTx/>
              </a:defRPr>
            </a:pPr>
            <a:r>
              <a:rPr lang="en-US" sz="4267" b="1" kern="0">
                <a:solidFill>
                  <a:srgbClr val="23B4C3"/>
                </a:solidFill>
                <a:latin typeface="Source Sans Pro"/>
                <a:ea typeface="Permanent Marker"/>
                <a:cs typeface="Permanent Marker"/>
              </a:rPr>
              <a:t>What is Family Support?</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Navigating systems of care</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Relevant &amp; accurate information</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Coaching</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Community Resources</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Services within or outside of AZA United</a:t>
            </a:r>
            <a:endParaRPr lang="en-US" sz="3733" b="1" kern="0">
              <a:solidFill>
                <a:srgbClr val="23B4C3"/>
              </a:solidFill>
              <a:latin typeface="Source Sans Pro"/>
              <a:ea typeface="Permanent Marker"/>
              <a:cs typeface="Permanent Marker"/>
            </a:endParaRPr>
          </a:p>
        </p:txBody>
      </p:sp>
    </p:spTree>
    <p:extLst>
      <p:ext uri="{BB962C8B-B14F-4D97-AF65-F5344CB8AC3E}">
        <p14:creationId xmlns:p14="http://schemas.microsoft.com/office/powerpoint/2010/main" val="953316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6F782E-859C-1EE4-764E-9BDDF3E04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79E7DF-00AF-ABDC-5EA2-D5549F97F187}"/>
              </a:ext>
            </a:extLst>
          </p:cNvPr>
          <p:cNvSpPr>
            <a:spLocks noGrp="1"/>
          </p:cNvSpPr>
          <p:nvPr>
            <p:ph type="title"/>
          </p:nvPr>
        </p:nvSpPr>
        <p:spPr>
          <a:xfrm>
            <a:off x="838201" y="345810"/>
            <a:ext cx="5120561" cy="1325563"/>
          </a:xfrm>
        </p:spPr>
        <p:txBody>
          <a:bodyPr>
            <a:normAutofit/>
          </a:bodyPr>
          <a:lstStyle/>
          <a:p>
            <a:r>
              <a:rPr lang="en-US" sz="3200">
                <a:latin typeface="Arial"/>
                <a:cs typeface="Arial"/>
              </a:rPr>
              <a:t>Heritage, History &amp; Health Observances</a:t>
            </a:r>
            <a:endParaRPr lang="en-US" sz="3200"/>
          </a:p>
        </p:txBody>
      </p:sp>
      <p:sp>
        <p:nvSpPr>
          <p:cNvPr id="3" name="Content Placeholder 2">
            <a:extLst>
              <a:ext uri="{FF2B5EF4-FFF2-40B4-BE49-F238E27FC236}">
                <a16:creationId xmlns:a16="http://schemas.microsoft.com/office/drawing/2014/main" id="{DC3AA850-E780-0734-3D8B-FA87F732755B}"/>
              </a:ext>
            </a:extLst>
          </p:cNvPr>
          <p:cNvSpPr>
            <a:spLocks noGrp="1"/>
          </p:cNvSpPr>
          <p:nvPr>
            <p:ph idx="1"/>
          </p:nvPr>
        </p:nvSpPr>
        <p:spPr>
          <a:xfrm>
            <a:off x="245248" y="1712355"/>
            <a:ext cx="7912842" cy="5223460"/>
          </a:xfrm>
        </p:spPr>
        <p:txBody>
          <a:bodyPr vert="horz" lIns="91440" tIns="45720" rIns="91440" bIns="45720" rtlCol="0" anchor="t">
            <a:normAutofit/>
          </a:bodyPr>
          <a:lstStyle/>
          <a:p>
            <a:pPr marL="90805" indent="-90805">
              <a:buFont typeface="Arial"/>
              <a:buChar char="•"/>
            </a:pPr>
            <a:endParaRPr lang="en-US" sz="1400">
              <a:solidFill>
                <a:srgbClr val="000000"/>
              </a:solidFill>
              <a:latin typeface="Arial"/>
              <a:cs typeface="Arial"/>
            </a:endParaRPr>
          </a:p>
          <a:p>
            <a:pPr marL="90805" indent="-90805">
              <a:buFont typeface="Arial"/>
              <a:buChar char="•"/>
            </a:pPr>
            <a:r>
              <a:rPr lang="en-US" sz="2400">
                <a:solidFill>
                  <a:srgbClr val="000000"/>
                </a:solidFill>
                <a:latin typeface="Arial"/>
                <a:cs typeface="Arial"/>
              </a:rPr>
              <a:t>Black History Month (African American Heritage Month) </a:t>
            </a:r>
          </a:p>
          <a:p>
            <a:pPr marL="383540" lvl="1" indent="-182245">
              <a:buFont typeface="Courier New"/>
              <a:buChar char="o"/>
            </a:pPr>
            <a:r>
              <a:rPr lang="en-US" sz="1400">
                <a:solidFill>
                  <a:srgbClr val="000000"/>
                </a:solidFill>
                <a:latin typeface="Arial"/>
                <a:cs typeface="Arial"/>
                <a:hlinkClick r:id="rId2"/>
              </a:rPr>
              <a:t>https://blackhistorymonth.gov/</a:t>
            </a:r>
            <a:r>
              <a:rPr lang="en-US" sz="1400">
                <a:solidFill>
                  <a:srgbClr val="000000"/>
                </a:solidFill>
                <a:latin typeface="Arial"/>
                <a:cs typeface="Arial"/>
              </a:rPr>
              <a:t> This Site Hosted by The Library of Congress</a:t>
            </a:r>
            <a:endParaRPr lang="en-US" sz="1400">
              <a:cs typeface="Arial"/>
            </a:endParaRPr>
          </a:p>
          <a:p>
            <a:pPr marL="383540" lvl="1" indent="-182245">
              <a:buFont typeface="Courier New"/>
              <a:buChar char="o"/>
            </a:pPr>
            <a:r>
              <a:rPr lang="en-US" sz="1400">
                <a:solidFill>
                  <a:srgbClr val="000000"/>
                </a:solidFill>
                <a:latin typeface="Arial"/>
                <a:cs typeface="Arial"/>
                <a:hlinkClick r:id="rId3"/>
              </a:rPr>
              <a:t>https://africanamericanbehavioralhealth.org/HealingHistory.aspx</a:t>
            </a:r>
            <a:r>
              <a:rPr lang="en-US" sz="1400">
                <a:solidFill>
                  <a:srgbClr val="000000"/>
                </a:solidFill>
                <a:latin typeface="Arial"/>
                <a:cs typeface="Arial"/>
              </a:rPr>
              <a:t>  African American Behavioral Health Center of Excellence </a:t>
            </a:r>
            <a:endParaRPr lang="en-US" sz="1400">
              <a:cs typeface="Calibri" panose="020F0502020204030204"/>
            </a:endParaRPr>
          </a:p>
          <a:p>
            <a:pPr marL="90805" indent="-90805">
              <a:buFont typeface="Arial"/>
              <a:buChar char="•"/>
            </a:pPr>
            <a:r>
              <a:rPr lang="en-US" sz="2400">
                <a:solidFill>
                  <a:srgbClr val="000000"/>
                </a:solidFill>
                <a:latin typeface="Arial"/>
                <a:cs typeface="Arial"/>
              </a:rPr>
              <a:t>American Heart Month </a:t>
            </a:r>
            <a:endParaRPr lang="en-US" sz="2400">
              <a:cs typeface="Calibri" panose="020F0502020204030204"/>
            </a:endParaRPr>
          </a:p>
          <a:p>
            <a:pPr marL="383540" lvl="1" indent="-182245">
              <a:buFont typeface="Courier New"/>
              <a:buChar char="o"/>
            </a:pPr>
            <a:r>
              <a:rPr lang="en-US" sz="1400">
                <a:solidFill>
                  <a:srgbClr val="000000"/>
                </a:solidFill>
                <a:latin typeface="Arial"/>
                <a:cs typeface="Arial"/>
                <a:hlinkClick r:id="rId4"/>
              </a:rPr>
              <a:t>https://www.heart.org/</a:t>
            </a:r>
            <a:r>
              <a:rPr lang="en-US" sz="1400">
                <a:solidFill>
                  <a:srgbClr val="000000"/>
                </a:solidFill>
                <a:latin typeface="Arial"/>
                <a:cs typeface="Arial"/>
              </a:rPr>
              <a:t>  American Heart Association </a:t>
            </a:r>
            <a:endParaRPr lang="en-US" sz="1400">
              <a:cs typeface="Calibri" panose="020F0502020204030204"/>
            </a:endParaRPr>
          </a:p>
          <a:p>
            <a:pPr marL="383540" lvl="1" indent="-182245">
              <a:buFont typeface="Courier New"/>
              <a:buChar char="o"/>
            </a:pPr>
            <a:r>
              <a:rPr lang="en-US" sz="1400">
                <a:solidFill>
                  <a:srgbClr val="000000"/>
                </a:solidFill>
                <a:latin typeface="Arial"/>
                <a:cs typeface="Arial"/>
                <a:hlinkClick r:id="rId5"/>
              </a:rPr>
              <a:t>https://azheartfoundation.org/february-is-american-heart-month/</a:t>
            </a:r>
            <a:r>
              <a:rPr lang="en-US" sz="1400">
                <a:solidFill>
                  <a:srgbClr val="000000"/>
                </a:solidFill>
                <a:latin typeface="Arial"/>
                <a:cs typeface="Arial"/>
              </a:rPr>
              <a:t>  Arizona Heart Foundation </a:t>
            </a:r>
            <a:endParaRPr lang="en-US" sz="1400">
              <a:cs typeface="Calibri" panose="020F0502020204030204"/>
            </a:endParaRPr>
          </a:p>
          <a:p>
            <a:pPr marL="90805" indent="-90805">
              <a:buFont typeface="Arial"/>
              <a:buChar char="•"/>
            </a:pPr>
            <a:r>
              <a:rPr lang="en-US" sz="2400">
                <a:solidFill>
                  <a:srgbClr val="000000"/>
                </a:solidFill>
                <a:latin typeface="Arial"/>
                <a:cs typeface="Arial"/>
              </a:rPr>
              <a:t>Lunar New Year (Spring Festival or Chinese New Year) – begins February 10</a:t>
            </a:r>
            <a:endParaRPr lang="en-US" sz="2400">
              <a:cs typeface="Arial"/>
            </a:endParaRPr>
          </a:p>
          <a:p>
            <a:pPr marL="90805" indent="-90805">
              <a:buFont typeface="Arial"/>
              <a:buChar char="•"/>
            </a:pPr>
            <a:r>
              <a:rPr lang="en-US" sz="2400">
                <a:solidFill>
                  <a:srgbClr val="000000"/>
                </a:solidFill>
                <a:latin typeface="Arial"/>
                <a:cs typeface="Arial"/>
              </a:rPr>
              <a:t>Valentine’s Day – February 14</a:t>
            </a:r>
            <a:endParaRPr lang="en-US" sz="2400">
              <a:cs typeface="Arial"/>
            </a:endParaRPr>
          </a:p>
          <a:p>
            <a:pPr marL="0" indent="0" algn="ctr">
              <a:lnSpc>
                <a:spcPct val="140000"/>
              </a:lnSpc>
              <a:buNone/>
            </a:pPr>
            <a:r>
              <a:rPr lang="en-US" sz="1300">
                <a:latin typeface="Arial"/>
                <a:cs typeface="Arial"/>
              </a:rPr>
              <a:t>*Not an all-inclusive list</a:t>
            </a:r>
            <a:endParaRPr lang="en-US" sz="1300">
              <a:cs typeface="Arial"/>
            </a:endParaRPr>
          </a:p>
          <a:p>
            <a:pPr marL="0" indent="0" algn="ctr">
              <a:lnSpc>
                <a:spcPct val="140000"/>
              </a:lnSpc>
              <a:buNone/>
            </a:pPr>
            <a:endParaRPr lang="en-US" sz="2100" b="1">
              <a:solidFill>
                <a:schemeClr val="accent2"/>
              </a:solidFill>
              <a:latin typeface="STXingkai"/>
              <a:ea typeface="STXingka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Arial"/>
            </a:endParaRPr>
          </a:p>
          <a:p>
            <a:pPr marL="90805" indent="-90805">
              <a:lnSpc>
                <a:spcPct val="140000"/>
              </a:lnSpc>
              <a:buChar char="•"/>
            </a:pPr>
            <a:endParaRPr lang="en-US" sz="2000" b="1">
              <a:latin typeface="Calibri"/>
              <a:ea typeface="Calibri"/>
              <a:cs typeface="Arial"/>
            </a:endParaRPr>
          </a:p>
        </p:txBody>
      </p:sp>
      <p:pic>
        <p:nvPicPr>
          <p:cNvPr id="4" name="Picture 3" descr="A black background with a yellow red green and black text&#10;&#10;Description automatically generated">
            <a:extLst>
              <a:ext uri="{FF2B5EF4-FFF2-40B4-BE49-F238E27FC236}">
                <a16:creationId xmlns:a16="http://schemas.microsoft.com/office/drawing/2014/main" id="{82931DF8-03B1-5D29-E465-B1D7F8B1E07A}"/>
              </a:ext>
            </a:extLst>
          </p:cNvPr>
          <p:cNvPicPr>
            <a:picLocks noChangeAspect="1"/>
          </p:cNvPicPr>
          <p:nvPr/>
        </p:nvPicPr>
        <p:blipFill>
          <a:blip r:embed="rId6"/>
          <a:stretch>
            <a:fillRect/>
          </a:stretch>
        </p:blipFill>
        <p:spPr>
          <a:xfrm>
            <a:off x="8519720" y="2948586"/>
            <a:ext cx="3277829" cy="1664109"/>
          </a:xfrm>
          <a:prstGeom prst="rect">
            <a:avLst/>
          </a:prstGeom>
        </p:spPr>
      </p:pic>
      <p:pic>
        <p:nvPicPr>
          <p:cNvPr id="7" name="Picture 6" descr="A red heart with white text&#10;&#10;Description automatically generated">
            <a:extLst>
              <a:ext uri="{FF2B5EF4-FFF2-40B4-BE49-F238E27FC236}">
                <a16:creationId xmlns:a16="http://schemas.microsoft.com/office/drawing/2014/main" id="{CE770059-603B-F981-EA55-2CDF057B9A73}"/>
              </a:ext>
            </a:extLst>
          </p:cNvPr>
          <p:cNvPicPr>
            <a:picLocks noChangeAspect="1"/>
          </p:cNvPicPr>
          <p:nvPr/>
        </p:nvPicPr>
        <p:blipFill>
          <a:blip r:embed="rId7"/>
          <a:stretch>
            <a:fillRect/>
          </a:stretch>
        </p:blipFill>
        <p:spPr>
          <a:xfrm>
            <a:off x="9581689" y="4895236"/>
            <a:ext cx="1533525" cy="1295400"/>
          </a:xfrm>
          <a:prstGeom prst="rect">
            <a:avLst/>
          </a:prstGeom>
        </p:spPr>
      </p:pic>
      <p:pic>
        <p:nvPicPr>
          <p:cNvPr id="8" name="Picture 7" descr="A calendar on a stand&#10;&#10;Description automatically generated">
            <a:extLst>
              <a:ext uri="{FF2B5EF4-FFF2-40B4-BE49-F238E27FC236}">
                <a16:creationId xmlns:a16="http://schemas.microsoft.com/office/drawing/2014/main" id="{97F63ED5-2E2A-B22A-79AF-7FBD01266A25}"/>
              </a:ext>
            </a:extLst>
          </p:cNvPr>
          <p:cNvPicPr>
            <a:picLocks noChangeAspect="1"/>
          </p:cNvPicPr>
          <p:nvPr/>
        </p:nvPicPr>
        <p:blipFill>
          <a:blip r:embed="rId8"/>
          <a:stretch>
            <a:fillRect/>
          </a:stretch>
        </p:blipFill>
        <p:spPr>
          <a:xfrm>
            <a:off x="9668882" y="279451"/>
            <a:ext cx="2082903" cy="2562840"/>
          </a:xfrm>
          <a:prstGeom prst="rect">
            <a:avLst/>
          </a:prstGeom>
        </p:spPr>
      </p:pic>
    </p:spTree>
    <p:extLst>
      <p:ext uri="{BB962C8B-B14F-4D97-AF65-F5344CB8AC3E}">
        <p14:creationId xmlns:p14="http://schemas.microsoft.com/office/powerpoint/2010/main" val="2475542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28">
            <a:extLst>
              <a:ext uri="{FF2B5EF4-FFF2-40B4-BE49-F238E27FC236}">
                <a16:creationId xmlns:a16="http://schemas.microsoft.com/office/drawing/2014/main" id="{17F88221-A2DF-F306-6BC2-59C2306F009C}"/>
              </a:ext>
            </a:extLst>
          </p:cNvPr>
          <p:cNvSpPr txBox="1"/>
          <p:nvPr/>
        </p:nvSpPr>
        <p:spPr>
          <a:xfrm>
            <a:off x="705404" y="-211417"/>
            <a:ext cx="10972800" cy="1672449"/>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4800" b="1" kern="0">
                <a:solidFill>
                  <a:schemeClr val="accent5">
                    <a:lumMod val="50000"/>
                  </a:schemeClr>
                </a:solidFill>
                <a:latin typeface="Permanent Marker"/>
                <a:ea typeface="Arial"/>
                <a:cs typeface="Arial"/>
              </a:rPr>
              <a:t>Family Support Services</a:t>
            </a:r>
          </a:p>
        </p:txBody>
      </p:sp>
      <p:sp>
        <p:nvSpPr>
          <p:cNvPr id="7" name="Google Shape;208;p33">
            <a:extLst>
              <a:ext uri="{FF2B5EF4-FFF2-40B4-BE49-F238E27FC236}">
                <a16:creationId xmlns:a16="http://schemas.microsoft.com/office/drawing/2014/main" id="{592265A4-F211-FD4A-4337-B9E757FB50D0}"/>
              </a:ext>
            </a:extLst>
          </p:cNvPr>
          <p:cNvSpPr txBox="1"/>
          <p:nvPr/>
        </p:nvSpPr>
        <p:spPr>
          <a:xfrm>
            <a:off x="355679" y="1928053"/>
            <a:ext cx="8364909" cy="3924975"/>
          </a:xfrm>
          <a:prstGeom prst="rect">
            <a:avLst/>
          </a:prstGeom>
          <a:noFill/>
          <a:ln cap="flat">
            <a:noFill/>
          </a:ln>
        </p:spPr>
        <p:txBody>
          <a:bodyPr vert="horz" wrap="square" lIns="121895" tIns="121895" rIns="121895" bIns="121895" anchor="ctr" anchorCtr="0" compatLnSpc="1">
            <a:noAutofit/>
          </a:bodyPr>
          <a:lstStyle/>
          <a:p>
            <a:pPr defTabSz="1219170">
              <a:defRPr sz="1800" b="0" i="0" u="none" strike="noStrike" kern="0" cap="none" spc="0" baseline="0">
                <a:solidFill>
                  <a:srgbClr val="000000"/>
                </a:solidFill>
                <a:uFillTx/>
              </a:defRPr>
            </a:pPr>
            <a:r>
              <a:rPr lang="en-US" sz="4267" b="1" kern="0">
                <a:solidFill>
                  <a:srgbClr val="23B4C3"/>
                </a:solidFill>
                <a:latin typeface="Source Sans Pro"/>
                <a:ea typeface="Permanent Marker"/>
                <a:cs typeface="Permanent Marker"/>
              </a:rPr>
              <a:t>Who Receives Family Support?</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Parents/Guardians</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Family members</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Individuals with autism</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Community members</a:t>
            </a:r>
            <a:endParaRPr lang="en-US" sz="3733" b="1" kern="0">
              <a:solidFill>
                <a:srgbClr val="23B4C3"/>
              </a:solidFill>
              <a:latin typeface="Source Sans Pro"/>
              <a:ea typeface="Permanent Marker"/>
              <a:cs typeface="Permanent Marker"/>
            </a:endParaRPr>
          </a:p>
        </p:txBody>
      </p:sp>
    </p:spTree>
    <p:extLst>
      <p:ext uri="{BB962C8B-B14F-4D97-AF65-F5344CB8AC3E}">
        <p14:creationId xmlns:p14="http://schemas.microsoft.com/office/powerpoint/2010/main" val="2624562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9;p28">
            <a:extLst>
              <a:ext uri="{FF2B5EF4-FFF2-40B4-BE49-F238E27FC236}">
                <a16:creationId xmlns:a16="http://schemas.microsoft.com/office/drawing/2014/main" id="{17F88221-A2DF-F306-6BC2-59C2306F009C}"/>
              </a:ext>
            </a:extLst>
          </p:cNvPr>
          <p:cNvSpPr txBox="1"/>
          <p:nvPr/>
        </p:nvSpPr>
        <p:spPr>
          <a:xfrm>
            <a:off x="640497" y="-130435"/>
            <a:ext cx="10972800" cy="1672449"/>
          </a:xfrm>
          <a:prstGeom prst="rect">
            <a:avLst/>
          </a:prstGeom>
          <a:noFill/>
          <a:ln cap="flat">
            <a:noFill/>
          </a:ln>
        </p:spPr>
        <p:txBody>
          <a:bodyPr vert="horz" wrap="square" lIns="121895" tIns="121895" rIns="121895" bIns="121895" anchor="ctr" anchorCtr="1" compatLnSpc="1">
            <a:noAutofit/>
          </a:bodyPr>
          <a:lstStyle/>
          <a:p>
            <a:pPr algn="ctr" defTabSz="1219170">
              <a:defRPr sz="1800" b="0" i="0" u="none" strike="noStrike" kern="0" cap="none" spc="0" baseline="0">
                <a:solidFill>
                  <a:srgbClr val="000000"/>
                </a:solidFill>
                <a:uFillTx/>
              </a:defRPr>
            </a:pPr>
            <a:r>
              <a:rPr lang="en-US" sz="4800" b="1" kern="0">
                <a:solidFill>
                  <a:schemeClr val="accent5">
                    <a:lumMod val="50000"/>
                  </a:schemeClr>
                </a:solidFill>
                <a:latin typeface="Permanent Marker"/>
                <a:ea typeface="Arial"/>
                <a:cs typeface="Arial"/>
              </a:rPr>
              <a:t>Family Support Services</a:t>
            </a:r>
          </a:p>
        </p:txBody>
      </p:sp>
      <p:sp>
        <p:nvSpPr>
          <p:cNvPr id="7" name="Google Shape;208;p33">
            <a:extLst>
              <a:ext uri="{FF2B5EF4-FFF2-40B4-BE49-F238E27FC236}">
                <a16:creationId xmlns:a16="http://schemas.microsoft.com/office/drawing/2014/main" id="{592265A4-F211-FD4A-4337-B9E757FB50D0}"/>
              </a:ext>
            </a:extLst>
          </p:cNvPr>
          <p:cNvSpPr txBox="1"/>
          <p:nvPr/>
        </p:nvSpPr>
        <p:spPr>
          <a:xfrm>
            <a:off x="578703" y="713299"/>
            <a:ext cx="8364909" cy="3924975"/>
          </a:xfrm>
          <a:prstGeom prst="rect">
            <a:avLst/>
          </a:prstGeom>
          <a:noFill/>
          <a:ln cap="flat">
            <a:noFill/>
          </a:ln>
        </p:spPr>
        <p:txBody>
          <a:bodyPr vert="horz" wrap="square" lIns="121895" tIns="121895" rIns="121895" bIns="121895" anchor="ctr" anchorCtr="0" compatLnSpc="1">
            <a:noAutofit/>
          </a:bodyPr>
          <a:lstStyle/>
          <a:p>
            <a:pPr defTabSz="1219170">
              <a:defRPr sz="1800" b="0" i="0" u="none" strike="noStrike" kern="0" cap="none" spc="0" baseline="0">
                <a:solidFill>
                  <a:srgbClr val="000000"/>
                </a:solidFill>
                <a:uFillTx/>
              </a:defRPr>
            </a:pPr>
            <a:r>
              <a:rPr lang="en-US" sz="4267" b="1" kern="0">
                <a:solidFill>
                  <a:srgbClr val="23B4C3"/>
                </a:solidFill>
                <a:latin typeface="Source Sans Pro"/>
                <a:ea typeface="Permanent Marker"/>
                <a:cs typeface="Permanent Marker"/>
              </a:rPr>
              <a:t>Getting Started</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Book an appointment</a:t>
            </a:r>
          </a:p>
          <a:p>
            <a:pPr marL="457189" indent="-457189" defTabSz="1219170">
              <a:buFont typeface="Arial" panose="020B0604020202020204" pitchFamily="34" charset="0"/>
              <a:buChar char="•"/>
              <a:defRPr sz="1800" b="0" i="0" u="none" strike="noStrike" kern="0" cap="none" spc="0" baseline="0">
                <a:solidFill>
                  <a:srgbClr val="000000"/>
                </a:solidFill>
                <a:uFillTx/>
              </a:defRPr>
            </a:pPr>
            <a:r>
              <a:rPr lang="en-US" sz="3200" b="1" kern="0">
                <a:solidFill>
                  <a:srgbClr val="23B4C3"/>
                </a:solidFill>
                <a:latin typeface="Source Sans Pro"/>
                <a:ea typeface="Permanent Marker"/>
                <a:cs typeface="Permanent Marker"/>
              </a:rPr>
              <a:t>www.AZAunited.org</a:t>
            </a:r>
          </a:p>
        </p:txBody>
      </p:sp>
      <p:pic>
        <p:nvPicPr>
          <p:cNvPr id="9" name="Picture 8">
            <a:extLst>
              <a:ext uri="{FF2B5EF4-FFF2-40B4-BE49-F238E27FC236}">
                <a16:creationId xmlns:a16="http://schemas.microsoft.com/office/drawing/2014/main" id="{12E24DA0-3ACC-8E31-14F0-AAE216C3BF0D}"/>
              </a:ext>
            </a:extLst>
          </p:cNvPr>
          <p:cNvPicPr>
            <a:picLocks noChangeAspect="1"/>
          </p:cNvPicPr>
          <p:nvPr/>
        </p:nvPicPr>
        <p:blipFill>
          <a:blip r:embed="rId3"/>
          <a:stretch>
            <a:fillRect/>
          </a:stretch>
        </p:blipFill>
        <p:spPr>
          <a:xfrm>
            <a:off x="1519141" y="3777992"/>
            <a:ext cx="2414684" cy="2366709"/>
          </a:xfrm>
          <a:prstGeom prst="rect">
            <a:avLst/>
          </a:prstGeom>
        </p:spPr>
      </p:pic>
      <p:pic>
        <p:nvPicPr>
          <p:cNvPr id="4" name="Picture 3">
            <a:extLst>
              <a:ext uri="{FF2B5EF4-FFF2-40B4-BE49-F238E27FC236}">
                <a16:creationId xmlns:a16="http://schemas.microsoft.com/office/drawing/2014/main" id="{29D2FBDF-7325-ADA9-FDC7-4A800FBC2E4E}"/>
              </a:ext>
            </a:extLst>
          </p:cNvPr>
          <p:cNvPicPr>
            <a:picLocks noChangeAspect="1"/>
          </p:cNvPicPr>
          <p:nvPr/>
        </p:nvPicPr>
        <p:blipFill>
          <a:blip r:embed="rId4"/>
          <a:stretch>
            <a:fillRect/>
          </a:stretch>
        </p:blipFill>
        <p:spPr>
          <a:xfrm>
            <a:off x="5516505" y="2027341"/>
            <a:ext cx="6096792" cy="3932484"/>
          </a:xfrm>
          <a:prstGeom prst="rect">
            <a:avLst/>
          </a:prstGeom>
        </p:spPr>
      </p:pic>
      <p:sp>
        <p:nvSpPr>
          <p:cNvPr id="5" name="Arrow: Curved Up 4">
            <a:extLst>
              <a:ext uri="{FF2B5EF4-FFF2-40B4-BE49-F238E27FC236}">
                <a16:creationId xmlns:a16="http://schemas.microsoft.com/office/drawing/2014/main" id="{0258D182-9FB9-DBB6-7B62-09971AD6211F}"/>
              </a:ext>
            </a:extLst>
          </p:cNvPr>
          <p:cNvSpPr/>
          <p:nvPr/>
        </p:nvSpPr>
        <p:spPr>
          <a:xfrm rot="8947357">
            <a:off x="9007736" y="1208842"/>
            <a:ext cx="1840835" cy="758284"/>
          </a:xfrm>
          <a:prstGeom prst="curved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1596136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8;p31">
            <a:extLst>
              <a:ext uri="{FF2B5EF4-FFF2-40B4-BE49-F238E27FC236}">
                <a16:creationId xmlns:a16="http://schemas.microsoft.com/office/drawing/2014/main" id="{54A55085-CE4E-8240-3690-3FB629F56F37}"/>
              </a:ext>
            </a:extLst>
          </p:cNvPr>
          <p:cNvSpPr txBox="1">
            <a:spLocks noGrp="1"/>
          </p:cNvSpPr>
          <p:nvPr>
            <p:ph type="ctrTitle"/>
          </p:nvPr>
        </p:nvSpPr>
        <p:spPr>
          <a:xfrm>
            <a:off x="1815388" y="1405445"/>
            <a:ext cx="8824667" cy="3794076"/>
          </a:xfrm>
        </p:spPr>
        <p:txBody>
          <a:bodyPr/>
          <a:lstStyle/>
          <a:p>
            <a:pPr lvl="0"/>
            <a:r>
              <a:rPr lang="en-US" sz="6933" b="1">
                <a:solidFill>
                  <a:srgbClr val="F5A500"/>
                </a:solidFill>
                <a:latin typeface="Modern Love" pitchFamily="82"/>
              </a:rPr>
              <a:t>Thank you!</a:t>
            </a:r>
            <a:br>
              <a:rPr lang="en-US" sz="6933" b="1">
                <a:solidFill>
                  <a:srgbClr val="F5A500"/>
                </a:solidFill>
                <a:latin typeface="Source Sans Pro" pitchFamily="34"/>
              </a:rPr>
            </a:br>
            <a:br>
              <a:rPr lang="en-US" sz="6933" b="1">
                <a:solidFill>
                  <a:srgbClr val="F5A500"/>
                </a:solidFill>
                <a:latin typeface="Source Sans Pro" pitchFamily="34"/>
              </a:rPr>
            </a:br>
            <a:r>
              <a:rPr lang="en-US" sz="6933" b="1">
                <a:solidFill>
                  <a:srgbClr val="F5A500"/>
                </a:solidFill>
                <a:latin typeface="Source Sans Pro" pitchFamily="34"/>
              </a:rPr>
              <a:t>www.AZAunited.org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7;p40">
            <a:extLst>
              <a:ext uri="{FF2B5EF4-FFF2-40B4-BE49-F238E27FC236}">
                <a16:creationId xmlns:a16="http://schemas.microsoft.com/office/drawing/2014/main" id="{B42A9841-0CFC-6C1E-FB50-D0B84D4E3DAC}"/>
              </a:ext>
            </a:extLst>
          </p:cNvPr>
          <p:cNvSpPr txBox="1">
            <a:spLocks noGrp="1"/>
          </p:cNvSpPr>
          <p:nvPr>
            <p:ph type="subTitle" idx="4294967295"/>
          </p:nvPr>
        </p:nvSpPr>
        <p:spPr>
          <a:xfrm>
            <a:off x="1619513" y="1613002"/>
            <a:ext cx="8791601" cy="3631996"/>
          </a:xfrm>
        </p:spPr>
        <p:txBody>
          <a:bodyPr anchor="ctr" anchorCtr="1"/>
          <a:lstStyle/>
          <a:p>
            <a:pPr marL="0" indent="0" algn="ctr">
              <a:spcBef>
                <a:spcPts val="0"/>
              </a:spcBef>
              <a:buNone/>
            </a:pPr>
            <a:r>
              <a:rPr lang="en-US" sz="5867" b="1">
                <a:solidFill>
                  <a:srgbClr val="FFD966"/>
                </a:solidFill>
                <a:latin typeface="Modern Love" pitchFamily="82"/>
              </a:rPr>
              <a:t>Questions?</a:t>
            </a:r>
            <a:endParaRPr lang="en-US" sz="5600" b="1">
              <a:solidFill>
                <a:srgbClr val="FFD966"/>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A picture containing light, dark, laser&#10;&#10;Description automatically generated">
            <a:extLst>
              <a:ext uri="{FF2B5EF4-FFF2-40B4-BE49-F238E27FC236}">
                <a16:creationId xmlns:a16="http://schemas.microsoft.com/office/drawing/2014/main" id="{868D23F4-E6D8-E86D-C1A4-543A3D3AA19D}"/>
              </a:ext>
            </a:extLst>
          </p:cNvPr>
          <p:cNvPicPr>
            <a:picLocks noChangeAspect="1"/>
          </p:cNvPicPr>
          <p:nvPr/>
        </p:nvPicPr>
        <p:blipFill rotWithShape="1">
          <a:blip r:embed="rId2"/>
          <a:srcRect l="16684" r="16637" b="-1"/>
          <a:stretch/>
        </p:blipFill>
        <p:spPr>
          <a:xfrm>
            <a:off x="0" y="-29519"/>
            <a:ext cx="6038924" cy="6934386"/>
          </a:xfrm>
          <a:prstGeom prst="rect">
            <a:avLst/>
          </a:prstGeom>
        </p:spPr>
      </p:pic>
      <p:sp>
        <p:nvSpPr>
          <p:cNvPr id="10" name="Title 1">
            <a:extLst>
              <a:ext uri="{FF2B5EF4-FFF2-40B4-BE49-F238E27FC236}">
                <a16:creationId xmlns:a16="http://schemas.microsoft.com/office/drawing/2014/main" id="{5EAF3E00-6E50-033E-7CAC-D65D8CD60D68}"/>
              </a:ext>
            </a:extLst>
          </p:cNvPr>
          <p:cNvSpPr>
            <a:spLocks noGrp="1"/>
          </p:cNvSpPr>
          <p:nvPr>
            <p:ph type="title"/>
          </p:nvPr>
        </p:nvSpPr>
        <p:spPr>
          <a:xfrm>
            <a:off x="6378925" y="2458733"/>
            <a:ext cx="3398524" cy="732167"/>
          </a:xfrm>
        </p:spPr>
        <p:txBody>
          <a:bodyPr vert="horz" lIns="91440" tIns="45720" rIns="91440" bIns="45720" rtlCol="0" anchor="b">
            <a:normAutofit fontScale="90000"/>
          </a:bodyPr>
          <a:lstStyle/>
          <a:p>
            <a:pPr defTabSz="914400"/>
            <a:r>
              <a:rPr lang="en-US" sz="5000" spc="-50">
                <a:solidFill>
                  <a:schemeClr val="tx1"/>
                </a:solidFill>
                <a:latin typeface="+mn-lt"/>
              </a:rPr>
              <a:t>BRAIN BITES</a:t>
            </a:r>
            <a:endParaRPr lang="en-US">
              <a:solidFill>
                <a:schemeClr val="tx1"/>
              </a:solidFill>
              <a:latin typeface="+mn-lt"/>
            </a:endParaRPr>
          </a:p>
        </p:txBody>
      </p:sp>
      <p:sp>
        <p:nvSpPr>
          <p:cNvPr id="11" name="Content Placeholder 2">
            <a:extLst>
              <a:ext uri="{FF2B5EF4-FFF2-40B4-BE49-F238E27FC236}">
                <a16:creationId xmlns:a16="http://schemas.microsoft.com/office/drawing/2014/main" id="{C19E1963-6E8E-CE74-3C49-0F1FCD20623E}"/>
              </a:ext>
            </a:extLst>
          </p:cNvPr>
          <p:cNvSpPr>
            <a:spLocks noGrp="1"/>
          </p:cNvSpPr>
          <p:nvPr>
            <p:ph idx="1"/>
          </p:nvPr>
        </p:nvSpPr>
        <p:spPr>
          <a:xfrm>
            <a:off x="7159699" y="3103418"/>
            <a:ext cx="4829101" cy="952082"/>
          </a:xfrm>
        </p:spPr>
        <p:txBody>
          <a:bodyPr vert="horz" lIns="91440" tIns="45720" rIns="91440" bIns="45720" rtlCol="0" anchor="t">
            <a:normAutofit fontScale="92500" lnSpcReduction="20000"/>
          </a:bodyPr>
          <a:lstStyle/>
          <a:p>
            <a:pPr marL="0" indent="0">
              <a:buNone/>
            </a:pPr>
            <a:r>
              <a:rPr lang="en-US" sz="2400" b="0">
                <a:solidFill>
                  <a:schemeClr val="tx1"/>
                </a:solidFill>
                <a:latin typeface="+mn-lt"/>
                <a:cs typeface="Calibri Light" panose="020F0302020204030204" pitchFamily="34" charset="0"/>
              </a:rPr>
              <a:t>Employee Rewards &amp; Recognition Initiatives</a:t>
            </a:r>
            <a:endParaRPr lang="en-US" sz="1200">
              <a:solidFill>
                <a:schemeClr val="tx1"/>
              </a:solidFill>
              <a:latin typeface="+mn-lt"/>
            </a:endParaRPr>
          </a:p>
        </p:txBody>
      </p:sp>
      <p:sp>
        <p:nvSpPr>
          <p:cNvPr id="2" name="TextBox 1">
            <a:extLst>
              <a:ext uri="{FF2B5EF4-FFF2-40B4-BE49-F238E27FC236}">
                <a16:creationId xmlns:a16="http://schemas.microsoft.com/office/drawing/2014/main" id="{1BE5AB77-A472-B2C8-8B8B-E5355DBE0492}"/>
              </a:ext>
            </a:extLst>
          </p:cNvPr>
          <p:cNvSpPr txBox="1"/>
          <p:nvPr/>
        </p:nvSpPr>
        <p:spPr>
          <a:xfrm>
            <a:off x="7511145" y="4330853"/>
            <a:ext cx="4477655" cy="369332"/>
          </a:xfrm>
          <a:prstGeom prst="rect">
            <a:avLst/>
          </a:prstGeom>
          <a:noFill/>
        </p:spPr>
        <p:txBody>
          <a:bodyPr wrap="square" lIns="91440" tIns="45720" rIns="91440" bIns="45720" rtlCol="0" anchor="t">
            <a:spAutoFit/>
          </a:bodyPr>
          <a:lstStyle/>
          <a:p>
            <a:r>
              <a:rPr lang="en-US" i="1"/>
              <a:t>Pamela Wooden - Horizon Health &amp; Wellness</a:t>
            </a:r>
          </a:p>
        </p:txBody>
      </p:sp>
    </p:spTree>
    <p:extLst>
      <p:ext uri="{BB962C8B-B14F-4D97-AF65-F5344CB8AC3E}">
        <p14:creationId xmlns:p14="http://schemas.microsoft.com/office/powerpoint/2010/main" val="1047421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6E32DB-761C-4E5E-82FF-D6988F7BF3A2}"/>
              </a:ext>
            </a:extLst>
          </p:cNvPr>
          <p:cNvSpPr>
            <a:spLocks noGrp="1"/>
          </p:cNvSpPr>
          <p:nvPr>
            <p:ph idx="1"/>
          </p:nvPr>
        </p:nvSpPr>
        <p:spPr/>
        <p:txBody>
          <a:bodyPr>
            <a:normAutofit/>
          </a:bodyPr>
          <a:lstStyle/>
          <a:p>
            <a:pPr marL="0" indent="0">
              <a:buNone/>
            </a:pPr>
            <a:r>
              <a:rPr lang="en-US" u="sng"/>
              <a:t>Best Practices</a:t>
            </a:r>
          </a:p>
          <a:p>
            <a:pPr marL="0" indent="0">
              <a:buNone/>
            </a:pPr>
            <a:endParaRPr lang="en-US"/>
          </a:p>
          <a:p>
            <a:pPr marL="457200" indent="-457200"/>
            <a:r>
              <a:rPr lang="en-US"/>
              <a:t>Employee Appreciation Committee </a:t>
            </a:r>
          </a:p>
          <a:p>
            <a:pPr marL="457200" indent="-457200"/>
            <a:r>
              <a:rPr lang="en-US"/>
              <a:t>Teaching and Mentoring Opportunities for those who exceeded their competency goals</a:t>
            </a:r>
          </a:p>
          <a:p>
            <a:pPr marL="457200" indent="-457200"/>
            <a:r>
              <a:rPr lang="en-US"/>
              <a:t>All staff (full-time, part-time, LBE 32 or LBE 36) received a “bonus” in the form of a fuel stipend once per month</a:t>
            </a:r>
          </a:p>
          <a:p>
            <a:pPr marL="457200" indent="-457200"/>
            <a:endParaRPr lang="en-US"/>
          </a:p>
          <a:p>
            <a:pPr marL="0" indent="0">
              <a:lnSpc>
                <a:spcPct val="110000"/>
              </a:lnSpc>
              <a:spcBef>
                <a:spcPts val="0"/>
              </a:spcBef>
              <a:buNone/>
            </a:pPr>
            <a:endParaRPr lang="en-US"/>
          </a:p>
          <a:p>
            <a:endParaRPr lang="en-US"/>
          </a:p>
        </p:txBody>
      </p:sp>
      <p:sp>
        <p:nvSpPr>
          <p:cNvPr id="2" name="Title 1">
            <a:extLst>
              <a:ext uri="{FF2B5EF4-FFF2-40B4-BE49-F238E27FC236}">
                <a16:creationId xmlns:a16="http://schemas.microsoft.com/office/drawing/2014/main" id="{DCAA9C01-9571-4247-A1B3-BF6A7C055564}"/>
              </a:ext>
            </a:extLst>
          </p:cNvPr>
          <p:cNvSpPr>
            <a:spLocks noGrp="1"/>
          </p:cNvSpPr>
          <p:nvPr>
            <p:ph type="title"/>
          </p:nvPr>
        </p:nvSpPr>
        <p:spPr/>
        <p:txBody>
          <a:bodyPr>
            <a:normAutofit/>
          </a:bodyPr>
          <a:lstStyle/>
          <a:p>
            <a:pPr algn="ctr"/>
            <a:r>
              <a:rPr lang="en-US" sz="4400" b="0">
                <a:latin typeface="Calibri Light" panose="020F0302020204030204" pitchFamily="34" charset="0"/>
                <a:cs typeface="Calibri Light" panose="020F0302020204030204" pitchFamily="34" charset="0"/>
              </a:rPr>
              <a:t>Employee Rewards &amp; Recognition Initiatives</a:t>
            </a:r>
          </a:p>
        </p:txBody>
      </p:sp>
      <p:pic>
        <p:nvPicPr>
          <p:cNvPr id="4" name="Picture 3" descr="\\pf2-serv\documents\Joseph.Kester\Documents\__NOW__NOW__NOW__\HHW Logo New\Horizon Health Logo - Updated text (TRANSPARENT).png">
            <a:extLst>
              <a:ext uri="{FF2B5EF4-FFF2-40B4-BE49-F238E27FC236}">
                <a16:creationId xmlns:a16="http://schemas.microsoft.com/office/drawing/2014/main" id="{28FE6156-3888-4C31-A5F1-BEE1A19861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 t="27259" r="469" b="37801"/>
          <a:stretch/>
        </p:blipFill>
        <p:spPr bwMode="auto">
          <a:xfrm>
            <a:off x="344032" y="6138333"/>
            <a:ext cx="1600200" cy="56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814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4142B-6EF0-4E01-5735-CBEB2C649E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B8E604-AC0A-CB5B-1411-0B6594F53F4B}"/>
              </a:ext>
            </a:extLst>
          </p:cNvPr>
          <p:cNvSpPr>
            <a:spLocks noGrp="1"/>
          </p:cNvSpPr>
          <p:nvPr>
            <p:ph idx="1"/>
          </p:nvPr>
        </p:nvSpPr>
        <p:spPr/>
        <p:txBody>
          <a:bodyPr>
            <a:normAutofit/>
          </a:bodyPr>
          <a:lstStyle/>
          <a:p>
            <a:pPr marL="0" indent="0">
              <a:buNone/>
            </a:pPr>
            <a:r>
              <a:rPr lang="en-US" u="sng"/>
              <a:t>Best Practices</a:t>
            </a:r>
          </a:p>
          <a:p>
            <a:pPr marL="0" indent="0">
              <a:buNone/>
            </a:pPr>
            <a:endParaRPr lang="en-US"/>
          </a:p>
          <a:p>
            <a:pPr marL="457200" indent="-457200"/>
            <a:r>
              <a:rPr lang="en-US"/>
              <a:t>Birthday Benefit</a:t>
            </a:r>
          </a:p>
          <a:p>
            <a:pPr marL="457200" indent="-457200"/>
            <a:r>
              <a:rPr lang="en-US"/>
              <a:t>On the Rise – Internal Communication Platform</a:t>
            </a:r>
          </a:p>
          <a:p>
            <a:pPr marL="457200" indent="-457200"/>
            <a:endParaRPr lang="en-US"/>
          </a:p>
          <a:p>
            <a:endParaRPr lang="en-US"/>
          </a:p>
        </p:txBody>
      </p:sp>
      <p:sp>
        <p:nvSpPr>
          <p:cNvPr id="2" name="Title 1">
            <a:extLst>
              <a:ext uri="{FF2B5EF4-FFF2-40B4-BE49-F238E27FC236}">
                <a16:creationId xmlns:a16="http://schemas.microsoft.com/office/drawing/2014/main" id="{E14974AE-EC33-97E0-4DCC-059C244FEDAE}"/>
              </a:ext>
            </a:extLst>
          </p:cNvPr>
          <p:cNvSpPr>
            <a:spLocks noGrp="1"/>
          </p:cNvSpPr>
          <p:nvPr>
            <p:ph type="title"/>
          </p:nvPr>
        </p:nvSpPr>
        <p:spPr/>
        <p:txBody>
          <a:bodyPr>
            <a:normAutofit/>
          </a:bodyPr>
          <a:lstStyle/>
          <a:p>
            <a:pPr algn="ctr"/>
            <a:r>
              <a:rPr lang="en-US" sz="4400" b="0">
                <a:latin typeface="Calibri Light" panose="020F0302020204030204" pitchFamily="34" charset="0"/>
                <a:cs typeface="Calibri Light" panose="020F0302020204030204" pitchFamily="34" charset="0"/>
              </a:rPr>
              <a:t>Employee Rewards &amp; Recognition Initiatives</a:t>
            </a:r>
          </a:p>
        </p:txBody>
      </p:sp>
      <p:pic>
        <p:nvPicPr>
          <p:cNvPr id="4" name="Picture 3" descr="\\pf2-serv\documents\Joseph.Kester\Documents\__NOW__NOW__NOW__\HHW Logo New\Horizon Health Logo - Updated text (TRANSPARENT).png">
            <a:extLst>
              <a:ext uri="{FF2B5EF4-FFF2-40B4-BE49-F238E27FC236}">
                <a16:creationId xmlns:a16="http://schemas.microsoft.com/office/drawing/2014/main" id="{E6ABD7FB-C4EB-BBAF-EB92-8BBD57F9E85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 t="27259" r="469" b="37801"/>
          <a:stretch/>
        </p:blipFill>
        <p:spPr bwMode="auto">
          <a:xfrm>
            <a:off x="344032" y="6138333"/>
            <a:ext cx="1600200" cy="560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431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5E263C-FB7E-4A3E-AD04-5140CD3D1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E65ED8C-90F7-4EB0-ACCB-64AEF411E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4E0AAF6-8406-C2EB-38E3-D7E96BDCB5D0}"/>
              </a:ext>
            </a:extLst>
          </p:cNvPr>
          <p:cNvSpPr>
            <a:spLocks noGrp="1"/>
          </p:cNvSpPr>
          <p:nvPr>
            <p:ph type="title"/>
          </p:nvPr>
        </p:nvSpPr>
        <p:spPr>
          <a:xfrm>
            <a:off x="82386" y="-138947"/>
            <a:ext cx="3875316" cy="1866590"/>
          </a:xfrm>
        </p:spPr>
        <p:txBody>
          <a:bodyPr vert="horz" lIns="91440" tIns="45720" rIns="91440" bIns="45720" rtlCol="0" anchor="ctr">
            <a:normAutofit/>
          </a:bodyPr>
          <a:lstStyle/>
          <a:p>
            <a:pPr defTabSz="914400"/>
            <a:r>
              <a:rPr lang="en-US" sz="3600" b="1" spc="-50">
                <a:solidFill>
                  <a:srgbClr val="FFFFFF"/>
                </a:solidFill>
              </a:rPr>
              <a:t>2023 Q4 </a:t>
            </a:r>
            <a:br>
              <a:rPr lang="en-US" sz="3600" b="1" spc="-50">
                <a:solidFill>
                  <a:srgbClr val="FFFFFF"/>
                </a:solidFill>
              </a:rPr>
            </a:br>
            <a:r>
              <a:rPr lang="en-US" sz="3600" b="1" spc="-50">
                <a:solidFill>
                  <a:srgbClr val="FFFFFF"/>
                </a:solidFill>
              </a:rPr>
              <a:t>Course Completion Report</a:t>
            </a:r>
            <a:endParaRPr lang="en-US" sz="3600" spc="-50">
              <a:solidFill>
                <a:srgbClr val="FFFFFF"/>
              </a:solidFill>
            </a:endParaRPr>
          </a:p>
        </p:txBody>
      </p:sp>
      <p:sp>
        <p:nvSpPr>
          <p:cNvPr id="14" name="Rectangle 13">
            <a:extLst>
              <a:ext uri="{FF2B5EF4-FFF2-40B4-BE49-F238E27FC236}">
                <a16:creationId xmlns:a16="http://schemas.microsoft.com/office/drawing/2014/main" id="{6604E3BF-88F7-4D19-BEC9-8486966EA4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6" name="TextBox 11">
            <a:extLst>
              <a:ext uri="{FF2B5EF4-FFF2-40B4-BE49-F238E27FC236}">
                <a16:creationId xmlns:a16="http://schemas.microsoft.com/office/drawing/2014/main" id="{27FFEB22-D381-4F2A-BBCD-FF32C25C0662}"/>
              </a:ext>
            </a:extLst>
          </p:cNvPr>
          <p:cNvGraphicFramePr/>
          <p:nvPr>
            <p:extLst>
              <p:ext uri="{D42A27DB-BD31-4B8C-83A1-F6EECF244321}">
                <p14:modId xmlns:p14="http://schemas.microsoft.com/office/powerpoint/2010/main" val="971543482"/>
              </p:ext>
            </p:extLst>
          </p:nvPr>
        </p:nvGraphicFramePr>
        <p:xfrm>
          <a:off x="4926415" y="604044"/>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54AC-6B82-CC3F-63C9-D632708492D6}"/>
              </a:ext>
            </a:extLst>
          </p:cNvPr>
          <p:cNvSpPr txBox="1"/>
          <p:nvPr/>
        </p:nvSpPr>
        <p:spPr>
          <a:xfrm>
            <a:off x="8213371" y="2066956"/>
            <a:ext cx="4051300" cy="461665"/>
          </a:xfrm>
          <a:prstGeom prst="rect">
            <a:avLst/>
          </a:prstGeom>
          <a:solidFill>
            <a:schemeClr val="bg1"/>
          </a:solidFill>
        </p:spPr>
        <p:txBody>
          <a:bodyPr wrap="square" rtlCol="0">
            <a:spAutoFit/>
          </a:bodyPr>
          <a:lstStyle/>
          <a:p>
            <a:r>
              <a:rPr lang="en-US" sz="2400" b="1">
                <a:solidFill>
                  <a:srgbClr val="00B050"/>
                </a:solidFill>
              </a:rPr>
              <a:t>57% </a:t>
            </a:r>
            <a:r>
              <a:rPr lang="en-US" b="1">
                <a:solidFill>
                  <a:srgbClr val="00B050"/>
                </a:solidFill>
              </a:rPr>
              <a:t>Meeting/Exceeding Expectations </a:t>
            </a:r>
            <a:endParaRPr lang="en-US" sz="2400" b="1">
              <a:solidFill>
                <a:srgbClr val="00B050"/>
              </a:solidFill>
            </a:endParaRPr>
          </a:p>
        </p:txBody>
      </p:sp>
      <p:cxnSp>
        <p:nvCxnSpPr>
          <p:cNvPr id="8" name="Connector: Elbow 7">
            <a:extLst>
              <a:ext uri="{FF2B5EF4-FFF2-40B4-BE49-F238E27FC236}">
                <a16:creationId xmlns:a16="http://schemas.microsoft.com/office/drawing/2014/main" id="{30C19999-BF21-F8F7-DED8-3C9F5C411909}"/>
              </a:ext>
            </a:extLst>
          </p:cNvPr>
          <p:cNvCxnSpPr>
            <a:cxnSpLocks/>
          </p:cNvCxnSpPr>
          <p:nvPr/>
        </p:nvCxnSpPr>
        <p:spPr>
          <a:xfrm>
            <a:off x="7797265" y="2929541"/>
            <a:ext cx="2105891" cy="1191491"/>
          </a:xfrm>
          <a:prstGeom prst="bentConnector3">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cxnSp>
        <p:nvCxnSpPr>
          <p:cNvPr id="11" name="Connector: Elbow 10">
            <a:extLst>
              <a:ext uri="{FF2B5EF4-FFF2-40B4-BE49-F238E27FC236}">
                <a16:creationId xmlns:a16="http://schemas.microsoft.com/office/drawing/2014/main" id="{6D79C3E9-50CF-B8E9-0A7C-DF101A5B9EF6}"/>
              </a:ext>
            </a:extLst>
          </p:cNvPr>
          <p:cNvCxnSpPr>
            <a:cxnSpLocks/>
          </p:cNvCxnSpPr>
          <p:nvPr/>
        </p:nvCxnSpPr>
        <p:spPr>
          <a:xfrm flipV="1">
            <a:off x="7871155" y="4185325"/>
            <a:ext cx="1958109" cy="1505527"/>
          </a:xfrm>
          <a:prstGeom prst="bentConnector3">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16" name="TextBox 15">
            <a:extLst>
              <a:ext uri="{FF2B5EF4-FFF2-40B4-BE49-F238E27FC236}">
                <a16:creationId xmlns:a16="http://schemas.microsoft.com/office/drawing/2014/main" id="{C50C6859-B990-CD37-F2D4-9BE78A2F67D7}"/>
              </a:ext>
            </a:extLst>
          </p:cNvPr>
          <p:cNvSpPr txBox="1"/>
          <p:nvPr/>
        </p:nvSpPr>
        <p:spPr>
          <a:xfrm>
            <a:off x="10012667" y="3769826"/>
            <a:ext cx="1789779" cy="830997"/>
          </a:xfrm>
          <a:prstGeom prst="rect">
            <a:avLst/>
          </a:prstGeom>
          <a:solidFill>
            <a:schemeClr val="bg1"/>
          </a:solidFill>
        </p:spPr>
        <p:txBody>
          <a:bodyPr wrap="square" lIns="91440" tIns="45720" rIns="91440" bIns="45720" rtlCol="0" anchor="t">
            <a:spAutoFit/>
          </a:bodyPr>
          <a:lstStyle/>
          <a:p>
            <a:r>
              <a:rPr lang="en-US" sz="2400">
                <a:solidFill>
                  <a:srgbClr val="FF0000"/>
                </a:solidFill>
              </a:rPr>
              <a:t>43% Below Expectations</a:t>
            </a:r>
          </a:p>
        </p:txBody>
      </p:sp>
      <p:sp>
        <p:nvSpPr>
          <p:cNvPr id="24" name="TextBox 23">
            <a:extLst>
              <a:ext uri="{FF2B5EF4-FFF2-40B4-BE49-F238E27FC236}">
                <a16:creationId xmlns:a16="http://schemas.microsoft.com/office/drawing/2014/main" id="{C9B1108F-EB8C-FE8F-DA59-65BF707894C6}"/>
              </a:ext>
            </a:extLst>
          </p:cNvPr>
          <p:cNvSpPr txBox="1"/>
          <p:nvPr/>
        </p:nvSpPr>
        <p:spPr>
          <a:xfrm>
            <a:off x="-5685" y="1763031"/>
            <a:ext cx="4216631" cy="369332"/>
          </a:xfrm>
          <a:prstGeom prst="rect">
            <a:avLst/>
          </a:prstGeom>
          <a:noFill/>
        </p:spPr>
        <p:txBody>
          <a:bodyPr wrap="square" rtlCol="0">
            <a:spAutoFit/>
          </a:bodyPr>
          <a:lstStyle/>
          <a:p>
            <a:r>
              <a:rPr lang="en-US" sz="1800" b="0" i="0" u="none" strike="noStrike">
                <a:solidFill>
                  <a:srgbClr val="000000"/>
                </a:solidFill>
                <a:effectLst/>
                <a:latin typeface="Calibri" panose="020F0502020204030204" pitchFamily="34" charset="0"/>
              </a:rPr>
              <a:t>Results are available at </a:t>
            </a:r>
            <a:r>
              <a:rPr lang="en-US" sz="1800" b="0" i="0" u="sng" strike="noStrike">
                <a:solidFill>
                  <a:srgbClr val="0563C1"/>
                </a:solidFill>
                <a:effectLst/>
                <a:latin typeface="Calibri" panose="020F0502020204030204" pitchFamily="34" charset="0"/>
                <a:hlinkClick r:id="rId8"/>
              </a:rPr>
              <a:t>www.azahp.org</a:t>
            </a:r>
            <a:endParaRPr lang="en-US"/>
          </a:p>
        </p:txBody>
      </p:sp>
      <p:sp>
        <p:nvSpPr>
          <p:cNvPr id="25" name="TextBox 24">
            <a:extLst>
              <a:ext uri="{FF2B5EF4-FFF2-40B4-BE49-F238E27FC236}">
                <a16:creationId xmlns:a16="http://schemas.microsoft.com/office/drawing/2014/main" id="{EB37CA65-3E31-ACD2-0ECD-E8C0F7CA3BCB}"/>
              </a:ext>
            </a:extLst>
          </p:cNvPr>
          <p:cNvSpPr txBox="1"/>
          <p:nvPr/>
        </p:nvSpPr>
        <p:spPr>
          <a:xfrm>
            <a:off x="82386" y="2448203"/>
            <a:ext cx="6665812" cy="1292662"/>
          </a:xfrm>
          <a:prstGeom prst="rect">
            <a:avLst/>
          </a:prstGeom>
          <a:noFill/>
        </p:spPr>
        <p:txBody>
          <a:bodyPr wrap="square" rtlCol="0">
            <a:spAutoFit/>
          </a:bodyPr>
          <a:lstStyle/>
          <a:p>
            <a:pPr algn="l" rtl="0" fontAlgn="base"/>
            <a:r>
              <a:rPr lang="en-US" sz="1200" b="0" i="0" u="none" strike="noStrike">
                <a:solidFill>
                  <a:schemeClr val="bg1"/>
                </a:solidFill>
                <a:effectLst/>
              </a:rPr>
              <a:t>&lt;AZ Workforce Development Alliance – ACC, ACC-RBHA</a:t>
            </a:r>
            <a:r>
              <a:rPr lang="en-US" sz="1200" b="0" i="0">
                <a:solidFill>
                  <a:schemeClr val="bg1"/>
                </a:solidFill>
                <a:effectLst/>
              </a:rPr>
              <a:t>​</a:t>
            </a:r>
          </a:p>
          <a:p>
            <a:pPr algn="l" rtl="0" fontAlgn="base"/>
            <a:r>
              <a:rPr lang="en-US" sz="1200" b="0" i="0" u="none" strike="noStrike">
                <a:solidFill>
                  <a:schemeClr val="bg1"/>
                </a:solidFill>
                <a:effectLst/>
              </a:rPr>
              <a:t>    &lt; Provider Resources</a:t>
            </a:r>
            <a:r>
              <a:rPr lang="en-US" sz="1200" b="0" i="0">
                <a:solidFill>
                  <a:schemeClr val="bg1"/>
                </a:solidFill>
                <a:effectLst/>
              </a:rPr>
              <a:t>​</a:t>
            </a:r>
          </a:p>
          <a:p>
            <a:pPr algn="l" rtl="0" fontAlgn="base"/>
            <a:r>
              <a:rPr lang="en-US" sz="1200" b="0" i="0" u="none" strike="noStrike">
                <a:solidFill>
                  <a:schemeClr val="bg1"/>
                </a:solidFill>
                <a:effectLst/>
              </a:rPr>
              <a:t>      &lt; Quarterly Completion Reports (bottom of page)</a:t>
            </a:r>
            <a:r>
              <a:rPr lang="en-US" sz="1200" b="0" i="0">
                <a:solidFill>
                  <a:schemeClr val="bg1"/>
                </a:solidFill>
                <a:effectLst/>
              </a:rPr>
              <a:t>​</a:t>
            </a:r>
          </a:p>
          <a:p>
            <a:pPr algn="l" rtl="0" fontAlgn="base"/>
            <a:r>
              <a:rPr lang="en-US" sz="1200" b="0" i="0" u="none" strike="noStrike">
                <a:solidFill>
                  <a:schemeClr val="bg1"/>
                </a:solidFill>
                <a:effectLst/>
              </a:rPr>
              <a:t>         &lt; Access Quarterly Completion Archives</a:t>
            </a:r>
            <a:r>
              <a:rPr lang="en-US" sz="1200" b="0" i="0">
                <a:solidFill>
                  <a:schemeClr val="bg1"/>
                </a:solidFill>
                <a:effectLst/>
              </a:rPr>
              <a:t>​</a:t>
            </a:r>
          </a:p>
          <a:p>
            <a:pPr algn="l" rtl="0" fontAlgn="base"/>
            <a:r>
              <a:rPr lang="en-US" sz="1200" b="0" i="0" u="none" strike="noStrike">
                <a:solidFill>
                  <a:schemeClr val="bg1"/>
                </a:solidFill>
                <a:effectLst/>
              </a:rPr>
              <a:t>            &lt; Quarter 3, 2023</a:t>
            </a:r>
            <a:endParaRPr lang="en-US" sz="1200" b="0" i="0">
              <a:solidFill>
                <a:schemeClr val="bg1"/>
              </a:solidFill>
              <a:effectLst/>
            </a:endParaRPr>
          </a:p>
          <a:p>
            <a:endParaRPr lang="en-US"/>
          </a:p>
        </p:txBody>
      </p:sp>
      <p:pic>
        <p:nvPicPr>
          <p:cNvPr id="1025" name="Picture 1">
            <a:extLst>
              <a:ext uri="{FF2B5EF4-FFF2-40B4-BE49-F238E27FC236}">
                <a16:creationId xmlns:a16="http://schemas.microsoft.com/office/drawing/2014/main" id="{A190F4AF-AF8B-A278-E446-DB578167A2D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356" y="3615938"/>
            <a:ext cx="5122255" cy="324206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7" name="3D Model 6" descr="Kangaroo">
                <a:extLst>
                  <a:ext uri="{FF2B5EF4-FFF2-40B4-BE49-F238E27FC236}">
                    <a16:creationId xmlns:a16="http://schemas.microsoft.com/office/drawing/2014/main" id="{EF366FD0-E74C-A116-4500-3DF1884018B3}"/>
                  </a:ext>
                </a:extLst>
              </p:cNvPr>
              <p:cNvGraphicFramePr>
                <a:graphicFrameLocks noChangeAspect="1"/>
              </p:cNvGraphicFramePr>
              <p:nvPr>
                <p:extLst>
                  <p:ext uri="{D42A27DB-BD31-4B8C-83A1-F6EECF244321}">
                    <p14:modId xmlns:p14="http://schemas.microsoft.com/office/powerpoint/2010/main" val="2533268501"/>
                  </p:ext>
                </p:extLst>
              </p:nvPr>
            </p:nvGraphicFramePr>
            <p:xfrm>
              <a:off x="10229790" y="4686921"/>
              <a:ext cx="2187638" cy="2187637"/>
            </p:xfrm>
            <a:graphic>
              <a:graphicData uri="http://schemas.microsoft.com/office/drawing/2017/model3d">
                <am3d:model3d r:embed="rId10">
                  <am3d:spPr>
                    <a:xfrm>
                      <a:off x="0" y="0"/>
                      <a:ext cx="2187638" cy="2187637"/>
                    </a:xfrm>
                    <a:prstGeom prst="rect">
                      <a:avLst/>
                    </a:prstGeom>
                  </am3d:spPr>
                  <am3d:camera>
                    <am3d:pos x="0" y="0" z="57532271"/>
                    <am3d:up dx="0" dy="36000000" dz="0"/>
                    <am3d:lookAt x="0" y="0" z="0"/>
                    <am3d:perspective fov="2700000"/>
                  </am3d:camera>
                  <am3d:trans>
                    <am3d:meterPerModelUnit n="378332" d="1000000"/>
                    <am3d:preTrans dx="-137" dy="-11288779" dz="6735319"/>
                    <am3d:scale>
                      <am3d:sx n="1000000" d="1000000"/>
                      <am3d:sy n="1000000" d="1000000"/>
                      <am3d:sz n="1000000" d="1000000"/>
                    </am3d:scale>
                    <am3d:rot ax="-195389" ay="-2415404" az="126339"/>
                    <am3d:postTrans dx="0" dy="0" dz="0"/>
                  </am3d:trans>
                  <am3d:raster rName="Office3DRenderer" rVer="16.0.8326">
                    <am3d:blip r:embed="rId11"/>
                  </am3d:raster>
                  <am3d:objViewport viewportSz="32909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Kangaroo">
                <a:extLst>
                  <a:ext uri="{FF2B5EF4-FFF2-40B4-BE49-F238E27FC236}">
                    <a16:creationId xmlns:a16="http://schemas.microsoft.com/office/drawing/2014/main" id="{EF366FD0-E74C-A116-4500-3DF1884018B3}"/>
                  </a:ext>
                </a:extLst>
              </p:cNvPr>
              <p:cNvPicPr>
                <a:picLocks noGrp="1" noRot="1" noChangeAspect="1" noMove="1" noResize="1" noEditPoints="1" noAdjustHandles="1" noChangeArrowheads="1" noChangeShapeType="1" noCrop="1"/>
              </p:cNvPicPr>
              <p:nvPr/>
            </p:nvPicPr>
            <p:blipFill>
              <a:blip r:embed="rId11"/>
              <a:stretch>
                <a:fillRect/>
              </a:stretch>
            </p:blipFill>
            <p:spPr>
              <a:xfrm>
                <a:off x="10229790" y="4686921"/>
                <a:ext cx="2187638" cy="2187637"/>
              </a:xfrm>
              <a:prstGeom prst="rect">
                <a:avLst/>
              </a:prstGeom>
            </p:spPr>
          </p:pic>
        </mc:Fallback>
      </mc:AlternateContent>
    </p:spTree>
    <p:extLst>
      <p:ext uri="{BB962C8B-B14F-4D97-AF65-F5344CB8AC3E}">
        <p14:creationId xmlns:p14="http://schemas.microsoft.com/office/powerpoint/2010/main" val="135880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9408739" cy="50317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endParaRPr lang="en-US" sz="1600" b="1">
              <a:solidFill>
                <a:srgbClr val="000000"/>
              </a:solidFill>
              <a:latin typeface="Arial"/>
              <a:cs typeface="Arial"/>
            </a:endParaRPr>
          </a:p>
          <a:p>
            <a:pPr marL="0" indent="0">
              <a:buNone/>
            </a:pPr>
            <a:r>
              <a:rPr lang="en-US" sz="1800" b="1">
                <a:solidFill>
                  <a:schemeClr val="tx1"/>
                </a:solidFill>
                <a:latin typeface="Calibri"/>
                <a:cs typeface="Arial"/>
              </a:rPr>
              <a:t>AHCCCS—  Professional Development</a:t>
            </a:r>
            <a:r>
              <a:rPr lang="en-US" sz="1800">
                <a:solidFill>
                  <a:schemeClr val="tx1"/>
                </a:solidFill>
                <a:latin typeface="Calibri"/>
                <a:cs typeface="Arial"/>
              </a:rPr>
              <a:t> initiative is a unique opportunity with focus on competency-building for workforce development and training staff. </a:t>
            </a:r>
            <a:endParaRPr lang="en-US" sz="1800">
              <a:solidFill>
                <a:schemeClr val="tx1"/>
              </a:solidFill>
              <a:latin typeface="Calibri"/>
              <a:cs typeface="Calibri"/>
            </a:endParaRPr>
          </a:p>
          <a:p>
            <a:pPr marL="0" indent="0">
              <a:buNone/>
            </a:pPr>
            <a:r>
              <a:rPr lang="en-US" sz="1800">
                <a:solidFill>
                  <a:schemeClr val="tx1"/>
                </a:solidFill>
                <a:latin typeface="Calibri"/>
                <a:cs typeface="Arial"/>
              </a:rPr>
              <a:t>AHCCCS has partnered with the Association for Talent Development (ATD) to provide expert-led professional development programs at no cost to eligible Arizona Medicaid providers who deliver Home and Community Based Services (HCBS) to enrolled AHCCCS (Medicaid) members. </a:t>
            </a:r>
          </a:p>
          <a:p>
            <a:pPr marL="285750" indent="-285750">
              <a:buFont typeface="Arial" panose="020F0502020204030204" pitchFamily="34" charset="0"/>
              <a:buChar char="•"/>
            </a:pPr>
            <a:r>
              <a:rPr lang="en-US" sz="1800" b="1">
                <a:solidFill>
                  <a:schemeClr val="tx1"/>
                </a:solidFill>
                <a:latin typeface="Calibri"/>
                <a:cs typeface="Arial"/>
              </a:rPr>
              <a:t>ATD Training and Facilitation Certificate Program.</a:t>
            </a:r>
            <a:r>
              <a:rPr lang="en-US" sz="1800">
                <a:solidFill>
                  <a:schemeClr val="tx1"/>
                </a:solidFill>
                <a:latin typeface="Calibri"/>
                <a:cs typeface="Arial"/>
              </a:rPr>
              <a:t> This virtual, live instructor-led program is one of ATD’s most popular train-the-trainer offerings and helps </a:t>
            </a:r>
            <a:r>
              <a:rPr lang="en-US" sz="1800" u="sng">
                <a:solidFill>
                  <a:schemeClr val="tx1"/>
                </a:solidFill>
                <a:latin typeface="Calibri"/>
                <a:cs typeface="Arial"/>
              </a:rPr>
              <a:t>new and seasoned trainer</a:t>
            </a:r>
            <a:r>
              <a:rPr lang="en-US" sz="1800">
                <a:solidFill>
                  <a:schemeClr val="tx1"/>
                </a:solidFill>
                <a:latin typeface="Calibri"/>
                <a:cs typeface="Arial"/>
              </a:rPr>
              <a:t>s become learner-centric facilitators who apply the skills of an engaging and effective trainer.</a:t>
            </a:r>
          </a:p>
          <a:p>
            <a:pPr marL="285750" indent="-285750">
              <a:buFont typeface="Arial" panose="020F0502020204030204" pitchFamily="34" charset="0"/>
              <a:buChar char="•"/>
            </a:pPr>
            <a:r>
              <a:rPr lang="en-US" sz="1800" b="1">
                <a:solidFill>
                  <a:schemeClr val="tx1"/>
                </a:solidFill>
                <a:latin typeface="Calibri"/>
                <a:cs typeface="Arial"/>
              </a:rPr>
              <a:t>ATD Integrated Talent Management Certificate Program</a:t>
            </a:r>
            <a:r>
              <a:rPr lang="en-US" sz="1800">
                <a:solidFill>
                  <a:schemeClr val="tx1"/>
                </a:solidFill>
                <a:latin typeface="Calibri"/>
                <a:cs typeface="Arial"/>
              </a:rPr>
              <a:t>. In this virtual, live instructor-led talent management program, participants will uncover the practices essential to achieving a successful integrated talent management approach for their organization. This program is intended for </a:t>
            </a:r>
            <a:r>
              <a:rPr lang="en-US" sz="1800" u="sng">
                <a:solidFill>
                  <a:schemeClr val="tx1"/>
                </a:solidFill>
                <a:latin typeface="Calibri"/>
                <a:cs typeface="Arial"/>
              </a:rPr>
              <a:t>workforce development professionals, HR professionals, or leaders </a:t>
            </a:r>
            <a:r>
              <a:rPr lang="en-US" sz="1800">
                <a:solidFill>
                  <a:schemeClr val="tx1"/>
                </a:solidFill>
                <a:latin typeface="Calibri"/>
                <a:cs typeface="Arial"/>
              </a:rPr>
              <a:t>actively involved in workforce development activities. </a:t>
            </a:r>
            <a:endParaRPr lang="en-US" sz="1800">
              <a:solidFill>
                <a:schemeClr val="tx1"/>
              </a:solidFill>
              <a:latin typeface="Calibri"/>
              <a:cs typeface="Calibri" panose="020F0502020204030204"/>
            </a:endParaRPr>
          </a:p>
          <a:p>
            <a:pPr marL="0" indent="0">
              <a:buNone/>
            </a:pPr>
            <a:endParaRPr lang="en-US" b="1">
              <a:solidFill>
                <a:srgbClr val="313133"/>
              </a:solidFill>
              <a:cs typeface="Calibri"/>
            </a:endParaRPr>
          </a:p>
          <a:p>
            <a:pPr marL="90805" indent="-90805">
              <a:buFont typeface="Arial" panose="020F0502020204030204" pitchFamily="34" charset="0"/>
              <a:buChar char="•"/>
            </a:pPr>
            <a:endParaRPr lang="en-US">
              <a:cs typeface="Calibri" panose="020F0502020204030204"/>
            </a:endParaRPr>
          </a:p>
        </p:txBody>
      </p:sp>
      <p:pic>
        <p:nvPicPr>
          <p:cNvPr id="7" name="Picture 6" descr="A person in a suit&#10;&#10;Description automatically generated">
            <a:extLst>
              <a:ext uri="{FF2B5EF4-FFF2-40B4-BE49-F238E27FC236}">
                <a16:creationId xmlns:a16="http://schemas.microsoft.com/office/drawing/2014/main" id="{D18D1B20-4627-2604-BE59-64A09EAA06CA}"/>
              </a:ext>
            </a:extLst>
          </p:cNvPr>
          <p:cNvPicPr>
            <a:picLocks noChangeAspect="1"/>
          </p:cNvPicPr>
          <p:nvPr/>
        </p:nvPicPr>
        <p:blipFill>
          <a:blip r:embed="rId2"/>
          <a:stretch>
            <a:fillRect/>
          </a:stretch>
        </p:blipFill>
        <p:spPr>
          <a:xfrm>
            <a:off x="9954056" y="5156202"/>
            <a:ext cx="2053589" cy="1117289"/>
          </a:xfrm>
          <a:prstGeom prst="rect">
            <a:avLst/>
          </a:prstGeom>
        </p:spPr>
      </p:pic>
      <p:pic>
        <p:nvPicPr>
          <p:cNvPr id="2" name="Picture 1" descr="A red megaphone with white text&#10;&#10;Description automatically generated">
            <a:extLst>
              <a:ext uri="{FF2B5EF4-FFF2-40B4-BE49-F238E27FC236}">
                <a16:creationId xmlns:a16="http://schemas.microsoft.com/office/drawing/2014/main" id="{836980F1-0073-0BBD-6787-8655F1F7B08E}"/>
              </a:ext>
            </a:extLst>
          </p:cNvPr>
          <p:cNvPicPr>
            <a:picLocks noChangeAspect="1"/>
          </p:cNvPicPr>
          <p:nvPr/>
        </p:nvPicPr>
        <p:blipFill>
          <a:blip r:embed="rId3"/>
          <a:stretch>
            <a:fillRect/>
          </a:stretch>
        </p:blipFill>
        <p:spPr>
          <a:xfrm>
            <a:off x="9233957" y="96308"/>
            <a:ext cx="2635251" cy="1617133"/>
          </a:xfrm>
          <a:prstGeom prst="rect">
            <a:avLst/>
          </a:prstGeom>
        </p:spPr>
      </p:pic>
    </p:spTree>
    <p:extLst>
      <p:ext uri="{BB962C8B-B14F-4D97-AF65-F5344CB8AC3E}">
        <p14:creationId xmlns:p14="http://schemas.microsoft.com/office/powerpoint/2010/main" val="392537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EF2B0-C115-E23B-D57A-430F120A89A5}"/>
              </a:ext>
            </a:extLst>
          </p:cNvPr>
          <p:cNvSpPr>
            <a:spLocks noGrp="1"/>
          </p:cNvSpPr>
          <p:nvPr>
            <p:ph idx="1"/>
          </p:nvPr>
        </p:nvSpPr>
        <p:spPr>
          <a:xfrm>
            <a:off x="718003" y="1042236"/>
            <a:ext cx="10250350" cy="5031753"/>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endParaRPr lang="en-US" sz="1800">
              <a:solidFill>
                <a:srgbClr val="313133"/>
              </a:solidFill>
              <a:ea typeface="+mn-lt"/>
              <a:cs typeface="+mn-lt"/>
            </a:endParaRPr>
          </a:p>
          <a:p>
            <a:pPr marL="0" indent="0">
              <a:buNone/>
            </a:pPr>
            <a:r>
              <a:rPr lang="en-US">
                <a:solidFill>
                  <a:srgbClr val="313133"/>
                </a:solidFill>
                <a:ea typeface="+mn-lt"/>
                <a:cs typeface="+mn-lt"/>
              </a:rPr>
              <a:t>Although AHCCCS is offering ATD's professional development courses at no cost to eligible HCBS providers, there is a cost to AHCCCS. </a:t>
            </a:r>
            <a:endParaRPr lang="en-US" b="1">
              <a:solidFill>
                <a:srgbClr val="404040"/>
              </a:solidFill>
              <a:ea typeface="+mn-lt"/>
              <a:cs typeface="+mn-lt"/>
            </a:endParaRPr>
          </a:p>
          <a:p>
            <a:pPr marL="342900" indent="-342900">
              <a:buFont typeface="Arial" panose="020F0502020204030204" pitchFamily="34" charset="0"/>
              <a:buChar char="•"/>
            </a:pPr>
            <a:r>
              <a:rPr lang="en-US">
                <a:solidFill>
                  <a:srgbClr val="313133"/>
                </a:solidFill>
                <a:ea typeface="+mn-lt"/>
                <a:cs typeface="+mn-lt"/>
              </a:rPr>
              <a:t>These courses are valued at $1000 and are being paid for by AHCCCS through ARP (American Rescue Plan) federal funding. Therefore, </a:t>
            </a:r>
            <a:r>
              <a:rPr lang="en-US" b="1">
                <a:solidFill>
                  <a:srgbClr val="313133"/>
                </a:solidFill>
                <a:ea typeface="+mn-lt"/>
                <a:cs typeface="+mn-lt"/>
              </a:rPr>
              <a:t>by registering for this course, registrants are getting a </a:t>
            </a:r>
            <a:r>
              <a:rPr lang="en-US" b="1" u="sng">
                <a:solidFill>
                  <a:srgbClr val="313133"/>
                </a:solidFill>
                <a:ea typeface="+mn-lt"/>
                <a:cs typeface="+mn-lt"/>
              </a:rPr>
              <a:t>reserved</a:t>
            </a:r>
            <a:r>
              <a:rPr lang="en-US" b="1">
                <a:solidFill>
                  <a:srgbClr val="313133"/>
                </a:solidFill>
                <a:ea typeface="+mn-lt"/>
                <a:cs typeface="+mn-lt"/>
              </a:rPr>
              <a:t>, </a:t>
            </a:r>
            <a:r>
              <a:rPr lang="en-US" b="1" u="sng">
                <a:solidFill>
                  <a:srgbClr val="313133"/>
                </a:solidFill>
                <a:ea typeface="+mn-lt"/>
                <a:cs typeface="+mn-lt"/>
              </a:rPr>
              <a:t>paid</a:t>
            </a:r>
            <a:r>
              <a:rPr lang="en-US" b="1">
                <a:solidFill>
                  <a:srgbClr val="313133"/>
                </a:solidFill>
                <a:ea typeface="+mn-lt"/>
                <a:cs typeface="+mn-lt"/>
              </a:rPr>
              <a:t> seat.</a:t>
            </a:r>
            <a:endParaRPr lang="en-US">
              <a:cs typeface="Calibri" panose="020F0502020204030204"/>
            </a:endParaRPr>
          </a:p>
          <a:p>
            <a:pPr marL="342900" indent="-342900">
              <a:buFont typeface="Arial" panose="020F0502020204030204" pitchFamily="34" charset="0"/>
              <a:buChar char="•"/>
            </a:pPr>
            <a:r>
              <a:rPr lang="en-US">
                <a:solidFill>
                  <a:srgbClr val="313133"/>
                </a:solidFill>
                <a:ea typeface="+mn-lt"/>
                <a:cs typeface="+mn-lt"/>
              </a:rPr>
              <a:t>Canceling or transferring a reserved/paid seat to another session must be submitted to</a:t>
            </a:r>
            <a:r>
              <a:rPr lang="en-US" sz="1800">
                <a:solidFill>
                  <a:srgbClr val="313133"/>
                </a:solidFill>
                <a:ea typeface="+mn-lt"/>
                <a:cs typeface="+mn-lt"/>
              </a:rPr>
              <a:t> </a:t>
            </a:r>
            <a:r>
              <a:rPr lang="en-US" sz="1800" u="sng">
                <a:solidFill>
                  <a:srgbClr val="C10013"/>
                </a:solidFill>
                <a:ea typeface="+mn-lt"/>
                <a:cs typeface="+mn-lt"/>
                <a:hlinkClick r:id="rId2"/>
              </a:rPr>
              <a:t>customercare@td.org</a:t>
            </a:r>
            <a:r>
              <a:rPr lang="en-US" sz="1800" u="sng">
                <a:solidFill>
                  <a:srgbClr val="C10013"/>
                </a:solidFill>
                <a:ea typeface="+mn-lt"/>
                <a:cs typeface="+mn-lt"/>
              </a:rPr>
              <a:t> </a:t>
            </a:r>
            <a:r>
              <a:rPr lang="en-US" b="1">
                <a:solidFill>
                  <a:srgbClr val="313133"/>
                </a:solidFill>
                <a:ea typeface="+mn-lt"/>
                <a:cs typeface="+mn-lt"/>
              </a:rPr>
              <a:t>prior to/by the 4th business day</a:t>
            </a:r>
            <a:r>
              <a:rPr lang="en-US">
                <a:solidFill>
                  <a:srgbClr val="313133"/>
                </a:solidFill>
                <a:ea typeface="+mn-lt"/>
                <a:cs typeface="+mn-lt"/>
              </a:rPr>
              <a:t> before the start of the program. </a:t>
            </a:r>
            <a:endParaRPr lang="en-US" b="1">
              <a:solidFill>
                <a:srgbClr val="404040"/>
              </a:solidFill>
              <a:ea typeface="+mn-lt"/>
              <a:cs typeface="+mn-lt"/>
            </a:endParaRPr>
          </a:p>
          <a:p>
            <a:pPr marL="342900" indent="-342900">
              <a:buFont typeface="Arial" panose="020F0502020204030204" pitchFamily="34" charset="0"/>
              <a:buChar char="•"/>
            </a:pPr>
            <a:r>
              <a:rPr lang="en-US">
                <a:solidFill>
                  <a:srgbClr val="313133"/>
                </a:solidFill>
                <a:ea typeface="+mn-lt"/>
                <a:cs typeface="+mn-lt"/>
              </a:rPr>
              <a:t>There is a </a:t>
            </a:r>
            <a:r>
              <a:rPr lang="en-US" b="1">
                <a:solidFill>
                  <a:srgbClr val="313133"/>
                </a:solidFill>
                <a:ea typeface="+mn-lt"/>
                <a:cs typeface="+mn-lt"/>
              </a:rPr>
              <a:t>limit of one registered paid seat per participant per program. </a:t>
            </a:r>
          </a:p>
          <a:p>
            <a:pPr marL="342900" indent="-342900">
              <a:buFont typeface="Arial" panose="020F0502020204030204" pitchFamily="34" charset="0"/>
              <a:buChar char="•"/>
            </a:pPr>
            <a:r>
              <a:rPr lang="en-US" b="1">
                <a:solidFill>
                  <a:srgbClr val="313133"/>
                </a:solidFill>
                <a:ea typeface="+mn-lt"/>
                <a:cs typeface="+mn-lt"/>
              </a:rPr>
              <a:t>Before completing the registration process, participants should consult with their supervisor and confirm commitment to be able to attend all scheduled days.</a:t>
            </a:r>
            <a:endParaRPr lang="en-US" b="1">
              <a:solidFill>
                <a:srgbClr val="313133"/>
              </a:solidFill>
              <a:cs typeface="Calibri" panose="020F0502020204030204"/>
            </a:endParaRPr>
          </a:p>
          <a:p>
            <a:pPr marL="90805" indent="-90805">
              <a:buFont typeface="Arial" panose="020F0502020204030204" pitchFamily="34" charset="0"/>
              <a:buChar char="•"/>
            </a:pPr>
            <a:endParaRPr lang="en-US">
              <a:cs typeface="Calibri" panose="020F0502020204030204"/>
            </a:endParaRPr>
          </a:p>
        </p:txBody>
      </p:sp>
      <p:pic>
        <p:nvPicPr>
          <p:cNvPr id="2" name="Picture 1" descr="A red megaphone with white text&#10;&#10;Description automatically generated">
            <a:extLst>
              <a:ext uri="{FF2B5EF4-FFF2-40B4-BE49-F238E27FC236}">
                <a16:creationId xmlns:a16="http://schemas.microsoft.com/office/drawing/2014/main" id="{836980F1-0073-0BBD-6787-8655F1F7B08E}"/>
              </a:ext>
            </a:extLst>
          </p:cNvPr>
          <p:cNvPicPr>
            <a:picLocks noChangeAspect="1"/>
          </p:cNvPicPr>
          <p:nvPr/>
        </p:nvPicPr>
        <p:blipFill>
          <a:blip r:embed="rId3"/>
          <a:stretch>
            <a:fillRect/>
          </a:stretch>
        </p:blipFill>
        <p:spPr>
          <a:xfrm>
            <a:off x="9233957" y="96308"/>
            <a:ext cx="2635251" cy="1617133"/>
          </a:xfrm>
          <a:prstGeom prst="rect">
            <a:avLst/>
          </a:prstGeom>
        </p:spPr>
      </p:pic>
    </p:spTree>
    <p:extLst>
      <p:ext uri="{BB962C8B-B14F-4D97-AF65-F5344CB8AC3E}">
        <p14:creationId xmlns:p14="http://schemas.microsoft.com/office/powerpoint/2010/main" val="26061947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E662D-DCA0-C0A5-36DB-59F540527CF5}"/>
              </a:ext>
            </a:extLst>
          </p:cNvPr>
          <p:cNvSpPr>
            <a:spLocks noGrp="1"/>
          </p:cNvSpPr>
          <p:nvPr>
            <p:ph type="title"/>
          </p:nvPr>
        </p:nvSpPr>
        <p:spPr>
          <a:xfrm>
            <a:off x="838201" y="345810"/>
            <a:ext cx="5120561" cy="1325563"/>
          </a:xfrm>
        </p:spPr>
        <p:txBody>
          <a:bodyPr>
            <a:normAutofit/>
          </a:bodyPr>
          <a:lstStyle/>
          <a:p>
            <a:r>
              <a:rPr lang="en-US" sz="3200">
                <a:latin typeface="Arial"/>
                <a:cs typeface="Arial"/>
              </a:rPr>
              <a:t>Heritage, History &amp; Health Observances</a:t>
            </a:r>
            <a:endParaRPr lang="en-US">
              <a:cs typeface="Calibri Light" panose="020F0302020204030204"/>
            </a:endParaRPr>
          </a:p>
        </p:txBody>
      </p:sp>
      <p:sp>
        <p:nvSpPr>
          <p:cNvPr id="3" name="Content Placeholder 2">
            <a:extLst>
              <a:ext uri="{FF2B5EF4-FFF2-40B4-BE49-F238E27FC236}">
                <a16:creationId xmlns:a16="http://schemas.microsoft.com/office/drawing/2014/main" id="{062615C4-8E9B-DA8E-9CB7-52DA9A555814}"/>
              </a:ext>
            </a:extLst>
          </p:cNvPr>
          <p:cNvSpPr>
            <a:spLocks noGrp="1"/>
          </p:cNvSpPr>
          <p:nvPr>
            <p:ph idx="1"/>
          </p:nvPr>
        </p:nvSpPr>
        <p:spPr>
          <a:xfrm>
            <a:off x="245248" y="1585355"/>
            <a:ext cx="6230093" cy="5339877"/>
          </a:xfrm>
        </p:spPr>
        <p:txBody>
          <a:bodyPr vert="horz" lIns="91440" tIns="45720" rIns="91440" bIns="45720" rtlCol="0" anchor="t">
            <a:normAutofit/>
          </a:bodyPr>
          <a:lstStyle/>
          <a:p>
            <a:pPr marL="0" indent="0">
              <a:buNone/>
            </a:pPr>
            <a:endParaRPr lang="en-US" sz="1200" b="1">
              <a:solidFill>
                <a:srgbClr val="000000"/>
              </a:solidFill>
              <a:latin typeface="Arial"/>
              <a:cs typeface="Arial"/>
            </a:endParaRPr>
          </a:p>
          <a:p>
            <a:pPr marL="90805" indent="-90805">
              <a:buFont typeface="Arial"/>
              <a:buChar char="•"/>
            </a:pPr>
            <a:r>
              <a:rPr lang="en-US" sz="2400">
                <a:solidFill>
                  <a:srgbClr val="000000"/>
                </a:solidFill>
                <a:latin typeface="Arial"/>
                <a:cs typeface="Calibri"/>
              </a:rPr>
              <a:t>Women’s</a:t>
            </a:r>
            <a:r>
              <a:rPr lang="en-US" sz="2400">
                <a:solidFill>
                  <a:srgbClr val="000000"/>
                </a:solidFill>
                <a:latin typeface="Arial"/>
                <a:ea typeface="+mn-lt"/>
                <a:cs typeface="+mn-lt"/>
              </a:rPr>
              <a:t> History Month </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mn-lt"/>
              </a:rPr>
              <a:t>Irish American Heritage Month </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mn-lt"/>
              </a:rPr>
              <a:t>Developmental Disability Awareness Month</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mn-lt"/>
              </a:rPr>
              <a:t>Colorectal Cancer Awareness Month </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mn-lt"/>
              </a:rPr>
              <a:t>National Nutrition Month </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mn-lt"/>
              </a:rPr>
              <a:t>National Kidney Month </a:t>
            </a:r>
            <a:endParaRPr lang="en-US" sz="2400">
              <a:solidFill>
                <a:srgbClr val="404040"/>
              </a:solidFill>
              <a:latin typeface="Arial"/>
              <a:ea typeface="+mn-lt"/>
              <a:cs typeface="Arial"/>
            </a:endParaRPr>
          </a:p>
          <a:p>
            <a:pPr marL="90805" indent="-90805">
              <a:buFont typeface="Arial"/>
              <a:buChar char="•"/>
            </a:pPr>
            <a:r>
              <a:rPr lang="en-US" sz="2400">
                <a:solidFill>
                  <a:srgbClr val="000000"/>
                </a:solidFill>
                <a:latin typeface="Arial"/>
                <a:ea typeface="+mn-lt"/>
                <a:cs typeface="Calibri"/>
              </a:rPr>
              <a:t>Cesar Chavez Day –March 31</a:t>
            </a:r>
          </a:p>
          <a:p>
            <a:pPr marL="0" indent="0" algn="ctr">
              <a:lnSpc>
                <a:spcPct val="140000"/>
              </a:lnSpc>
              <a:buNone/>
            </a:pPr>
            <a:r>
              <a:rPr lang="en-US" sz="1600">
                <a:latin typeface="Arial"/>
                <a:cs typeface="Arial"/>
              </a:rPr>
              <a:t>*Not an all-inclusive list</a:t>
            </a:r>
            <a:endParaRPr lang="en-US" sz="1600">
              <a:cs typeface="Arial"/>
            </a:endParaRPr>
          </a:p>
          <a:p>
            <a:pPr marL="0" indent="0" algn="ctr">
              <a:lnSpc>
                <a:spcPct val="140000"/>
              </a:lnSpc>
              <a:buNone/>
            </a:pPr>
            <a:endParaRPr lang="en-US" sz="2100" b="1">
              <a:solidFill>
                <a:schemeClr val="accent2"/>
              </a:solidFill>
              <a:latin typeface="STXingkai"/>
              <a:ea typeface="STXingka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Calibri"/>
            </a:endParaRPr>
          </a:p>
          <a:p>
            <a:pPr marL="90805" indent="-90805">
              <a:lnSpc>
                <a:spcPct val="140000"/>
              </a:lnSpc>
              <a:buChar char="•"/>
            </a:pPr>
            <a:endParaRPr lang="en-US" sz="2000" b="1">
              <a:latin typeface="Calibri"/>
              <a:ea typeface="Calibri"/>
              <a:cs typeface="Arial"/>
            </a:endParaRPr>
          </a:p>
          <a:p>
            <a:pPr marL="90805" indent="-90805">
              <a:lnSpc>
                <a:spcPct val="140000"/>
              </a:lnSpc>
              <a:buChar char="•"/>
            </a:pPr>
            <a:endParaRPr lang="en-US" sz="2000" b="1">
              <a:latin typeface="Calibri"/>
              <a:ea typeface="Calibri"/>
              <a:cs typeface="Arial"/>
            </a:endParaRPr>
          </a:p>
        </p:txBody>
      </p:sp>
      <p:sp>
        <p:nvSpPr>
          <p:cNvPr id="6" name="TextBox 5">
            <a:extLst>
              <a:ext uri="{FF2B5EF4-FFF2-40B4-BE49-F238E27FC236}">
                <a16:creationId xmlns:a16="http://schemas.microsoft.com/office/drawing/2014/main" id="{F69B6C74-B839-82BF-0849-BD3C5DCE65EC}"/>
              </a:ext>
            </a:extLst>
          </p:cNvPr>
          <p:cNvSpPr txBox="1"/>
          <p:nvPr/>
        </p:nvSpPr>
        <p:spPr>
          <a:xfrm>
            <a:off x="5655735" y="5137151"/>
            <a:ext cx="636269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i="1">
                <a:solidFill>
                  <a:srgbClr val="ED7D31"/>
                </a:solidFill>
                <a:latin typeface="Bookman Old Style"/>
              </a:rPr>
              <a:t>By nurturing a culture that prioritizes Diversity, Equity, &amp; Inclusion- your organization can unlock many advantages ranging from enhanced productivity, to bolstered retention rates, to improved member outcomes</a:t>
            </a:r>
            <a:r>
              <a:rPr lang="en-US" sz="1600" b="1" i="1">
                <a:solidFill>
                  <a:srgbClr val="ED7D31"/>
                </a:solidFill>
                <a:latin typeface="STXingkai"/>
                <a:ea typeface="STXingkai"/>
              </a:rPr>
              <a:t>.</a:t>
            </a:r>
            <a:endParaRPr lang="en-US" sz="1600" i="1">
              <a:cs typeface="Calibri" panose="020F0502020204030204"/>
            </a:endParaRPr>
          </a:p>
        </p:txBody>
      </p:sp>
      <p:pic>
        <p:nvPicPr>
          <p:cNvPr id="4" name="Picture 3" descr="A calendar with numbers on it&#10;&#10;Description automatically generated">
            <a:extLst>
              <a:ext uri="{FF2B5EF4-FFF2-40B4-BE49-F238E27FC236}">
                <a16:creationId xmlns:a16="http://schemas.microsoft.com/office/drawing/2014/main" id="{E9AD99B2-99FC-083B-23FE-E7F4630E1103}"/>
              </a:ext>
            </a:extLst>
          </p:cNvPr>
          <p:cNvPicPr>
            <a:picLocks noChangeAspect="1"/>
          </p:cNvPicPr>
          <p:nvPr/>
        </p:nvPicPr>
        <p:blipFill>
          <a:blip r:embed="rId2"/>
          <a:stretch>
            <a:fillRect/>
          </a:stretch>
        </p:blipFill>
        <p:spPr>
          <a:xfrm>
            <a:off x="8707967" y="176214"/>
            <a:ext cx="3242734" cy="2621492"/>
          </a:xfrm>
          <a:prstGeom prst="rect">
            <a:avLst/>
          </a:prstGeom>
        </p:spPr>
      </p:pic>
      <p:pic>
        <p:nvPicPr>
          <p:cNvPr id="7" name="Picture 6" descr="A four leaf clover with four leaf clovers&#10;&#10;Description automatically generated">
            <a:extLst>
              <a:ext uri="{FF2B5EF4-FFF2-40B4-BE49-F238E27FC236}">
                <a16:creationId xmlns:a16="http://schemas.microsoft.com/office/drawing/2014/main" id="{17C59E70-AA9A-53EC-BC61-43B711998CFC}"/>
              </a:ext>
            </a:extLst>
          </p:cNvPr>
          <p:cNvPicPr>
            <a:picLocks noChangeAspect="1"/>
          </p:cNvPicPr>
          <p:nvPr/>
        </p:nvPicPr>
        <p:blipFill>
          <a:blip r:embed="rId3"/>
          <a:stretch>
            <a:fillRect/>
          </a:stretch>
        </p:blipFill>
        <p:spPr>
          <a:xfrm>
            <a:off x="6729156" y="2070919"/>
            <a:ext cx="1736623" cy="2464210"/>
          </a:xfrm>
          <a:prstGeom prst="rect">
            <a:avLst/>
          </a:prstGeom>
        </p:spPr>
      </p:pic>
      <p:pic>
        <p:nvPicPr>
          <p:cNvPr id="8" name="Picture 7" descr="A red and white logo with a white circle and a black eagle&#10;&#10;Description automatically generated">
            <a:extLst>
              <a:ext uri="{FF2B5EF4-FFF2-40B4-BE49-F238E27FC236}">
                <a16:creationId xmlns:a16="http://schemas.microsoft.com/office/drawing/2014/main" id="{2682DB18-7F4E-9653-D492-3F9742504948}"/>
              </a:ext>
            </a:extLst>
          </p:cNvPr>
          <p:cNvPicPr>
            <a:picLocks noChangeAspect="1"/>
          </p:cNvPicPr>
          <p:nvPr/>
        </p:nvPicPr>
        <p:blipFill>
          <a:blip r:embed="rId4"/>
          <a:stretch>
            <a:fillRect/>
          </a:stretch>
        </p:blipFill>
        <p:spPr>
          <a:xfrm>
            <a:off x="8981051" y="3008670"/>
            <a:ext cx="2708173" cy="1651820"/>
          </a:xfrm>
          <a:prstGeom prst="rect">
            <a:avLst/>
          </a:prstGeom>
        </p:spPr>
      </p:pic>
    </p:spTree>
    <p:extLst>
      <p:ext uri="{BB962C8B-B14F-4D97-AF65-F5344CB8AC3E}">
        <p14:creationId xmlns:p14="http://schemas.microsoft.com/office/powerpoint/2010/main" val="29518835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E2A48-BF0F-9A79-B040-AB16CBB7591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865737-7022-42EC-16A8-47865468C6D3}"/>
              </a:ext>
            </a:extLst>
          </p:cNvPr>
          <p:cNvSpPr>
            <a:spLocks noGrp="1"/>
          </p:cNvSpPr>
          <p:nvPr>
            <p:ph idx="1"/>
          </p:nvPr>
        </p:nvSpPr>
        <p:spPr>
          <a:xfrm>
            <a:off x="718003" y="1042236"/>
            <a:ext cx="11332633" cy="5418899"/>
          </a:xfrm>
        </p:spPr>
        <p:txBody>
          <a:bodyPr vert="horz" lIns="91440" tIns="45720" rIns="91440" bIns="45720" rtlCol="0" anchor="t">
            <a:noAutofit/>
          </a:bodyPr>
          <a:lstStyle/>
          <a:p>
            <a:pPr marL="0" indent="0">
              <a:buNone/>
            </a:pPr>
            <a:r>
              <a:rPr lang="en-US" sz="3200" b="1">
                <a:solidFill>
                  <a:srgbClr val="00B0F0"/>
                </a:solidFill>
                <a:latin typeface="Arial"/>
                <a:cs typeface="Arial"/>
              </a:rPr>
              <a:t>Best Practices in Workforce Development  </a:t>
            </a:r>
            <a:endParaRPr lang="en-US" sz="1600"/>
          </a:p>
          <a:p>
            <a:pPr marL="0" indent="0">
              <a:buNone/>
            </a:pPr>
            <a:endParaRPr lang="en-US" sz="1800">
              <a:latin typeface="Arial"/>
              <a:cs typeface="Arial"/>
            </a:endParaRPr>
          </a:p>
          <a:p>
            <a:pPr marL="0" indent="0">
              <a:buNone/>
            </a:pPr>
            <a:r>
              <a:rPr lang="en-US" sz="1800">
                <a:latin typeface="Arial"/>
                <a:cs typeface="Arial"/>
              </a:rPr>
              <a:t>We invite you to join upcoming </a:t>
            </a:r>
            <a:r>
              <a:rPr lang="en-US" sz="1800" b="1">
                <a:latin typeface="Arial"/>
                <a:cs typeface="Arial"/>
              </a:rPr>
              <a:t>Lunch &amp; Learns</a:t>
            </a:r>
            <a:r>
              <a:rPr lang="en-US" sz="1800">
                <a:latin typeface="Arial"/>
                <a:cs typeface="Arial"/>
              </a:rPr>
              <a:t>, to learn more about these programs and to answer any questions you have.</a:t>
            </a:r>
            <a:endParaRPr lang="en-US" sz="1800">
              <a:cs typeface="Calibri"/>
            </a:endParaRPr>
          </a:p>
          <a:p>
            <a:pPr marL="285750" indent="-285750">
              <a:buFont typeface="Arial" panose="020F0502020204030204" pitchFamily="34" charset="0"/>
              <a:buChar char="•"/>
            </a:pPr>
            <a:r>
              <a:rPr lang="en-US" sz="1800">
                <a:latin typeface="Arial"/>
                <a:cs typeface="Arial"/>
              </a:rPr>
              <a:t>30-minute sessions with time for Q&amp;A </a:t>
            </a:r>
            <a:endParaRPr lang="en-US" sz="1800">
              <a:cs typeface="Calibri"/>
            </a:endParaRPr>
          </a:p>
          <a:p>
            <a:pPr marL="285750" indent="-285750">
              <a:buFont typeface="Arial" panose="020F0502020204030204" pitchFamily="34" charset="0"/>
              <a:buChar char="•"/>
            </a:pPr>
            <a:r>
              <a:rPr lang="en-US" sz="1800">
                <a:latin typeface="Arial"/>
                <a:cs typeface="Arial"/>
              </a:rPr>
              <a:t>Attend one or both</a:t>
            </a:r>
            <a:endParaRPr lang="en-US" sz="1800">
              <a:cs typeface="Calibri"/>
            </a:endParaRPr>
          </a:p>
          <a:p>
            <a:pPr marL="90805" indent="-90805" algn="ctr">
              <a:buNone/>
            </a:pPr>
            <a:r>
              <a:rPr lang="en-US" sz="2400">
                <a:latin typeface="Arial"/>
                <a:cs typeface="Arial"/>
              </a:rPr>
              <a:t>February 14, 2024</a:t>
            </a:r>
            <a:endParaRPr lang="en-US" sz="2400">
              <a:cs typeface="Calibri" panose="020F0502020204030204"/>
            </a:endParaRPr>
          </a:p>
          <a:p>
            <a:pPr marL="0" indent="0" algn="ctr">
              <a:buNone/>
            </a:pPr>
            <a:r>
              <a:rPr lang="en-US">
                <a:solidFill>
                  <a:srgbClr val="0563C1"/>
                </a:solidFill>
                <a:ea typeface="+mn-lt"/>
                <a:cs typeface="+mn-lt"/>
              </a:rPr>
              <a:t>Training &amp; Facilitation Lunch &amp; Learn 11AM: </a:t>
            </a:r>
            <a:r>
              <a:rPr lang="en-US">
                <a:solidFill>
                  <a:srgbClr val="0563C1"/>
                </a:solidFill>
                <a:ea typeface="+mn-lt"/>
                <a:cs typeface="+mn-lt"/>
                <a:hlinkClick r:id="rId2"/>
              </a:rPr>
              <a:t>http://atdeducation.adobeconnect.com/r8o5e2rk1pl6/</a:t>
            </a:r>
            <a:endParaRPr lang="en-US">
              <a:solidFill>
                <a:srgbClr val="0563C1"/>
              </a:solidFill>
              <a:latin typeface="Arial"/>
              <a:cs typeface="Arial"/>
            </a:endParaRPr>
          </a:p>
          <a:p>
            <a:pPr marL="0" indent="0" algn="ctr">
              <a:buNone/>
            </a:pPr>
            <a:r>
              <a:rPr lang="en-US">
                <a:solidFill>
                  <a:srgbClr val="0563C1"/>
                </a:solidFill>
                <a:ea typeface="+mn-lt"/>
                <a:cs typeface="+mn-lt"/>
              </a:rPr>
              <a:t>Integrated Talent Management Lunch &amp; Learn 12PM: </a:t>
            </a:r>
            <a:r>
              <a:rPr lang="en-US">
                <a:solidFill>
                  <a:srgbClr val="0563C1"/>
                </a:solidFill>
                <a:ea typeface="+mn-lt"/>
                <a:cs typeface="+mn-lt"/>
                <a:hlinkClick r:id="rId3"/>
              </a:rPr>
              <a:t>http://atdeducation.adobeconnect.com/itmllahcccs/</a:t>
            </a:r>
            <a:endParaRPr lang="en-US">
              <a:cs typeface="Calibri"/>
            </a:endParaRPr>
          </a:p>
          <a:p>
            <a:pPr marL="90805" indent="-90805" algn="ctr">
              <a:buFont typeface="Arial"/>
              <a:buChar char="•"/>
            </a:pPr>
            <a:endParaRPr lang="en-US" sz="1600">
              <a:solidFill>
                <a:srgbClr val="0563C1"/>
              </a:solidFill>
              <a:latin typeface="Arial"/>
              <a:cs typeface="Arial"/>
            </a:endParaRPr>
          </a:p>
        </p:txBody>
      </p:sp>
      <p:pic>
        <p:nvPicPr>
          <p:cNvPr id="2" name="Picture 1" descr="A keyboard with a blue and white key&#10;&#10;Description automatically generated">
            <a:extLst>
              <a:ext uri="{FF2B5EF4-FFF2-40B4-BE49-F238E27FC236}">
                <a16:creationId xmlns:a16="http://schemas.microsoft.com/office/drawing/2014/main" id="{833F852B-802B-9064-A107-E42970CA69E1}"/>
              </a:ext>
            </a:extLst>
          </p:cNvPr>
          <p:cNvPicPr>
            <a:picLocks noChangeAspect="1"/>
          </p:cNvPicPr>
          <p:nvPr/>
        </p:nvPicPr>
        <p:blipFill>
          <a:blip r:embed="rId4"/>
          <a:stretch>
            <a:fillRect/>
          </a:stretch>
        </p:blipFill>
        <p:spPr>
          <a:xfrm>
            <a:off x="8991071" y="173567"/>
            <a:ext cx="2994025" cy="1187450"/>
          </a:xfrm>
          <a:prstGeom prst="rect">
            <a:avLst/>
          </a:prstGeom>
        </p:spPr>
      </p:pic>
    </p:spTree>
    <p:extLst>
      <p:ext uri="{BB962C8B-B14F-4D97-AF65-F5344CB8AC3E}">
        <p14:creationId xmlns:p14="http://schemas.microsoft.com/office/powerpoint/2010/main" val="3559788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0A499-EBD8-D3AB-E8B8-DAF4725014A2}"/>
              </a:ext>
            </a:extLst>
          </p:cNvPr>
          <p:cNvSpPr txBox="1"/>
          <p:nvPr/>
        </p:nvSpPr>
        <p:spPr>
          <a:xfrm>
            <a:off x="920466" y="1007086"/>
            <a:ext cx="10517461" cy="375552"/>
          </a:xfrm>
          <a:prstGeom prst="rect">
            <a:avLst/>
          </a:prstGeom>
          <a:noFill/>
        </p:spPr>
        <p:txBody>
          <a:bodyPr wrap="square" lIns="91440" tIns="45720" rIns="91440" bIns="45720" anchor="t">
            <a:spAutoFit/>
          </a:bodyPr>
          <a:lstStyle/>
          <a:p>
            <a:pPr marL="0" marR="0">
              <a:lnSpc>
                <a:spcPct val="107000"/>
              </a:lnSpc>
              <a:spcBef>
                <a:spcPts val="0"/>
              </a:spcBef>
              <a:spcAft>
                <a:spcPts val="800"/>
              </a:spcAft>
            </a:pPr>
            <a:endParaRPr lang="en-US" sz="18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02F993F-663C-4E10-5153-7E5F81EED3A3}"/>
              </a:ext>
            </a:extLst>
          </p:cNvPr>
          <p:cNvSpPr txBox="1"/>
          <p:nvPr/>
        </p:nvSpPr>
        <p:spPr>
          <a:xfrm>
            <a:off x="920466" y="229917"/>
            <a:ext cx="10459887" cy="707886"/>
          </a:xfrm>
          <a:prstGeom prst="rect">
            <a:avLst/>
          </a:prstGeom>
          <a:noFill/>
        </p:spPr>
        <p:txBody>
          <a:bodyPr wrap="square" lIns="91440" tIns="45720" rIns="91440" bIns="45720" anchor="t">
            <a:spAutoFit/>
          </a:bodyPr>
          <a:lstStyle/>
          <a:p>
            <a:pPr>
              <a:defRPr/>
            </a:pPr>
            <a:r>
              <a:rPr lang="en-US" sz="4000">
                <a:latin typeface="Calibri"/>
                <a:ea typeface="Calibri"/>
                <a:cs typeface="Calibri"/>
              </a:rPr>
              <a:t>Legacy Agency Spotlight</a:t>
            </a:r>
            <a:endParaRPr lang="en-US" sz="4000" i="0" u="none" strike="noStrike" kern="1200" cap="none" spc="0" normalizeH="0" baseline="0" noProof="0">
              <a:ln>
                <a:noFill/>
              </a:ln>
              <a:effectLst/>
              <a:uLnTx/>
              <a:uFillTx/>
              <a:latin typeface="Calibri"/>
              <a:ea typeface="Calibri"/>
              <a:cs typeface="Calibri"/>
            </a:endParaRPr>
          </a:p>
        </p:txBody>
      </p:sp>
      <p:pic>
        <p:nvPicPr>
          <p:cNvPr id="2" name="Picture 1" descr="A yellow light shining on a black background&#10;&#10;Description automatically generated">
            <a:extLst>
              <a:ext uri="{FF2B5EF4-FFF2-40B4-BE49-F238E27FC236}">
                <a16:creationId xmlns:a16="http://schemas.microsoft.com/office/drawing/2014/main" id="{73018904-6DEC-A3D8-1A81-4EFAC5181912}"/>
              </a:ext>
            </a:extLst>
          </p:cNvPr>
          <p:cNvPicPr>
            <a:picLocks noChangeAspect="1"/>
          </p:cNvPicPr>
          <p:nvPr/>
        </p:nvPicPr>
        <p:blipFill>
          <a:blip r:embed="rId4"/>
          <a:stretch>
            <a:fillRect/>
          </a:stretch>
        </p:blipFill>
        <p:spPr>
          <a:xfrm>
            <a:off x="8409912" y="-37214"/>
            <a:ext cx="3328873" cy="4114800"/>
          </a:xfrm>
          <a:prstGeom prst="rect">
            <a:avLst/>
          </a:prstGeom>
        </p:spPr>
      </p:pic>
      <p:sp>
        <p:nvSpPr>
          <p:cNvPr id="3" name="TextBox 2">
            <a:extLst>
              <a:ext uri="{FF2B5EF4-FFF2-40B4-BE49-F238E27FC236}">
                <a16:creationId xmlns:a16="http://schemas.microsoft.com/office/drawing/2014/main" id="{52502AAB-02DF-729E-36B3-C3AD39F19248}"/>
              </a:ext>
            </a:extLst>
          </p:cNvPr>
          <p:cNvSpPr txBox="1"/>
          <p:nvPr/>
        </p:nvSpPr>
        <p:spPr>
          <a:xfrm>
            <a:off x="2244505" y="1693090"/>
            <a:ext cx="7869381"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ea typeface="Calibri"/>
                <a:cs typeface="Calibri"/>
              </a:rPr>
              <a:t>Legacy Agency Spotlight: </a:t>
            </a:r>
            <a:r>
              <a:rPr lang="en-US" sz="2400">
                <a:ea typeface="Calibri"/>
                <a:cs typeface="Calibri"/>
              </a:rPr>
              <a:t>An opportunity to recognize your agency or others for outstanding achievements related to workforce development made within the last 6 months.</a:t>
            </a:r>
          </a:p>
        </p:txBody>
      </p:sp>
      <p:sp>
        <p:nvSpPr>
          <p:cNvPr id="5" name="TextBox 4">
            <a:extLst>
              <a:ext uri="{FF2B5EF4-FFF2-40B4-BE49-F238E27FC236}">
                <a16:creationId xmlns:a16="http://schemas.microsoft.com/office/drawing/2014/main" id="{7FBD4DFE-7797-F6EA-84C8-2C215892CDFE}"/>
              </a:ext>
            </a:extLst>
          </p:cNvPr>
          <p:cNvSpPr txBox="1"/>
          <p:nvPr/>
        </p:nvSpPr>
        <p:spPr>
          <a:xfrm>
            <a:off x="688834" y="3429000"/>
            <a:ext cx="5295608" cy="26776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ea typeface="Calibri"/>
                <a:cs typeface="Calibri"/>
              </a:rPr>
              <a:t>Honorable Mention: </a:t>
            </a:r>
          </a:p>
          <a:p>
            <a:pPr marL="342900" indent="-342900">
              <a:buFont typeface="Arial" panose="020B0604020202020204" pitchFamily="34" charset="0"/>
              <a:buChar char="•"/>
            </a:pPr>
            <a:r>
              <a:rPr lang="en-US" sz="2400">
                <a:ea typeface="Calibri"/>
                <a:cs typeface="Calibri"/>
              </a:rPr>
              <a:t>Beacon Group </a:t>
            </a:r>
          </a:p>
          <a:p>
            <a:pPr marL="342900" indent="-342900">
              <a:buFont typeface="Arial" panose="020B0604020202020204" pitchFamily="34" charset="0"/>
              <a:buChar char="•"/>
            </a:pPr>
            <a:r>
              <a:rPr lang="en-US" sz="2400">
                <a:ea typeface="Calibri"/>
                <a:cs typeface="Calibri"/>
              </a:rPr>
              <a:t>Devereux Advanced Behavioral Health</a:t>
            </a:r>
          </a:p>
          <a:p>
            <a:pPr marL="342900" indent="-342900">
              <a:buFont typeface="Arial" panose="020B0604020202020204" pitchFamily="34" charset="0"/>
              <a:buChar char="•"/>
            </a:pPr>
            <a:r>
              <a:rPr lang="en-US" sz="2400">
                <a:ea typeface="Calibri"/>
                <a:cs typeface="Calibri"/>
              </a:rPr>
              <a:t>H.O.P.E.S.S</a:t>
            </a:r>
          </a:p>
          <a:p>
            <a:pPr marL="342900" indent="-342900">
              <a:buFont typeface="Arial" panose="020B0604020202020204" pitchFamily="34" charset="0"/>
              <a:buChar char="•"/>
            </a:pPr>
            <a:r>
              <a:rPr lang="en-US" sz="2400">
                <a:ea typeface="Calibri"/>
                <a:cs typeface="Calibri"/>
              </a:rPr>
              <a:t>Lateef Behavioral</a:t>
            </a:r>
          </a:p>
          <a:p>
            <a:pPr marL="342900" indent="-342900">
              <a:buFont typeface="Arial" panose="020B0604020202020204" pitchFamily="34" charset="0"/>
              <a:buChar char="•"/>
            </a:pPr>
            <a:r>
              <a:rPr lang="en-US" sz="2400">
                <a:ea typeface="Calibri"/>
                <a:cs typeface="Calibri"/>
              </a:rPr>
              <a:t>Southwest Behavioral &amp; Health</a:t>
            </a:r>
          </a:p>
          <a:p>
            <a:pPr marL="342900" indent="-342900">
              <a:buFont typeface="Arial" panose="020B0604020202020204" pitchFamily="34" charset="0"/>
              <a:buChar char="•"/>
            </a:pPr>
            <a:r>
              <a:rPr lang="en-US" sz="2400">
                <a:ea typeface="Calibri"/>
                <a:cs typeface="Calibri"/>
              </a:rPr>
              <a:t>Transitional Living Center Recovery</a:t>
            </a:r>
          </a:p>
        </p:txBody>
      </p:sp>
      <p:sp>
        <p:nvSpPr>
          <p:cNvPr id="6" name="TextBox 5">
            <a:extLst>
              <a:ext uri="{FF2B5EF4-FFF2-40B4-BE49-F238E27FC236}">
                <a16:creationId xmlns:a16="http://schemas.microsoft.com/office/drawing/2014/main" id="{51502D00-833D-3171-0E8D-5980D374E378}"/>
              </a:ext>
            </a:extLst>
          </p:cNvPr>
          <p:cNvSpPr txBox="1"/>
          <p:nvPr/>
        </p:nvSpPr>
        <p:spPr>
          <a:xfrm>
            <a:off x="6328877" y="3654130"/>
            <a:ext cx="5863123"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ea typeface="Calibri"/>
                <a:cs typeface="Calibri"/>
              </a:rPr>
              <a:t>2</a:t>
            </a:r>
            <a:r>
              <a:rPr lang="en-US" sz="2400" b="1" baseline="30000">
                <a:solidFill>
                  <a:srgbClr val="00B0F0"/>
                </a:solidFill>
                <a:ea typeface="Calibri"/>
                <a:cs typeface="Calibri"/>
              </a:rPr>
              <a:t>nd</a:t>
            </a:r>
            <a:r>
              <a:rPr lang="en-US" sz="2400" b="1">
                <a:solidFill>
                  <a:srgbClr val="00B0F0"/>
                </a:solidFill>
                <a:ea typeface="Calibri"/>
                <a:cs typeface="Calibri"/>
              </a:rPr>
              <a:t> Runner Up: </a:t>
            </a:r>
          </a:p>
          <a:p>
            <a:pPr marL="342900" indent="-342900">
              <a:buFont typeface="Arial" panose="020B0604020202020204" pitchFamily="34" charset="0"/>
              <a:buChar char="•"/>
            </a:pPr>
            <a:r>
              <a:rPr lang="en-US" sz="2400">
                <a:ea typeface="Calibri"/>
                <a:cs typeface="Calibri"/>
              </a:rPr>
              <a:t>United Cerebral Palsy of Southern Arizona</a:t>
            </a:r>
          </a:p>
        </p:txBody>
      </p:sp>
      <p:sp>
        <p:nvSpPr>
          <p:cNvPr id="8" name="TextBox 7">
            <a:extLst>
              <a:ext uri="{FF2B5EF4-FFF2-40B4-BE49-F238E27FC236}">
                <a16:creationId xmlns:a16="http://schemas.microsoft.com/office/drawing/2014/main" id="{7001C0DB-8643-BD71-1692-AECA21EEF645}"/>
              </a:ext>
            </a:extLst>
          </p:cNvPr>
          <p:cNvSpPr txBox="1"/>
          <p:nvPr/>
        </p:nvSpPr>
        <p:spPr>
          <a:xfrm>
            <a:off x="6328876" y="4910276"/>
            <a:ext cx="5863123"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B0F0"/>
                </a:solidFill>
                <a:ea typeface="Calibri"/>
                <a:cs typeface="Calibri"/>
              </a:rPr>
              <a:t>1</a:t>
            </a:r>
            <a:r>
              <a:rPr lang="en-US" sz="2400" b="1" baseline="30000">
                <a:solidFill>
                  <a:srgbClr val="00B0F0"/>
                </a:solidFill>
                <a:ea typeface="Calibri"/>
                <a:cs typeface="Calibri"/>
              </a:rPr>
              <a:t>st</a:t>
            </a:r>
            <a:r>
              <a:rPr lang="en-US" sz="2400" b="1">
                <a:solidFill>
                  <a:srgbClr val="00B0F0"/>
                </a:solidFill>
                <a:ea typeface="Calibri"/>
                <a:cs typeface="Calibri"/>
              </a:rPr>
              <a:t> Runner Up: </a:t>
            </a:r>
          </a:p>
          <a:p>
            <a:pPr marL="342900" indent="-342900">
              <a:buFont typeface="Arial" panose="020B0604020202020204" pitchFamily="34" charset="0"/>
              <a:buChar char="•"/>
            </a:pPr>
            <a:r>
              <a:rPr lang="en-US" sz="2400">
                <a:ea typeface="Calibri"/>
                <a:cs typeface="Calibri"/>
              </a:rPr>
              <a:t>Community Bridges</a:t>
            </a:r>
          </a:p>
        </p:txBody>
      </p:sp>
    </p:spTree>
    <p:custDataLst>
      <p:tags r:id="rId1"/>
    </p:custDataLst>
    <p:extLst>
      <p:ext uri="{BB962C8B-B14F-4D97-AF65-F5344CB8AC3E}">
        <p14:creationId xmlns:p14="http://schemas.microsoft.com/office/powerpoint/2010/main" val="4054407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90A499-EBD8-D3AB-E8B8-DAF4725014A2}"/>
              </a:ext>
            </a:extLst>
          </p:cNvPr>
          <p:cNvSpPr txBox="1"/>
          <p:nvPr/>
        </p:nvSpPr>
        <p:spPr>
          <a:xfrm>
            <a:off x="862892" y="896657"/>
            <a:ext cx="10517461" cy="37555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1"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02F993F-663C-4E10-5153-7E5F81EED3A3}"/>
              </a:ext>
            </a:extLst>
          </p:cNvPr>
          <p:cNvSpPr txBox="1"/>
          <p:nvPr/>
        </p:nvSpPr>
        <p:spPr>
          <a:xfrm>
            <a:off x="920466" y="229917"/>
            <a:ext cx="10459887" cy="707886"/>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Calibri"/>
                <a:cs typeface="Calibri"/>
              </a:rPr>
              <a:t>Legacy Agency Spotlight</a:t>
            </a:r>
          </a:p>
        </p:txBody>
      </p:sp>
      <p:sp>
        <p:nvSpPr>
          <p:cNvPr id="3" name="TextBox 2">
            <a:extLst>
              <a:ext uri="{FF2B5EF4-FFF2-40B4-BE49-F238E27FC236}">
                <a16:creationId xmlns:a16="http://schemas.microsoft.com/office/drawing/2014/main" id="{52502AAB-02DF-729E-36B3-C3AD39F19248}"/>
              </a:ext>
            </a:extLst>
          </p:cNvPr>
          <p:cNvSpPr txBox="1"/>
          <p:nvPr/>
        </p:nvSpPr>
        <p:spPr>
          <a:xfrm>
            <a:off x="1006855" y="1451921"/>
            <a:ext cx="2775234" cy="120032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panose="020F0502020204030204"/>
                <a:ea typeface="Calibri"/>
                <a:cs typeface="Calibri"/>
              </a:rPr>
              <a:t>Winner: </a:t>
            </a:r>
            <a:r>
              <a:rPr kumimoji="0" lang="en-US" sz="2400" b="0" i="0" u="none" strike="noStrike" kern="1200" cap="none" spc="0" normalizeH="0" baseline="0" noProof="0">
                <a:ln>
                  <a:noFill/>
                </a:ln>
                <a:solidFill>
                  <a:prstClr val="black"/>
                </a:solidFill>
                <a:effectLst/>
                <a:uLnTx/>
                <a:uFillTx/>
                <a:latin typeface="Calibri" panose="020F0502020204030204"/>
                <a:ea typeface="Calibri"/>
                <a:cs typeface="Calibri"/>
              </a:rPr>
              <a:t>COPE Community Services, Inc</a:t>
            </a:r>
          </a:p>
        </p:txBody>
      </p:sp>
      <p:pic>
        <p:nvPicPr>
          <p:cNvPr id="10" name="Picture 9">
            <a:extLst>
              <a:ext uri="{FF2B5EF4-FFF2-40B4-BE49-F238E27FC236}">
                <a16:creationId xmlns:a16="http://schemas.microsoft.com/office/drawing/2014/main" id="{27C64451-03A9-1904-565F-6D3E38816ECD}"/>
              </a:ext>
            </a:extLst>
          </p:cNvPr>
          <p:cNvPicPr>
            <a:picLocks noChangeAspect="1"/>
          </p:cNvPicPr>
          <p:nvPr/>
        </p:nvPicPr>
        <p:blipFill>
          <a:blip r:embed="rId4"/>
          <a:stretch>
            <a:fillRect/>
          </a:stretch>
        </p:blipFill>
        <p:spPr>
          <a:xfrm>
            <a:off x="3066847" y="1079029"/>
            <a:ext cx="7420177" cy="5624336"/>
          </a:xfrm>
          <a:prstGeom prst="rect">
            <a:avLst/>
          </a:prstGeom>
        </p:spPr>
      </p:pic>
      <p:pic>
        <p:nvPicPr>
          <p:cNvPr id="2" name="Picture 1" descr="A yellow light shining on a black background&#10;&#10;Description automatically generated">
            <a:extLst>
              <a:ext uri="{FF2B5EF4-FFF2-40B4-BE49-F238E27FC236}">
                <a16:creationId xmlns:a16="http://schemas.microsoft.com/office/drawing/2014/main" id="{73018904-6DEC-A3D8-1A81-4EFAC5181912}"/>
              </a:ext>
            </a:extLst>
          </p:cNvPr>
          <p:cNvPicPr>
            <a:picLocks noChangeAspect="1"/>
          </p:cNvPicPr>
          <p:nvPr/>
        </p:nvPicPr>
        <p:blipFill>
          <a:blip r:embed="rId5"/>
          <a:stretch>
            <a:fillRect/>
          </a:stretch>
        </p:blipFill>
        <p:spPr>
          <a:xfrm>
            <a:off x="8409912" y="-37214"/>
            <a:ext cx="3328873" cy="4114800"/>
          </a:xfrm>
          <a:prstGeom prst="rect">
            <a:avLst/>
          </a:prstGeom>
        </p:spPr>
      </p:pic>
      <mc:AlternateContent xmlns:mc="http://schemas.openxmlformats.org/markup-compatibility/2006">
        <mc:Choice xmlns:am3d="http://schemas.microsoft.com/office/drawing/2017/model3d" Requires="am3d">
          <p:graphicFrame>
            <p:nvGraphicFramePr>
              <p:cNvPr id="11" name="3D Model 10" descr="Celebration balloons">
                <a:extLst>
                  <a:ext uri="{FF2B5EF4-FFF2-40B4-BE49-F238E27FC236}">
                    <a16:creationId xmlns:a16="http://schemas.microsoft.com/office/drawing/2014/main" id="{D8A67B21-E424-8C08-8180-4F733CA5CE34}"/>
                  </a:ext>
                </a:extLst>
              </p:cNvPr>
              <p:cNvGraphicFramePr/>
              <p:nvPr>
                <p:extLst>
                  <p:ext uri="{D42A27DB-BD31-4B8C-83A1-F6EECF244321}">
                    <p14:modId xmlns:p14="http://schemas.microsoft.com/office/powerpoint/2010/main" val="3908085687"/>
                  </p:ext>
                </p:extLst>
              </p:nvPr>
            </p:nvGraphicFramePr>
            <p:xfrm>
              <a:off x="1060099" y="2327252"/>
              <a:ext cx="1633891" cy="5140658"/>
            </p:xfrm>
            <a:graphic>
              <a:graphicData uri="http://schemas.microsoft.com/office/drawing/2017/model3d">
                <am3d:model3d r:embed="rId6">
                  <am3d:spPr>
                    <a:xfrm>
                      <a:off x="0" y="0"/>
                      <a:ext cx="1633891" cy="5140658"/>
                    </a:xfrm>
                    <a:prstGeom prst="rect">
                      <a:avLst/>
                    </a:prstGeom>
                  </am3d:spPr>
                  <am3d:camera>
                    <am3d:pos x="0" y="0" z="51710397"/>
                    <am3d:up dx="0" dy="36000000" dz="0"/>
                    <am3d:lookAt x="0" y="0" z="0"/>
                    <am3d:perspective fov="2700000"/>
                  </am3d:camera>
                  <am3d:trans>
                    <am3d:meterPerModelUnit n="1493126" d="1000000"/>
                    <am3d:preTrans dx="-118647" dy="-19235513" dz="353459"/>
                    <am3d:scale>
                      <am3d:sx n="1000000" d="1000000"/>
                      <am3d:sy n="1000000" d="1000000"/>
                      <am3d:sz n="1000000" d="1000000"/>
                    </am3d:scale>
                    <am3d:rot/>
                    <am3d:postTrans dx="0" dy="0" dz="0"/>
                  </am3d:trans>
                  <am3d:raster rName="Office3DRenderer" rVer="16.0.8326">
                    <am3d:blip r:embed="rId7"/>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Celebration balloons">
                <a:extLst>
                  <a:ext uri="{FF2B5EF4-FFF2-40B4-BE49-F238E27FC236}">
                    <a16:creationId xmlns:a16="http://schemas.microsoft.com/office/drawing/2014/main" id="{D8A67B21-E424-8C08-8180-4F733CA5CE34}"/>
                  </a:ext>
                </a:extLst>
              </p:cNvPr>
              <p:cNvPicPr>
                <a:picLocks noGrp="1" noRot="1" noChangeAspect="1" noMove="1" noResize="1" noEditPoints="1" noAdjustHandles="1" noChangeArrowheads="1" noChangeShapeType="1" noCrop="1"/>
              </p:cNvPicPr>
              <p:nvPr/>
            </p:nvPicPr>
            <p:blipFill>
              <a:blip r:embed="rId7"/>
              <a:stretch>
                <a:fillRect/>
              </a:stretch>
            </p:blipFill>
            <p:spPr>
              <a:xfrm>
                <a:off x="1060099" y="2327252"/>
                <a:ext cx="1633891" cy="5140658"/>
              </a:xfrm>
              <a:prstGeom prst="rect">
                <a:avLst/>
              </a:prstGeom>
            </p:spPr>
          </p:pic>
        </mc:Fallback>
      </mc:AlternateContent>
      <p:sp>
        <p:nvSpPr>
          <p:cNvPr id="5" name="TextBox 4">
            <a:extLst>
              <a:ext uri="{FF2B5EF4-FFF2-40B4-BE49-F238E27FC236}">
                <a16:creationId xmlns:a16="http://schemas.microsoft.com/office/drawing/2014/main" id="{E7DFC156-3A63-4CFF-38D4-4507F10193FB}"/>
              </a:ext>
            </a:extLst>
          </p:cNvPr>
          <p:cNvSpPr txBox="1"/>
          <p:nvPr/>
        </p:nvSpPr>
        <p:spPr>
          <a:xfrm>
            <a:off x="10695709" y="5704753"/>
            <a:ext cx="1154546" cy="923330"/>
          </a:xfrm>
          <a:prstGeom prst="rect">
            <a:avLst/>
          </a:prstGeom>
          <a:noFill/>
        </p:spPr>
        <p:txBody>
          <a:bodyPr wrap="square" rtlCol="0">
            <a:spAutoFit/>
          </a:bodyPr>
          <a:lstStyle/>
          <a:p>
            <a:r>
              <a:rPr lang="en-US">
                <a:hlinkClick r:id="rId8"/>
              </a:rPr>
              <a:t>Click Here For Results</a:t>
            </a:r>
            <a:endParaRPr lang="en-US"/>
          </a:p>
        </p:txBody>
      </p:sp>
    </p:spTree>
    <p:custDataLst>
      <p:tags r:id="rId1"/>
    </p:custDataLst>
    <p:extLst>
      <p:ext uri="{BB962C8B-B14F-4D97-AF65-F5344CB8AC3E}">
        <p14:creationId xmlns:p14="http://schemas.microsoft.com/office/powerpoint/2010/main" val="3292612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11"/>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512" name="Rectangle 21511">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3200">
              <a:solidFill>
                <a:prstClr val="white"/>
              </a:solidFill>
              <a:latin typeface="Calibri" panose="020F0502020204030204"/>
            </a:endParaRPr>
          </a:p>
        </p:txBody>
      </p:sp>
      <p:sp>
        <p:nvSpPr>
          <p:cNvPr id="21514" name="Freeform: Shape 21513">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472088"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fontAlgn="base">
              <a:spcBef>
                <a:spcPct val="0"/>
              </a:spcBef>
              <a:spcAft>
                <a:spcPct val="0"/>
              </a:spcAft>
            </a:pPr>
            <a:endParaRPr lang="en-US" sz="3200">
              <a:solidFill>
                <a:prstClr val="black"/>
              </a:solidFill>
              <a:latin typeface="Tahoma" pitchFamily="34" charset="0"/>
              <a:ea typeface="MS PGothic" pitchFamily="34" charset="-128"/>
            </a:endParaRPr>
          </a:p>
        </p:txBody>
      </p:sp>
      <p:sp>
        <p:nvSpPr>
          <p:cNvPr id="4" name="TextBox 3"/>
          <p:cNvSpPr txBox="1"/>
          <p:nvPr/>
        </p:nvSpPr>
        <p:spPr>
          <a:xfrm>
            <a:off x="2006601" y="643468"/>
            <a:ext cx="3465438" cy="4567137"/>
          </a:xfrm>
          <a:prstGeom prst="rect">
            <a:avLst/>
          </a:prstGeom>
        </p:spPr>
        <p:txBody>
          <a:bodyPr vert="horz" lIns="91440" tIns="45720" rIns="91440" bIns="45720" rtlCol="0" anchor="b">
            <a:normAutofit/>
          </a:bodyPr>
          <a:lstStyle/>
          <a:p>
            <a:pPr fontAlgn="base">
              <a:lnSpc>
                <a:spcPct val="90000"/>
              </a:lnSpc>
              <a:spcBef>
                <a:spcPct val="0"/>
              </a:spcBef>
              <a:spcAft>
                <a:spcPts val="600"/>
              </a:spcAft>
            </a:pPr>
            <a:r>
              <a:rPr lang="en-US" sz="3800" i="1">
                <a:solidFill>
                  <a:prstClr val="black"/>
                </a:solidFill>
                <a:latin typeface="Calibri Light" panose="020F0302020204030204"/>
                <a:ea typeface="MS PGothic" pitchFamily="34" charset="-128"/>
              </a:rPr>
              <a:t>Creating Pathways to Better Health</a:t>
            </a:r>
          </a:p>
        </p:txBody>
      </p:sp>
      <p:pic>
        <p:nvPicPr>
          <p:cNvPr id="21507" name="Picture 2" descr="C:\Users\malexander\Documents\COPE ADS\COPELogo11-07.jpg"/>
          <p:cNvPicPr>
            <a:picLocks noChangeAspect="1" noChangeArrowheads="1"/>
          </p:cNvPicPr>
          <p:nvPr/>
        </p:nvPicPr>
        <p:blipFill>
          <a:blip r:embed="rId2" cstate="print"/>
          <a:stretch>
            <a:fillRect/>
          </a:stretch>
        </p:blipFill>
        <p:spPr bwMode="auto">
          <a:xfrm>
            <a:off x="6584123" y="643467"/>
            <a:ext cx="3495843" cy="5571066"/>
          </a:xfrm>
          <a:prstGeom prst="rect">
            <a:avLst/>
          </a:prstGeom>
          <a:noFill/>
        </p:spPr>
      </p:pic>
      <p:sp>
        <p:nvSpPr>
          <p:cNvPr id="21506" name="Slide Number Placeholder 3"/>
          <p:cNvSpPr>
            <a:spLocks noGrp="1"/>
          </p:cNvSpPr>
          <p:nvPr>
            <p:ph type="sldNum" sz="quarter" idx="12"/>
          </p:nvPr>
        </p:nvSpPr>
        <p:spPr bwMode="auto">
          <a:xfrm>
            <a:off x="12609019" y="609600"/>
            <a:ext cx="411480" cy="548640"/>
          </a:xfrm>
          <a:prstGeom prst="ellipse">
            <a:avLst/>
          </a:prstGeom>
          <a:solidFill>
            <a:srgbClr val="7F7F7F"/>
          </a:solidFill>
        </p:spPr>
        <p:txBody>
          <a:bodyPr vert="horz" lIns="91440" tIns="45720" rIns="91440" bIns="45720" rtlCol="0" anchor="ctr">
            <a:normAutofit fontScale="92500" lnSpcReduction="20000"/>
          </a:bodyPr>
          <a:lstStyle/>
          <a:p>
            <a:pPr algn="ctr" fontAlgn="base">
              <a:spcBef>
                <a:spcPct val="0"/>
              </a:spcBef>
              <a:spcAft>
                <a:spcPts val="600"/>
              </a:spcAft>
            </a:pPr>
            <a:fld id="{91F89979-8301-4C65-9020-95B8E3359B78}" type="slidenum">
              <a:rPr lang="en-US" sz="1300">
                <a:solidFill>
                  <a:srgbClr val="FFFFFF"/>
                </a:solidFill>
                <a:latin typeface="Calibri" panose="020F0502020204030204"/>
                <a:ea typeface="MS PGothic" pitchFamily="34" charset="-128"/>
              </a:rPr>
              <a:pPr algn="ctr" fontAlgn="base">
                <a:spcBef>
                  <a:spcPct val="0"/>
                </a:spcBef>
                <a:spcAft>
                  <a:spcPts val="600"/>
                </a:spcAft>
              </a:pPr>
              <a:t>73</a:t>
            </a:fld>
            <a:endParaRPr lang="en-US" sz="1300">
              <a:solidFill>
                <a:srgbClr val="FFFFFF"/>
              </a:solidFill>
              <a:latin typeface="Calibri" panose="020F0502020204030204"/>
              <a:ea typeface="MS PGothic" pitchFamily="34" charset="-128"/>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454411" y="286808"/>
            <a:ext cx="3754752" cy="914400"/>
          </a:xfrm>
        </p:spPr>
        <p:txBody>
          <a:bodyPr>
            <a:normAutofit/>
          </a:bodyPr>
          <a:lstStyle/>
          <a:p>
            <a:pPr eaLnBrk="1" hangingPunct="1">
              <a:defRPr/>
            </a:pPr>
            <a:r>
              <a:rPr lang="en-US" sz="2800" b="1" i="1">
                <a:ea typeface="Verdana" panose="020B0604030504040204" pitchFamily="34" charset="0"/>
                <a:cs typeface="Verdana" panose="020B0604030504040204" pitchFamily="34" charset="0"/>
              </a:rPr>
              <a:t>Our Commitment to Workforce Development</a:t>
            </a:r>
          </a:p>
        </p:txBody>
      </p:sp>
      <p:sp>
        <p:nvSpPr>
          <p:cNvPr id="96278" name="Freeform: Shape 9627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96280" name="Freeform: Shape 96279">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 name="Picture 2" descr="C:\Users\malexander\Documents\COPE ADS\COPELogo11-07.jpg">
            <a:extLst>
              <a:ext uri="{FF2B5EF4-FFF2-40B4-BE49-F238E27FC236}">
                <a16:creationId xmlns:a16="http://schemas.microsoft.com/office/drawing/2014/main" id="{04659B0B-B651-1B11-3115-84FB70A33EF7}"/>
              </a:ext>
            </a:extLst>
          </p:cNvPr>
          <p:cNvPicPr>
            <a:picLocks noChangeAspect="1" noChangeArrowheads="1"/>
          </p:cNvPicPr>
          <p:nvPr/>
        </p:nvPicPr>
        <p:blipFill>
          <a:blip r:embed="rId2" cstate="print"/>
          <a:stretch>
            <a:fillRect/>
          </a:stretch>
        </p:blipFill>
        <p:spPr bwMode="auto">
          <a:xfrm>
            <a:off x="1824825" y="286808"/>
            <a:ext cx="3023666" cy="4818592"/>
          </a:xfrm>
          <a:prstGeom prst="rect">
            <a:avLst/>
          </a:prstGeom>
          <a:noFill/>
        </p:spPr>
      </p:pic>
      <p:sp>
        <p:nvSpPr>
          <p:cNvPr id="24579" name="Rectangle 3"/>
          <p:cNvSpPr>
            <a:spLocks noGrp="1" noChangeArrowheads="1"/>
          </p:cNvSpPr>
          <p:nvPr>
            <p:ph idx="1"/>
          </p:nvPr>
        </p:nvSpPr>
        <p:spPr>
          <a:xfrm>
            <a:off x="6454411" y="1085195"/>
            <a:ext cx="3754752" cy="5410198"/>
          </a:xfrm>
        </p:spPr>
        <p:txBody>
          <a:bodyPr anchor="t">
            <a:normAutofit lnSpcReduction="10000"/>
          </a:bodyPr>
          <a:lstStyle/>
          <a:p>
            <a:pPr eaLnBrk="1" hangingPunct="1">
              <a:buFont typeface="Wingdings" pitchFamily="2" charset="2"/>
              <a:buNone/>
            </a:pPr>
            <a:endParaRPr lang="en-US" sz="2000"/>
          </a:p>
          <a:p>
            <a:pPr>
              <a:buNone/>
            </a:pPr>
            <a:r>
              <a:rPr lang="en-US" sz="2000"/>
              <a:t>• Monthly Jumpstart Newsletter: Kind Colleagues </a:t>
            </a:r>
          </a:p>
          <a:p>
            <a:r>
              <a:rPr lang="en-US" sz="2000"/>
              <a:t>Employee Assistance Program, Financial Wellbeing, Retirement Planning </a:t>
            </a:r>
          </a:p>
          <a:p>
            <a:pPr eaLnBrk="1" hangingPunct="1">
              <a:buFont typeface="Wingdings" pitchFamily="2" charset="2"/>
              <a:buNone/>
            </a:pPr>
            <a:r>
              <a:rPr lang="en-US" sz="2000"/>
              <a:t>• Prioritization of Wellness Activities &amp; Employee Appreciation Events </a:t>
            </a:r>
          </a:p>
          <a:p>
            <a:pPr eaLnBrk="1" hangingPunct="1">
              <a:buFont typeface="Wingdings" pitchFamily="2" charset="2"/>
              <a:buNone/>
            </a:pPr>
            <a:r>
              <a:rPr lang="en-US" sz="2000"/>
              <a:t>• Professional Development Days, Restructuring Leadership Positions, Mentoring Opportunities </a:t>
            </a:r>
          </a:p>
          <a:p>
            <a:pPr eaLnBrk="1" hangingPunct="1">
              <a:buFont typeface="Wingdings" pitchFamily="2" charset="2"/>
              <a:buNone/>
            </a:pPr>
            <a:r>
              <a:rPr lang="en-US" sz="2000"/>
              <a:t>• Building Resiliency Skills Workshop, Seeking Safety Training, Diversity Equity &amp; Inclusion Committee </a:t>
            </a:r>
          </a:p>
          <a:p>
            <a:pPr eaLnBrk="1" hangingPunct="1">
              <a:buFont typeface="Wingdings" pitchFamily="2" charset="2"/>
              <a:buNone/>
            </a:pPr>
            <a:r>
              <a:rPr lang="en-US" sz="2000"/>
              <a:t>• Transparency in Business Operations</a:t>
            </a:r>
            <a:endParaRPr lang="en-US" sz="2400">
              <a:latin typeface="Verdana" pitchFamily="34" charset="0"/>
            </a:endParaRPr>
          </a:p>
        </p:txBody>
      </p:sp>
    </p:spTree>
  </p:cSld>
  <p:clrMapOvr>
    <a:overrideClrMapping bg1="dk1" tx1="lt1" bg2="dk2" tx2="lt2" accent1="accent1" accent2="accent2" accent3="accent3" accent4="accent4" accent5="accent5" accent6="accent6" hlink="hlink" folHlink="folHlink"/>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0" name="Rectangle 3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42" name="Freeform: Shape 4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BF81578A-AD06-DEB0-4C70-E4FDCA9C3FC3}"/>
              </a:ext>
            </a:extLst>
          </p:cNvPr>
          <p:cNvSpPr>
            <a:spLocks noGrp="1"/>
          </p:cNvSpPr>
          <p:nvPr>
            <p:ph type="title"/>
          </p:nvPr>
        </p:nvSpPr>
        <p:spPr>
          <a:xfrm>
            <a:off x="2127504" y="640080"/>
            <a:ext cx="2462022" cy="2941320"/>
          </a:xfrm>
        </p:spPr>
        <p:txBody>
          <a:bodyPr>
            <a:normAutofit/>
          </a:bodyPr>
          <a:lstStyle/>
          <a:p>
            <a:pPr algn="ctr"/>
            <a:r>
              <a:rPr lang="en-US" sz="4400" b="1" i="1">
                <a:solidFill>
                  <a:schemeClr val="bg1"/>
                </a:solidFill>
              </a:rPr>
              <a:t>Examples of Actions Taken</a:t>
            </a:r>
          </a:p>
        </p:txBody>
      </p:sp>
      <p:sp>
        <p:nvSpPr>
          <p:cNvPr id="3" name="Content Placeholder 2">
            <a:extLst>
              <a:ext uri="{FF2B5EF4-FFF2-40B4-BE49-F238E27FC236}">
                <a16:creationId xmlns:a16="http://schemas.microsoft.com/office/drawing/2014/main" id="{71BB890A-A7FA-4181-4C79-AA457418A204}"/>
              </a:ext>
            </a:extLst>
          </p:cNvPr>
          <p:cNvSpPr>
            <a:spLocks noGrp="1"/>
          </p:cNvSpPr>
          <p:nvPr>
            <p:ph idx="1"/>
          </p:nvPr>
        </p:nvSpPr>
        <p:spPr>
          <a:xfrm>
            <a:off x="5542788" y="640081"/>
            <a:ext cx="4518490" cy="5257800"/>
          </a:xfrm>
        </p:spPr>
        <p:txBody>
          <a:bodyPr anchor="ctr">
            <a:normAutofit/>
          </a:bodyPr>
          <a:lstStyle/>
          <a:p>
            <a:pPr marL="0" indent="0">
              <a:buNone/>
            </a:pPr>
            <a:r>
              <a:rPr lang="en-US" sz="3200" b="1" i="1"/>
              <a:t>-  Restructuring leadership to promote a coaching model</a:t>
            </a:r>
          </a:p>
          <a:p>
            <a:pPr marL="0" indent="0">
              <a:buNone/>
            </a:pPr>
            <a:r>
              <a:rPr lang="en-US" sz="3200" b="1" i="1"/>
              <a:t>- Appreciation events</a:t>
            </a:r>
          </a:p>
          <a:p>
            <a:pPr marL="0" indent="0">
              <a:buNone/>
            </a:pPr>
            <a:r>
              <a:rPr lang="en-US" sz="3200" b="1" i="1"/>
              <a:t>- DEI committee/events </a:t>
            </a:r>
          </a:p>
          <a:p>
            <a:pPr marL="0" indent="0">
              <a:buNone/>
            </a:pPr>
            <a:r>
              <a:rPr lang="en-US" sz="3200" b="1" i="1"/>
              <a:t>- Transparency in business operations</a:t>
            </a:r>
          </a:p>
          <a:p>
            <a:pPr marL="0" indent="0">
              <a:buNone/>
            </a:pPr>
            <a:endParaRPr lang="en-US" i="1"/>
          </a:p>
          <a:p>
            <a:pPr marL="0" indent="0">
              <a:buNone/>
            </a:pPr>
            <a:endParaRPr lang="en-US" i="1"/>
          </a:p>
        </p:txBody>
      </p:sp>
    </p:spTree>
    <p:extLst>
      <p:ext uri="{BB962C8B-B14F-4D97-AF65-F5344CB8AC3E}">
        <p14:creationId xmlns:p14="http://schemas.microsoft.com/office/powerpoint/2010/main" val="16091002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527" y="762000"/>
            <a:ext cx="3168396" cy="2133600"/>
          </a:xfrm>
        </p:spPr>
        <p:txBody>
          <a:bodyPr vert="horz" lIns="91440" tIns="45720" rIns="91440" bIns="45720" rtlCol="0" anchor="t">
            <a:normAutofit/>
          </a:bodyPr>
          <a:lstStyle/>
          <a:p>
            <a:pPr defTabSz="914400"/>
            <a:r>
              <a:rPr lang="en-US" sz="4400" b="1" i="1"/>
              <a:t>Results </a:t>
            </a:r>
          </a:p>
        </p:txBody>
      </p:sp>
      <p:sp>
        <p:nvSpPr>
          <p:cNvPr id="98" name="Freeform: Shape 89">
            <a:extLst>
              <a:ext uri="{FF2B5EF4-FFF2-40B4-BE49-F238E27FC236}">
                <a16:creationId xmlns:a16="http://schemas.microsoft.com/office/drawing/2014/main" id="{F27E9F68-4C6B-44CF-905B-98EC49DD3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34494" y="0"/>
            <a:ext cx="4933507" cy="6858000"/>
          </a:xfrm>
          <a:custGeom>
            <a:avLst/>
            <a:gdLst>
              <a:gd name="connsiteX0" fmla="*/ 73610 w 6578009"/>
              <a:gd name="connsiteY0" fmla="*/ 0 h 6858000"/>
              <a:gd name="connsiteX1" fmla="*/ 6578009 w 6578009"/>
              <a:gd name="connsiteY1" fmla="*/ 0 h 6858000"/>
              <a:gd name="connsiteX2" fmla="*/ 6578009 w 6578009"/>
              <a:gd name="connsiteY2" fmla="*/ 6858000 h 6858000"/>
              <a:gd name="connsiteX3" fmla="*/ 2947297 w 6578009"/>
              <a:gd name="connsiteY3" fmla="*/ 6858000 h 6858000"/>
              <a:gd name="connsiteX4" fmla="*/ 2740229 w 6578009"/>
              <a:gd name="connsiteY4" fmla="*/ 6703632 h 6858000"/>
              <a:gd name="connsiteX5" fmla="*/ 0 w 6578009"/>
              <a:gd name="connsiteY5" fmla="*/ 1026053 h 6858000"/>
              <a:gd name="connsiteX6" fmla="*/ 37438 w 6578009"/>
              <a:gd name="connsiteY6" fmla="*/ 2846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8009" h="6858000">
                <a:moveTo>
                  <a:pt x="73610" y="0"/>
                </a:moveTo>
                <a:lnTo>
                  <a:pt x="6578009" y="0"/>
                </a:lnTo>
                <a:lnTo>
                  <a:pt x="6578009" y="6858000"/>
                </a:lnTo>
                <a:lnTo>
                  <a:pt x="2947297" y="6858000"/>
                </a:lnTo>
                <a:lnTo>
                  <a:pt x="2740229" y="6703632"/>
                </a:lnTo>
                <a:cubicBezTo>
                  <a:pt x="1070445" y="5375192"/>
                  <a:pt x="0" y="3325631"/>
                  <a:pt x="0" y="1026053"/>
                </a:cubicBezTo>
                <a:cubicBezTo>
                  <a:pt x="0" y="775760"/>
                  <a:pt x="12683" y="528427"/>
                  <a:pt x="37438" y="28466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99" name="Freeform: Shape 91">
            <a:extLst>
              <a:ext uri="{FF2B5EF4-FFF2-40B4-BE49-F238E27FC236}">
                <a16:creationId xmlns:a16="http://schemas.microsoft.com/office/drawing/2014/main" id="{963C26DC-8AFA-4023-B207-F7664781D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853282" y="0"/>
            <a:ext cx="4814718" cy="6858000"/>
          </a:xfrm>
          <a:custGeom>
            <a:avLst/>
            <a:gdLst>
              <a:gd name="connsiteX0" fmla="*/ 6344630 w 6419624"/>
              <a:gd name="connsiteY0" fmla="*/ 0 h 6858000"/>
              <a:gd name="connsiteX1" fmla="*/ 0 w 6419624"/>
              <a:gd name="connsiteY1" fmla="*/ 0 h 6858000"/>
              <a:gd name="connsiteX2" fmla="*/ 0 w 6419624"/>
              <a:gd name="connsiteY2" fmla="*/ 6858000 h 6858000"/>
              <a:gd name="connsiteX3" fmla="*/ 3344107 w 6419624"/>
              <a:gd name="connsiteY3" fmla="*/ 6858000 h 6858000"/>
              <a:gd name="connsiteX4" fmla="*/ 3509562 w 6419624"/>
              <a:gd name="connsiteY4" fmla="*/ 6745502 h 6858000"/>
              <a:gd name="connsiteX5" fmla="*/ 6419624 w 6419624"/>
              <a:gd name="connsiteY5" fmla="*/ 1026052 h 6858000"/>
              <a:gd name="connsiteX6" fmla="*/ 6383100 w 6419624"/>
              <a:gd name="connsiteY6" fmla="*/ 3027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9624" h="6858000">
                <a:moveTo>
                  <a:pt x="6344630" y="0"/>
                </a:moveTo>
                <a:lnTo>
                  <a:pt x="0" y="0"/>
                </a:lnTo>
                <a:lnTo>
                  <a:pt x="0" y="6858000"/>
                </a:lnTo>
                <a:lnTo>
                  <a:pt x="3344107" y="6858000"/>
                </a:lnTo>
                <a:lnTo>
                  <a:pt x="3509562" y="6745502"/>
                </a:lnTo>
                <a:cubicBezTo>
                  <a:pt x="5273452" y="5459025"/>
                  <a:pt x="6419624" y="3376391"/>
                  <a:pt x="6419624" y="1026052"/>
                </a:cubicBezTo>
                <a:cubicBezTo>
                  <a:pt x="6419624" y="781861"/>
                  <a:pt x="6407252" y="540560"/>
                  <a:pt x="6383100" y="30274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4" name="TextBox 3">
            <a:extLst>
              <a:ext uri="{FF2B5EF4-FFF2-40B4-BE49-F238E27FC236}">
                <a16:creationId xmlns:a16="http://schemas.microsoft.com/office/drawing/2014/main" id="{1DF2EF3E-78B4-7619-CBBB-F8B0AEB9BA33}"/>
              </a:ext>
            </a:extLst>
          </p:cNvPr>
          <p:cNvSpPr txBox="1"/>
          <p:nvPr/>
        </p:nvSpPr>
        <p:spPr>
          <a:xfrm>
            <a:off x="6858001" y="838201"/>
            <a:ext cx="3502479" cy="4524315"/>
          </a:xfrm>
          <a:prstGeom prst="rect">
            <a:avLst/>
          </a:prstGeom>
          <a:noFill/>
        </p:spPr>
        <p:txBody>
          <a:bodyPr wrap="square" rtlCol="0">
            <a:spAutoFit/>
          </a:bodyPr>
          <a:lstStyle/>
          <a:p>
            <a:pPr fontAlgn="base">
              <a:spcBef>
                <a:spcPct val="0"/>
              </a:spcBef>
              <a:spcAft>
                <a:spcPct val="0"/>
              </a:spcAft>
            </a:pPr>
            <a:r>
              <a:rPr lang="en-US" sz="1600">
                <a:solidFill>
                  <a:prstClr val="black"/>
                </a:solidFill>
                <a:latin typeface="Verdana" panose="020B0604030504040204" pitchFamily="34" charset="0"/>
                <a:ea typeface="Verdana" panose="020B0604030504040204" pitchFamily="34" charset="0"/>
              </a:rPr>
              <a:t>- </a:t>
            </a:r>
            <a:r>
              <a:rPr lang="en-US" b="1">
                <a:solidFill>
                  <a:prstClr val="black"/>
                </a:solidFill>
                <a:latin typeface="Verdana" panose="020B0604030504040204" pitchFamily="34" charset="0"/>
                <a:ea typeface="Verdana" panose="020B0604030504040204" pitchFamily="34" charset="0"/>
              </a:rPr>
              <a:t>Coaching leads to supportive environment</a:t>
            </a:r>
          </a:p>
          <a:p>
            <a:pPr fontAlgn="base">
              <a:spcBef>
                <a:spcPct val="0"/>
              </a:spcBef>
              <a:spcAft>
                <a:spcPct val="0"/>
              </a:spcAft>
            </a:pPr>
            <a:endParaRPr lang="en-US" b="1">
              <a:solidFill>
                <a:prstClr val="black"/>
              </a:solidFill>
              <a:latin typeface="Verdana" panose="020B0604030504040204" pitchFamily="34" charset="0"/>
              <a:ea typeface="Verdana" panose="020B0604030504040204" pitchFamily="34" charset="0"/>
            </a:endParaRPr>
          </a:p>
          <a:p>
            <a:pPr fontAlgn="base">
              <a:spcBef>
                <a:spcPct val="0"/>
              </a:spcBef>
              <a:spcAft>
                <a:spcPct val="0"/>
              </a:spcAft>
            </a:pPr>
            <a:r>
              <a:rPr lang="en-US" b="1">
                <a:solidFill>
                  <a:prstClr val="black"/>
                </a:solidFill>
                <a:latin typeface="Verdana" panose="020B0604030504040204" pitchFamily="34" charset="0"/>
                <a:ea typeface="Verdana" panose="020B0604030504040204" pitchFamily="34" charset="0"/>
              </a:rPr>
              <a:t>- Increase organizational morale with appreciation events</a:t>
            </a:r>
          </a:p>
          <a:p>
            <a:pPr fontAlgn="base">
              <a:spcBef>
                <a:spcPct val="0"/>
              </a:spcBef>
              <a:spcAft>
                <a:spcPct val="0"/>
              </a:spcAft>
            </a:pPr>
            <a:endParaRPr lang="en-US" b="1">
              <a:solidFill>
                <a:prstClr val="black"/>
              </a:solidFill>
              <a:latin typeface="Verdana" panose="020B0604030504040204" pitchFamily="34" charset="0"/>
              <a:ea typeface="Verdana" panose="020B0604030504040204" pitchFamily="34" charset="0"/>
            </a:endParaRPr>
          </a:p>
          <a:p>
            <a:pPr fontAlgn="base">
              <a:spcBef>
                <a:spcPct val="0"/>
              </a:spcBef>
              <a:spcAft>
                <a:spcPct val="0"/>
              </a:spcAft>
            </a:pPr>
            <a:r>
              <a:rPr lang="en-US" b="1">
                <a:solidFill>
                  <a:prstClr val="black"/>
                </a:solidFill>
                <a:latin typeface="Verdana" panose="020B0604030504040204" pitchFamily="34" charset="0"/>
                <a:ea typeface="Verdana" panose="020B0604030504040204" pitchFamily="34" charset="0"/>
              </a:rPr>
              <a:t>- DEI committee educates, strengthens, and promotes diversity in the workforce</a:t>
            </a:r>
          </a:p>
          <a:p>
            <a:pPr fontAlgn="base">
              <a:spcBef>
                <a:spcPct val="0"/>
              </a:spcBef>
              <a:spcAft>
                <a:spcPct val="0"/>
              </a:spcAft>
            </a:pPr>
            <a:endParaRPr lang="en-US" b="1">
              <a:solidFill>
                <a:prstClr val="black"/>
              </a:solidFill>
              <a:latin typeface="Verdana" panose="020B0604030504040204" pitchFamily="34" charset="0"/>
              <a:ea typeface="Verdana" panose="020B0604030504040204" pitchFamily="34" charset="0"/>
            </a:endParaRPr>
          </a:p>
          <a:p>
            <a:pPr fontAlgn="base">
              <a:spcBef>
                <a:spcPct val="0"/>
              </a:spcBef>
              <a:spcAft>
                <a:spcPct val="0"/>
              </a:spcAft>
            </a:pPr>
            <a:r>
              <a:rPr lang="en-US" b="1">
                <a:solidFill>
                  <a:prstClr val="black"/>
                </a:solidFill>
                <a:latin typeface="Verdana" panose="020B0604030504040204" pitchFamily="34" charset="0"/>
                <a:ea typeface="Verdana" panose="020B0604030504040204" pitchFamily="34" charset="0"/>
              </a:rPr>
              <a:t>- Transparency in business operations shows the “why” behind it all </a:t>
            </a:r>
          </a:p>
        </p:txBody>
      </p:sp>
    </p:spTree>
    <p:extLst>
      <p:ext uri="{BB962C8B-B14F-4D97-AF65-F5344CB8AC3E}">
        <p14:creationId xmlns:p14="http://schemas.microsoft.com/office/powerpoint/2010/main" val="2586679261"/>
      </p:ext>
    </p:extLst>
  </p:cSld>
  <p:clrMapOvr>
    <a:overrideClrMapping bg1="dk1" tx1="lt1" bg2="dk2" tx2="lt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59065-3161-E905-B896-2C86ED626678}"/>
              </a:ext>
            </a:extLst>
          </p:cNvPr>
          <p:cNvSpPr>
            <a:spLocks noGrp="1"/>
          </p:cNvSpPr>
          <p:nvPr>
            <p:ph type="title"/>
          </p:nvPr>
        </p:nvSpPr>
        <p:spPr>
          <a:xfrm>
            <a:off x="8177212" y="634946"/>
            <a:ext cx="3372529" cy="5055904"/>
          </a:xfrm>
        </p:spPr>
        <p:txBody>
          <a:bodyPr anchor="ctr">
            <a:normAutofit/>
          </a:bodyPr>
          <a:lstStyle/>
          <a:p>
            <a:r>
              <a:rPr lang="en-US" sz="4400"/>
              <a:t>Training Opportunities</a:t>
            </a:r>
          </a:p>
        </p:txBody>
      </p:sp>
      <p:cxnSp>
        <p:nvCxnSpPr>
          <p:cNvPr id="11" name="Straight Connector 10">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15D1F34C-609F-3B3C-A189-084B3C7E32E1}"/>
              </a:ext>
            </a:extLst>
          </p:cNvPr>
          <p:cNvGraphicFramePr>
            <a:graphicFrameLocks noGrp="1"/>
          </p:cNvGraphicFramePr>
          <p:nvPr>
            <p:ph idx="1"/>
            <p:extLst>
              <p:ext uri="{D42A27DB-BD31-4B8C-83A1-F6EECF244321}">
                <p14:modId xmlns:p14="http://schemas.microsoft.com/office/powerpoint/2010/main" val="3840839704"/>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08180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2284899-28C8-1C61-D0B3-3C6AE8F0A546}"/>
              </a:ext>
            </a:extLst>
          </p:cNvPr>
          <p:cNvPicPr>
            <a:picLocks noChangeAspect="1"/>
          </p:cNvPicPr>
          <p:nvPr/>
        </p:nvPicPr>
        <p:blipFill>
          <a:blip r:embed="rId2"/>
          <a:stretch>
            <a:fillRect/>
          </a:stretch>
        </p:blipFill>
        <p:spPr>
          <a:xfrm>
            <a:off x="62166" y="5162518"/>
            <a:ext cx="3394841" cy="1206760"/>
          </a:xfrm>
          <a:prstGeom prst="rect">
            <a:avLst/>
          </a:prstGeom>
        </p:spPr>
      </p:pic>
      <p:pic>
        <p:nvPicPr>
          <p:cNvPr id="17" name="Picture 16">
            <a:extLst>
              <a:ext uri="{FF2B5EF4-FFF2-40B4-BE49-F238E27FC236}">
                <a16:creationId xmlns:a16="http://schemas.microsoft.com/office/drawing/2014/main" id="{74662DB7-3E69-ED13-085A-FF0D1A0F44B9}"/>
              </a:ext>
            </a:extLst>
          </p:cNvPr>
          <p:cNvPicPr>
            <a:picLocks noChangeAspect="1"/>
          </p:cNvPicPr>
          <p:nvPr/>
        </p:nvPicPr>
        <p:blipFill>
          <a:blip r:embed="rId3">
            <a:alphaModFix amt="1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0EA088B-9B30-C006-D969-05C98B130DF4}"/>
              </a:ext>
            </a:extLst>
          </p:cNvPr>
          <p:cNvSpPr>
            <a:spLocks noGrp="1"/>
          </p:cNvSpPr>
          <p:nvPr>
            <p:ph type="ctrTitle"/>
          </p:nvPr>
        </p:nvSpPr>
        <p:spPr>
          <a:xfrm>
            <a:off x="466777" y="351885"/>
            <a:ext cx="11258445" cy="910913"/>
          </a:xfrm>
        </p:spPr>
        <p:txBody>
          <a:bodyPr>
            <a:noAutofit/>
          </a:bodyPr>
          <a:lstStyle/>
          <a:p>
            <a:r>
              <a:rPr kumimoji="0" lang="en-US" sz="3200" b="1" i="0" u="none" strike="noStrike" kern="1200" cap="none" spc="0" normalizeH="0" baseline="0" noProof="0">
                <a:ln>
                  <a:noFill/>
                </a:ln>
                <a:solidFill>
                  <a:srgbClr val="002677"/>
                </a:solidFill>
                <a:effectLst/>
                <a:uLnTx/>
                <a:uFillTx/>
                <a:latin typeface="Georgia"/>
                <a:ea typeface="+mj-ea"/>
                <a:cs typeface="+mj-cs"/>
              </a:rPr>
              <a:t>Valor in the W</a:t>
            </a:r>
            <a:r>
              <a:rPr kumimoji="0" lang="en-US" sz="3200" b="1" u="none" strike="noStrike" kern="1200" cap="none" spc="0" normalizeH="0" baseline="0" noProof="0">
                <a:ln>
                  <a:noFill/>
                </a:ln>
                <a:solidFill>
                  <a:srgbClr val="002677"/>
                </a:solidFill>
                <a:effectLst/>
                <a:uLnTx/>
                <a:uFillTx/>
                <a:latin typeface="Georgia"/>
                <a:ea typeface="+mj-ea"/>
                <a:cs typeface="+mj-cs"/>
              </a:rPr>
              <a:t>or</a:t>
            </a:r>
            <a:r>
              <a:rPr kumimoji="0" lang="en-US" sz="3200" b="1" i="0" u="none" strike="noStrike" kern="1200" cap="none" spc="0" normalizeH="0" baseline="0" noProof="0">
                <a:ln>
                  <a:noFill/>
                </a:ln>
                <a:solidFill>
                  <a:srgbClr val="002677"/>
                </a:solidFill>
                <a:effectLst/>
                <a:uLnTx/>
                <a:uFillTx/>
                <a:latin typeface="Georgia"/>
                <a:ea typeface="+mj-ea"/>
                <a:cs typeface="+mj-cs"/>
              </a:rPr>
              <a:t>kplace: Empowering Veteran Talent</a:t>
            </a:r>
            <a:endParaRPr lang="en-US" sz="3600">
              <a:latin typeface="+mn-lt"/>
            </a:endParaRPr>
          </a:p>
        </p:txBody>
      </p:sp>
      <p:sp>
        <p:nvSpPr>
          <p:cNvPr id="6" name="TextBox 5">
            <a:extLst>
              <a:ext uri="{FF2B5EF4-FFF2-40B4-BE49-F238E27FC236}">
                <a16:creationId xmlns:a16="http://schemas.microsoft.com/office/drawing/2014/main" id="{B8F1A2CB-4703-A9CD-E251-18C57178124E}"/>
              </a:ext>
            </a:extLst>
          </p:cNvPr>
          <p:cNvSpPr txBox="1"/>
          <p:nvPr/>
        </p:nvSpPr>
        <p:spPr>
          <a:xfrm>
            <a:off x="-83703" y="1367364"/>
            <a:ext cx="12359403" cy="923330"/>
          </a:xfrm>
          <a:prstGeom prst="rect">
            <a:avLst/>
          </a:prstGeom>
          <a:noFill/>
        </p:spPr>
        <p:txBody>
          <a:bodyPr wrap="square">
            <a:spAutoFit/>
          </a:bodyPr>
          <a:lstStyle/>
          <a:p>
            <a:pPr algn="ctr"/>
            <a:r>
              <a:rPr kumimoji="0" lang="en-US" b="1" i="0" u="none" strike="noStrike" kern="1200" cap="none" spc="0" normalizeH="0" baseline="0" noProof="0">
                <a:ln>
                  <a:noFill/>
                </a:ln>
                <a:solidFill>
                  <a:srgbClr val="002677"/>
                </a:solidFill>
                <a:effectLst/>
                <a:uLnTx/>
                <a:uFillTx/>
                <a:latin typeface="Georgia"/>
                <a:ea typeface="+mj-ea"/>
                <a:cs typeface="+mj-cs"/>
              </a:rPr>
              <a:t>Join us for an exclusive webinar where we delve into the best practices for hiring, training, and retaining our nation's heroes and their advocates. Learn how you can enhance your organization's workforce with the unique skills and perspectives that veterans bring to the table. </a:t>
            </a:r>
          </a:p>
        </p:txBody>
      </p:sp>
      <p:sp>
        <p:nvSpPr>
          <p:cNvPr id="11" name="TextBox 10">
            <a:extLst>
              <a:ext uri="{FF2B5EF4-FFF2-40B4-BE49-F238E27FC236}">
                <a16:creationId xmlns:a16="http://schemas.microsoft.com/office/drawing/2014/main" id="{2A24B892-CAE6-61BA-FAA2-9FEA45CF714E}"/>
              </a:ext>
            </a:extLst>
          </p:cNvPr>
          <p:cNvSpPr txBox="1"/>
          <p:nvPr/>
        </p:nvSpPr>
        <p:spPr>
          <a:xfrm>
            <a:off x="2407801" y="2520009"/>
            <a:ext cx="8075220" cy="1615827"/>
          </a:xfrm>
          <a:prstGeom prst="rect">
            <a:avLst/>
          </a:prstGeom>
          <a:noFill/>
        </p:spPr>
        <p:txBody>
          <a:bodyPr wrap="square" rtlCol="0">
            <a:spAutoFit/>
          </a:bodyPr>
          <a:lstStyle/>
          <a:p>
            <a:pPr algn="ctr">
              <a:spcAft>
                <a:spcPts val="600"/>
              </a:spcAft>
            </a:pPr>
            <a:r>
              <a:rPr kumimoji="0" lang="en-US" b="1" i="0" u="none" strike="noStrike" kern="1200" cap="none" spc="0" normalizeH="0" baseline="0" noProof="0">
                <a:ln>
                  <a:noFill/>
                </a:ln>
                <a:solidFill>
                  <a:srgbClr val="002677"/>
                </a:solidFill>
                <a:effectLst/>
                <a:uLnTx/>
                <a:uFillTx/>
                <a:latin typeface="Georgia"/>
                <a:ea typeface="+mj-ea"/>
                <a:cs typeface="+mj-cs"/>
              </a:rPr>
              <a:t>Expert Panelists:</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Ian Wilson, Veteran Advocate, UHC</a:t>
            </a:r>
          </a:p>
          <a:p>
            <a:pPr algn="ctr"/>
            <a:r>
              <a:rPr lang="en-US" sz="1400" b="1">
                <a:solidFill>
                  <a:srgbClr val="002677"/>
                </a:solidFill>
                <a:latin typeface="Georgia"/>
                <a:ea typeface="+mj-ea"/>
                <a:cs typeface="+mj-cs"/>
              </a:rPr>
              <a:t>Bill Manson, Vocational Rehabilitation Administrator, UHC</a:t>
            </a:r>
            <a:endParaRPr kumimoji="0" lang="en-US" sz="1400" b="1" i="0" u="none" strike="noStrike" kern="1200" cap="none" spc="0" normalizeH="0" baseline="0" noProof="0">
              <a:ln>
                <a:noFill/>
              </a:ln>
              <a:solidFill>
                <a:srgbClr val="002677"/>
              </a:solidFill>
              <a:effectLst/>
              <a:uLnTx/>
              <a:uFillTx/>
              <a:latin typeface="Georgia"/>
              <a:ea typeface="+mj-ea"/>
              <a:cs typeface="+mj-cs"/>
            </a:endParaRP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Josh Johnson, Director of Programs, Special Operators Transition Foundation (SOTF)</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Angie Arias, Operations Coordinator, SOTF</a:t>
            </a:r>
            <a:endParaRPr lang="en-US" sz="800"/>
          </a:p>
          <a:p>
            <a:pPr algn="ctr"/>
            <a:endParaRPr lang="en-US" sz="2000"/>
          </a:p>
        </p:txBody>
      </p:sp>
      <p:sp>
        <p:nvSpPr>
          <p:cNvPr id="12" name="TextBox 11">
            <a:extLst>
              <a:ext uri="{FF2B5EF4-FFF2-40B4-BE49-F238E27FC236}">
                <a16:creationId xmlns:a16="http://schemas.microsoft.com/office/drawing/2014/main" id="{0D5B9EBE-9854-0B3F-636D-E3821E2E17D6}"/>
              </a:ext>
            </a:extLst>
          </p:cNvPr>
          <p:cNvSpPr txBox="1"/>
          <p:nvPr/>
        </p:nvSpPr>
        <p:spPr>
          <a:xfrm>
            <a:off x="4040118" y="5545103"/>
            <a:ext cx="3600956" cy="861774"/>
          </a:xfrm>
          <a:prstGeom prst="rect">
            <a:avLst/>
          </a:prstGeom>
          <a:noFill/>
        </p:spPr>
        <p:txBody>
          <a:bodyPr wrap="square" rtlCol="0">
            <a:spAutoFit/>
          </a:bodyPr>
          <a:lstStyle/>
          <a:p>
            <a:r>
              <a:rPr kumimoji="0" lang="en-US" b="1" i="0" u="none" strike="noStrike" kern="1200" cap="none" spc="0" normalizeH="0" baseline="0" noProof="0">
                <a:ln>
                  <a:noFill/>
                </a:ln>
                <a:solidFill>
                  <a:srgbClr val="002677"/>
                </a:solidFill>
                <a:effectLst/>
                <a:uLnTx/>
                <a:uFillTx/>
                <a:latin typeface="Georgia"/>
                <a:ea typeface="+mj-ea"/>
                <a:cs typeface="+mj-cs"/>
              </a:rPr>
              <a:t>Event Details</a:t>
            </a:r>
          </a:p>
          <a:p>
            <a:r>
              <a:rPr kumimoji="0" lang="en-US" sz="1600" b="1" i="0" u="none" strike="noStrike" kern="1200" cap="none" spc="0" normalizeH="0" baseline="0" noProof="0">
                <a:ln>
                  <a:noFill/>
                </a:ln>
                <a:solidFill>
                  <a:srgbClr val="002677"/>
                </a:solidFill>
                <a:effectLst/>
                <a:uLnTx/>
                <a:uFillTx/>
                <a:latin typeface="Georgia"/>
                <a:ea typeface="+mj-ea"/>
                <a:cs typeface="+mj-cs"/>
              </a:rPr>
              <a:t>Date: April 23</a:t>
            </a:r>
            <a:r>
              <a:rPr kumimoji="0" lang="en-US" sz="1600" b="1" i="0" u="none" strike="noStrike" kern="1200" cap="none" spc="0" normalizeH="0" baseline="30000" noProof="0">
                <a:ln>
                  <a:noFill/>
                </a:ln>
                <a:solidFill>
                  <a:srgbClr val="002677"/>
                </a:solidFill>
                <a:effectLst/>
                <a:uLnTx/>
                <a:uFillTx/>
                <a:latin typeface="Georgia"/>
                <a:ea typeface="+mj-ea"/>
                <a:cs typeface="+mj-cs"/>
              </a:rPr>
              <a:t>rd</a:t>
            </a:r>
            <a:r>
              <a:rPr kumimoji="0" lang="en-US" sz="1600" b="1" i="0" u="none" strike="noStrike" kern="1200" cap="none" spc="0" normalizeH="0" baseline="0" noProof="0">
                <a:ln>
                  <a:noFill/>
                </a:ln>
                <a:solidFill>
                  <a:srgbClr val="002677"/>
                </a:solidFill>
                <a:effectLst/>
                <a:uLnTx/>
                <a:uFillTx/>
                <a:latin typeface="Georgia"/>
                <a:ea typeface="+mj-ea"/>
                <a:cs typeface="+mj-cs"/>
              </a:rPr>
              <a:t> </a:t>
            </a:r>
          </a:p>
          <a:p>
            <a:r>
              <a:rPr kumimoji="0" lang="en-US" sz="1600" b="1" i="0" u="none" strike="noStrike" kern="1200" cap="none" spc="0" normalizeH="0" baseline="0" noProof="0">
                <a:ln>
                  <a:noFill/>
                </a:ln>
                <a:solidFill>
                  <a:srgbClr val="002677"/>
                </a:solidFill>
                <a:effectLst/>
                <a:uLnTx/>
                <a:uFillTx/>
                <a:latin typeface="Georgia"/>
                <a:ea typeface="+mj-ea"/>
                <a:cs typeface="+mj-cs"/>
              </a:rPr>
              <a:t>Time: 10am-11am </a:t>
            </a:r>
          </a:p>
        </p:txBody>
      </p:sp>
      <p:sp>
        <p:nvSpPr>
          <p:cNvPr id="13" name="TextBox 12">
            <a:extLst>
              <a:ext uri="{FF2B5EF4-FFF2-40B4-BE49-F238E27FC236}">
                <a16:creationId xmlns:a16="http://schemas.microsoft.com/office/drawing/2014/main" id="{4E31B527-2935-146C-2B2C-2C358E2056C7}"/>
              </a:ext>
            </a:extLst>
          </p:cNvPr>
          <p:cNvSpPr txBox="1"/>
          <p:nvPr/>
        </p:nvSpPr>
        <p:spPr>
          <a:xfrm>
            <a:off x="2933984" y="4071671"/>
            <a:ext cx="6684020" cy="1400383"/>
          </a:xfrm>
          <a:prstGeom prst="rect">
            <a:avLst/>
          </a:prstGeom>
          <a:noFill/>
        </p:spPr>
        <p:txBody>
          <a:bodyPr wrap="square" rtlCol="0">
            <a:spAutoFit/>
          </a:bodyPr>
          <a:lstStyle/>
          <a:p>
            <a:pPr algn="ctr">
              <a:spcAft>
                <a:spcPts val="600"/>
              </a:spcAft>
            </a:pPr>
            <a:r>
              <a:rPr kumimoji="0" lang="en-US" b="1" i="0" u="none" strike="noStrike" kern="1200" cap="none" spc="0" normalizeH="0" baseline="0" noProof="0">
                <a:ln>
                  <a:noFill/>
                </a:ln>
                <a:solidFill>
                  <a:srgbClr val="002677"/>
                </a:solidFill>
                <a:effectLst/>
                <a:uLnTx/>
                <a:uFillTx/>
                <a:latin typeface="Georgia"/>
                <a:ea typeface="+mj-ea"/>
                <a:cs typeface="+mj-cs"/>
              </a:rPr>
              <a:t>Target Audience:</a:t>
            </a:r>
          </a:p>
          <a:p>
            <a:pPr algn="ctr"/>
            <a:r>
              <a:rPr kumimoji="0" lang="en-US" sz="1400" b="1" i="0" u="none" strike="noStrike" kern="1200" cap="none" spc="0" normalizeH="0" baseline="0" noProof="0">
                <a:ln>
                  <a:noFill/>
                </a:ln>
                <a:solidFill>
                  <a:srgbClr val="002677"/>
                </a:solidFill>
                <a:effectLst/>
                <a:uLnTx/>
                <a:uFillTx/>
                <a:latin typeface="Georgia"/>
                <a:ea typeface="+mj-ea"/>
                <a:cs typeface="+mj-cs"/>
              </a:rPr>
              <a:t>HR Professionals, Training &amp; Compliance Officers, Marketing Teams, Talent Acquisition Specialists, and Transitioning Veterans &amp; Their Supporters</a:t>
            </a:r>
          </a:p>
          <a:p>
            <a:endParaRPr lang="en-US" sz="2000"/>
          </a:p>
        </p:txBody>
      </p:sp>
      <p:pic>
        <p:nvPicPr>
          <p:cNvPr id="14" name="Picture 13">
            <a:extLst>
              <a:ext uri="{FF2B5EF4-FFF2-40B4-BE49-F238E27FC236}">
                <a16:creationId xmlns:a16="http://schemas.microsoft.com/office/drawing/2014/main" id="{4C91FD93-0BBA-9D33-1C29-B21B0929B7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43486" y="6228522"/>
            <a:ext cx="1413610" cy="540386"/>
          </a:xfrm>
          <a:prstGeom prst="rect">
            <a:avLst/>
          </a:prstGeom>
          <a:noFill/>
          <a:ln>
            <a:noFill/>
          </a:ln>
        </p:spPr>
      </p:pic>
      <p:pic>
        <p:nvPicPr>
          <p:cNvPr id="8" name="Picture 7">
            <a:hlinkClick r:id="rId5"/>
            <a:extLst>
              <a:ext uri="{FF2B5EF4-FFF2-40B4-BE49-F238E27FC236}">
                <a16:creationId xmlns:a16="http://schemas.microsoft.com/office/drawing/2014/main" id="{B00BEEBA-E185-7D86-DFC5-D5E436A1A7FA}"/>
              </a:ext>
            </a:extLst>
          </p:cNvPr>
          <p:cNvPicPr>
            <a:picLocks noChangeAspect="1"/>
          </p:cNvPicPr>
          <p:nvPr/>
        </p:nvPicPr>
        <p:blipFill>
          <a:blip r:embed="rId6"/>
          <a:stretch>
            <a:fillRect/>
          </a:stretch>
        </p:blipFill>
        <p:spPr>
          <a:xfrm>
            <a:off x="6449894" y="5516944"/>
            <a:ext cx="2667000" cy="857250"/>
          </a:xfrm>
          <a:prstGeom prst="rect">
            <a:avLst/>
          </a:prstGeom>
        </p:spPr>
      </p:pic>
    </p:spTree>
    <p:extLst>
      <p:ext uri="{BB962C8B-B14F-4D97-AF65-F5344CB8AC3E}">
        <p14:creationId xmlns:p14="http://schemas.microsoft.com/office/powerpoint/2010/main" val="13208922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2" name="Rectangle 1141">
            <a:extLst>
              <a:ext uri="{FF2B5EF4-FFF2-40B4-BE49-F238E27FC236}">
                <a16:creationId xmlns:a16="http://schemas.microsoft.com/office/drawing/2014/main" id="{C2B4C0C7-2745-46BE-B15F-E5058254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AED46-90E7-4EB2-870A-C487894412D2}"/>
              </a:ext>
            </a:extLst>
          </p:cNvPr>
          <p:cNvSpPr>
            <a:spLocks noGrp="1"/>
          </p:cNvSpPr>
          <p:nvPr>
            <p:ph type="ctrTitle"/>
          </p:nvPr>
        </p:nvSpPr>
        <p:spPr>
          <a:xfrm>
            <a:off x="4688813" y="0"/>
            <a:ext cx="10574632" cy="1454051"/>
          </a:xfrm>
        </p:spPr>
        <p:txBody>
          <a:bodyPr vert="horz" lIns="91440" tIns="45720" rIns="91440" bIns="45720" rtlCol="0" anchor="b">
            <a:normAutofit/>
          </a:bodyPr>
          <a:lstStyle/>
          <a:p>
            <a:pPr algn="l"/>
            <a:r>
              <a:rPr lang="en-US" sz="4000" b="1">
                <a:solidFill>
                  <a:srgbClr val="0070C0"/>
                </a:solidFill>
              </a:rPr>
              <a:t>R &amp; R - Reminders and Resources</a:t>
            </a:r>
          </a:p>
        </p:txBody>
      </p:sp>
      <p:pic>
        <p:nvPicPr>
          <p:cNvPr id="10" name="Picture 9" descr="Reminders — Gammage Flowers">
            <a:extLst>
              <a:ext uri="{FF2B5EF4-FFF2-40B4-BE49-F238E27FC236}">
                <a16:creationId xmlns:a16="http://schemas.microsoft.com/office/drawing/2014/main" id="{31757029-3DB2-A12D-F630-CD82281AE0BF}"/>
              </a:ext>
            </a:extLst>
          </p:cNvPr>
          <p:cNvPicPr>
            <a:picLocks noChangeAspect="1"/>
          </p:cNvPicPr>
          <p:nvPr/>
        </p:nvPicPr>
        <p:blipFill rotWithShape="1">
          <a:blip r:embed="rId2">
            <a:alphaModFix/>
          </a:blip>
          <a:srcRect l="15458" r="17902"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pSp>
        <p:nvGrpSpPr>
          <p:cNvPr id="1144" name="Group 1143">
            <a:extLst>
              <a:ext uri="{FF2B5EF4-FFF2-40B4-BE49-F238E27FC236}">
                <a16:creationId xmlns:a16="http://schemas.microsoft.com/office/drawing/2014/main" id="{89D8939B-D984-4564-B942-51C44F623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96695"/>
            <a:ext cx="4850918" cy="5212025"/>
            <a:chOff x="0" y="796695"/>
            <a:chExt cx="4850918" cy="5212025"/>
          </a:xfrm>
        </p:grpSpPr>
        <p:sp>
          <p:nvSpPr>
            <p:cNvPr id="1145" name="Freeform: Shape 1144">
              <a:extLst>
                <a:ext uri="{FF2B5EF4-FFF2-40B4-BE49-F238E27FC236}">
                  <a16:creationId xmlns:a16="http://schemas.microsoft.com/office/drawing/2014/main" id="{93EAFB53-01AA-467C-BE85-D555D06E35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26917"/>
              <a:ext cx="4828239" cy="4951702"/>
            </a:xfrm>
            <a:custGeom>
              <a:avLst/>
              <a:gdLst>
                <a:gd name="connsiteX0" fmla="*/ 2407249 w 4828239"/>
                <a:gd name="connsiteY0" fmla="*/ 1168 h 4951702"/>
                <a:gd name="connsiteX1" fmla="*/ 2651971 w 4828239"/>
                <a:gd name="connsiteY1" fmla="*/ 4800 h 4951702"/>
                <a:gd name="connsiteX2" fmla="*/ 3136762 w 4828239"/>
                <a:gd name="connsiteY2" fmla="*/ 80075 h 4951702"/>
                <a:gd name="connsiteX3" fmla="*/ 3598035 w 4828239"/>
                <a:gd name="connsiteY3" fmla="*/ 254778 h 4951702"/>
                <a:gd name="connsiteX4" fmla="*/ 4006734 w 4828239"/>
                <a:gd name="connsiteY4" fmla="*/ 532540 h 4951702"/>
                <a:gd name="connsiteX5" fmla="*/ 4333530 w 4828239"/>
                <a:gd name="connsiteY5" fmla="*/ 900560 h 4951702"/>
                <a:gd name="connsiteX6" fmla="*/ 4368761 w 4828239"/>
                <a:gd name="connsiteY6" fmla="*/ 950864 h 4951702"/>
                <a:gd name="connsiteX7" fmla="*/ 4402539 w 4828239"/>
                <a:gd name="connsiteY7" fmla="*/ 1002077 h 4951702"/>
                <a:gd name="connsiteX8" fmla="*/ 4435319 w 4828239"/>
                <a:gd name="connsiteY8" fmla="*/ 1053834 h 4951702"/>
                <a:gd name="connsiteX9" fmla="*/ 4466918 w 4828239"/>
                <a:gd name="connsiteY9" fmla="*/ 1106317 h 4951702"/>
                <a:gd name="connsiteX10" fmla="*/ 4582327 w 4828239"/>
                <a:gd name="connsiteY10" fmla="*/ 1322244 h 4951702"/>
                <a:gd name="connsiteX11" fmla="*/ 4740322 w 4828239"/>
                <a:gd name="connsiteY11" fmla="*/ 1783517 h 4951702"/>
                <a:gd name="connsiteX12" fmla="*/ 4777370 w 4828239"/>
                <a:gd name="connsiteY12" fmla="*/ 2023507 h 4951702"/>
                <a:gd name="connsiteX13" fmla="*/ 4801432 w 4828239"/>
                <a:gd name="connsiteY13" fmla="*/ 2263678 h 4951702"/>
                <a:gd name="connsiteX14" fmla="*/ 4820591 w 4828239"/>
                <a:gd name="connsiteY14" fmla="*/ 2503848 h 4951702"/>
                <a:gd name="connsiteX15" fmla="*/ 4824496 w 4828239"/>
                <a:gd name="connsiteY15" fmla="*/ 2564050 h 4951702"/>
                <a:gd name="connsiteX16" fmla="*/ 4826221 w 4828239"/>
                <a:gd name="connsiteY16" fmla="*/ 2595013 h 4951702"/>
                <a:gd name="connsiteX17" fmla="*/ 4827492 w 4828239"/>
                <a:gd name="connsiteY17" fmla="*/ 2626522 h 4951702"/>
                <a:gd name="connsiteX18" fmla="*/ 4825767 w 4828239"/>
                <a:gd name="connsiteY18" fmla="*/ 2753462 h 4951702"/>
                <a:gd name="connsiteX19" fmla="*/ 4696465 w 4828239"/>
                <a:gd name="connsiteY19" fmla="*/ 3252055 h 4951702"/>
                <a:gd name="connsiteX20" fmla="*/ 4409077 w 4828239"/>
                <a:gd name="connsiteY20" fmla="*/ 3675464 h 4951702"/>
                <a:gd name="connsiteX21" fmla="*/ 4233920 w 4828239"/>
                <a:gd name="connsiteY21" fmla="*/ 3851983 h 4951702"/>
                <a:gd name="connsiteX22" fmla="*/ 4051318 w 4828239"/>
                <a:gd name="connsiteY22" fmla="*/ 4012430 h 4951702"/>
                <a:gd name="connsiteX23" fmla="*/ 3680392 w 4828239"/>
                <a:gd name="connsiteY23" fmla="*/ 4301543 h 4951702"/>
                <a:gd name="connsiteX24" fmla="*/ 3587048 w 4828239"/>
                <a:gd name="connsiteY24" fmla="*/ 4372096 h 4951702"/>
                <a:gd name="connsiteX25" fmla="*/ 3491161 w 4828239"/>
                <a:gd name="connsiteY25" fmla="*/ 4443103 h 4951702"/>
                <a:gd name="connsiteX26" fmla="*/ 3392914 w 4828239"/>
                <a:gd name="connsiteY26" fmla="*/ 4513202 h 4951702"/>
                <a:gd name="connsiteX27" fmla="*/ 3291579 w 4828239"/>
                <a:gd name="connsiteY27" fmla="*/ 4581303 h 4951702"/>
                <a:gd name="connsiteX28" fmla="*/ 3078830 w 4828239"/>
                <a:gd name="connsiteY28" fmla="*/ 4709153 h 4951702"/>
                <a:gd name="connsiteX29" fmla="*/ 2850010 w 4828239"/>
                <a:gd name="connsiteY29" fmla="*/ 4817842 h 4951702"/>
                <a:gd name="connsiteX30" fmla="*/ 2352052 w 4828239"/>
                <a:gd name="connsiteY30" fmla="*/ 4942876 h 4951702"/>
                <a:gd name="connsiteX31" fmla="*/ 2223840 w 4828239"/>
                <a:gd name="connsiteY31" fmla="*/ 4950958 h 4951702"/>
                <a:gd name="connsiteX32" fmla="*/ 2191787 w 4828239"/>
                <a:gd name="connsiteY32" fmla="*/ 4951684 h 4951702"/>
                <a:gd name="connsiteX33" fmla="*/ 2159825 w 4828239"/>
                <a:gd name="connsiteY33" fmla="*/ 4951503 h 4951702"/>
                <a:gd name="connsiteX34" fmla="*/ 2127953 w 4828239"/>
                <a:gd name="connsiteY34" fmla="*/ 4951139 h 4951702"/>
                <a:gd name="connsiteX35" fmla="*/ 2096990 w 4828239"/>
                <a:gd name="connsiteY35" fmla="*/ 4949959 h 4951702"/>
                <a:gd name="connsiteX36" fmla="*/ 1849646 w 4828239"/>
                <a:gd name="connsiteY36" fmla="*/ 4930255 h 4951702"/>
                <a:gd name="connsiteX37" fmla="*/ 1603845 w 4828239"/>
                <a:gd name="connsiteY37" fmla="*/ 4886852 h 4951702"/>
                <a:gd name="connsiteX38" fmla="*/ 1362403 w 4828239"/>
                <a:gd name="connsiteY38" fmla="*/ 4818841 h 4951702"/>
                <a:gd name="connsiteX39" fmla="*/ 900222 w 4828239"/>
                <a:gd name="connsiteY39" fmla="*/ 4614355 h 4951702"/>
                <a:gd name="connsiteX40" fmla="*/ 510682 w 4828239"/>
                <a:gd name="connsiteY40" fmla="*/ 4296004 h 4951702"/>
                <a:gd name="connsiteX41" fmla="*/ 352778 w 4828239"/>
                <a:gd name="connsiteY41" fmla="*/ 4104412 h 4951702"/>
                <a:gd name="connsiteX42" fmla="*/ 214850 w 4828239"/>
                <a:gd name="connsiteY42" fmla="*/ 3901561 h 4951702"/>
                <a:gd name="connsiteX43" fmla="*/ 182615 w 4828239"/>
                <a:gd name="connsiteY43" fmla="*/ 3849894 h 4951702"/>
                <a:gd name="connsiteX44" fmla="*/ 151833 w 4828239"/>
                <a:gd name="connsiteY44" fmla="*/ 3799772 h 4951702"/>
                <a:gd name="connsiteX45" fmla="*/ 91087 w 4828239"/>
                <a:gd name="connsiteY45" fmla="*/ 3702614 h 4951702"/>
                <a:gd name="connsiteX46" fmla="*/ 0 w 4828239"/>
                <a:gd name="connsiteY46" fmla="*/ 3558952 h 4951702"/>
                <a:gd name="connsiteX47" fmla="*/ 0 w 4828239"/>
                <a:gd name="connsiteY47" fmla="*/ 3152786 h 4951702"/>
                <a:gd name="connsiteX48" fmla="*/ 21078 w 4828239"/>
                <a:gd name="connsiteY48" fmla="*/ 3185589 h 4951702"/>
                <a:gd name="connsiteX49" fmla="*/ 159097 w 4828239"/>
                <a:gd name="connsiteY49" fmla="*/ 3365285 h 4951702"/>
                <a:gd name="connsiteX50" fmla="*/ 308466 w 4828239"/>
                <a:gd name="connsiteY50" fmla="*/ 3546344 h 4951702"/>
                <a:gd name="connsiteX51" fmla="*/ 382742 w 4828239"/>
                <a:gd name="connsiteY51" fmla="*/ 3640869 h 4951702"/>
                <a:gd name="connsiteX52" fmla="*/ 418427 w 4828239"/>
                <a:gd name="connsiteY52" fmla="*/ 3687269 h 4951702"/>
                <a:gd name="connsiteX53" fmla="*/ 453386 w 4828239"/>
                <a:gd name="connsiteY53" fmla="*/ 3731671 h 4951702"/>
                <a:gd name="connsiteX54" fmla="*/ 753758 w 4828239"/>
                <a:gd name="connsiteY54" fmla="*/ 4059829 h 4951702"/>
                <a:gd name="connsiteX55" fmla="*/ 913479 w 4828239"/>
                <a:gd name="connsiteY55" fmla="*/ 4207472 h 4951702"/>
                <a:gd name="connsiteX56" fmla="*/ 1080736 w 4828239"/>
                <a:gd name="connsiteY56" fmla="*/ 4343584 h 4951702"/>
                <a:gd name="connsiteX57" fmla="*/ 1454385 w 4828239"/>
                <a:gd name="connsiteY57" fmla="*/ 4558875 h 4951702"/>
                <a:gd name="connsiteX58" fmla="*/ 1663411 w 4828239"/>
                <a:gd name="connsiteY58" fmla="*/ 4619712 h 4951702"/>
                <a:gd name="connsiteX59" fmla="*/ 1716984 w 4828239"/>
                <a:gd name="connsiteY59" fmla="*/ 4630427 h 4951702"/>
                <a:gd name="connsiteX60" fmla="*/ 1771011 w 4828239"/>
                <a:gd name="connsiteY60" fmla="*/ 4639417 h 4951702"/>
                <a:gd name="connsiteX61" fmla="*/ 1880064 w 4828239"/>
                <a:gd name="connsiteY61" fmla="*/ 4652311 h 4951702"/>
                <a:gd name="connsiteX62" fmla="*/ 1934909 w 4828239"/>
                <a:gd name="connsiteY62" fmla="*/ 4656487 h 4951702"/>
                <a:gd name="connsiteX63" fmla="*/ 1989935 w 4828239"/>
                <a:gd name="connsiteY63" fmla="*/ 4659393 h 4951702"/>
                <a:gd name="connsiteX64" fmla="*/ 2045142 w 4828239"/>
                <a:gd name="connsiteY64" fmla="*/ 4660664 h 4951702"/>
                <a:gd name="connsiteX65" fmla="*/ 2100440 w 4828239"/>
                <a:gd name="connsiteY65" fmla="*/ 4660392 h 4951702"/>
                <a:gd name="connsiteX66" fmla="*/ 2128135 w 4828239"/>
                <a:gd name="connsiteY66" fmla="*/ 4660119 h 4951702"/>
                <a:gd name="connsiteX67" fmla="*/ 2154831 w 4828239"/>
                <a:gd name="connsiteY67" fmla="*/ 4658939 h 4951702"/>
                <a:gd name="connsiteX68" fmla="*/ 2181436 w 4828239"/>
                <a:gd name="connsiteY68" fmla="*/ 4657577 h 4951702"/>
                <a:gd name="connsiteX69" fmla="*/ 2207950 w 4828239"/>
                <a:gd name="connsiteY69" fmla="*/ 4655398 h 4951702"/>
                <a:gd name="connsiteX70" fmla="*/ 2313098 w 4828239"/>
                <a:gd name="connsiteY70" fmla="*/ 4642413 h 4951702"/>
                <a:gd name="connsiteX71" fmla="*/ 2713625 w 4828239"/>
                <a:gd name="connsiteY71" fmla="*/ 4510932 h 4951702"/>
                <a:gd name="connsiteX72" fmla="*/ 3083643 w 4828239"/>
                <a:gd name="connsiteY72" fmla="*/ 4280386 h 4951702"/>
                <a:gd name="connsiteX73" fmla="*/ 3173355 w 4828239"/>
                <a:gd name="connsiteY73" fmla="*/ 4212648 h 4951702"/>
                <a:gd name="connsiteX74" fmla="*/ 3263067 w 4828239"/>
                <a:gd name="connsiteY74" fmla="*/ 4142640 h 4951702"/>
                <a:gd name="connsiteX75" fmla="*/ 3444762 w 4828239"/>
                <a:gd name="connsiteY75" fmla="*/ 3997357 h 4951702"/>
                <a:gd name="connsiteX76" fmla="*/ 3818229 w 4828239"/>
                <a:gd name="connsiteY76" fmla="*/ 3716144 h 4951702"/>
                <a:gd name="connsiteX77" fmla="*/ 4166182 w 4828239"/>
                <a:gd name="connsiteY77" fmla="*/ 3436474 h 4951702"/>
                <a:gd name="connsiteX78" fmla="*/ 4444399 w 4828239"/>
                <a:gd name="connsiteY78" fmla="*/ 3115943 h 4951702"/>
                <a:gd name="connsiteX79" fmla="*/ 4539196 w 4828239"/>
                <a:gd name="connsiteY79" fmla="*/ 2929618 h 4951702"/>
                <a:gd name="connsiteX80" fmla="*/ 4596946 w 4828239"/>
                <a:gd name="connsiteY80" fmla="*/ 2726040 h 4951702"/>
                <a:gd name="connsiteX81" fmla="*/ 4612927 w 4828239"/>
                <a:gd name="connsiteY81" fmla="*/ 2619257 h 4951702"/>
                <a:gd name="connsiteX82" fmla="*/ 4615561 w 4828239"/>
                <a:gd name="connsiteY82" fmla="*/ 2592198 h 4951702"/>
                <a:gd name="connsiteX83" fmla="*/ 4617558 w 4828239"/>
                <a:gd name="connsiteY83" fmla="*/ 2564595 h 4951702"/>
                <a:gd name="connsiteX84" fmla="*/ 4620464 w 4828239"/>
                <a:gd name="connsiteY84" fmla="*/ 2507571 h 4951702"/>
                <a:gd name="connsiteX85" fmla="*/ 4615470 w 4828239"/>
                <a:gd name="connsiteY85" fmla="*/ 2279568 h 4951702"/>
                <a:gd name="connsiteX86" fmla="*/ 4583416 w 4828239"/>
                <a:gd name="connsiteY86" fmla="*/ 2054379 h 4951702"/>
                <a:gd name="connsiteX87" fmla="*/ 4529026 w 4828239"/>
                <a:gd name="connsiteY87" fmla="*/ 1834639 h 4951702"/>
                <a:gd name="connsiteX88" fmla="*/ 4388556 w 4828239"/>
                <a:gd name="connsiteY88" fmla="*/ 1408324 h 4951702"/>
                <a:gd name="connsiteX89" fmla="*/ 4292851 w 4828239"/>
                <a:gd name="connsiteY89" fmla="*/ 1205927 h 4951702"/>
                <a:gd name="connsiteX90" fmla="*/ 4264975 w 4828239"/>
                <a:gd name="connsiteY90" fmla="*/ 1157439 h 4951702"/>
                <a:gd name="connsiteX91" fmla="*/ 4235646 w 4828239"/>
                <a:gd name="connsiteY91" fmla="*/ 1109859 h 4951702"/>
                <a:gd name="connsiteX92" fmla="*/ 4204591 w 4828239"/>
                <a:gd name="connsiteY92" fmla="*/ 1063368 h 4951702"/>
                <a:gd name="connsiteX93" fmla="*/ 4172175 w 4828239"/>
                <a:gd name="connsiteY93" fmla="*/ 1017876 h 4951702"/>
                <a:gd name="connsiteX94" fmla="*/ 3865265 w 4828239"/>
                <a:gd name="connsiteY94" fmla="*/ 697618 h 4951702"/>
                <a:gd name="connsiteX95" fmla="*/ 3495792 w 4828239"/>
                <a:gd name="connsiteY95" fmla="*/ 456267 h 4951702"/>
                <a:gd name="connsiteX96" fmla="*/ 3080011 w 4828239"/>
                <a:gd name="connsiteY96" fmla="*/ 304719 h 4951702"/>
                <a:gd name="connsiteX97" fmla="*/ 2638805 w 4828239"/>
                <a:gd name="connsiteY97" fmla="*/ 241884 h 4951702"/>
                <a:gd name="connsiteX98" fmla="*/ 2191696 w 4828239"/>
                <a:gd name="connsiteY98" fmla="*/ 257865 h 4951702"/>
                <a:gd name="connsiteX99" fmla="*/ 1752851 w 4828239"/>
                <a:gd name="connsiteY99" fmla="*/ 350120 h 4951702"/>
                <a:gd name="connsiteX100" fmla="*/ 1333074 w 4828239"/>
                <a:gd name="connsiteY100" fmla="*/ 510657 h 4951702"/>
                <a:gd name="connsiteX101" fmla="*/ 582960 w 4828239"/>
                <a:gd name="connsiteY101" fmla="*/ 1003893 h 4951702"/>
                <a:gd name="connsiteX102" fmla="*/ 276322 w 4828239"/>
                <a:gd name="connsiteY102" fmla="*/ 1333049 h 4951702"/>
                <a:gd name="connsiteX103" fmla="*/ 33882 w 4828239"/>
                <a:gd name="connsiteY103" fmla="*/ 1711057 h 4951702"/>
                <a:gd name="connsiteX104" fmla="*/ 0 w 4828239"/>
                <a:gd name="connsiteY104" fmla="*/ 1785501 h 4951702"/>
                <a:gd name="connsiteX105" fmla="*/ 0 w 4828239"/>
                <a:gd name="connsiteY105" fmla="*/ 1377082 h 4951702"/>
                <a:gd name="connsiteX106" fmla="*/ 111188 w 4828239"/>
                <a:gd name="connsiteY106" fmla="*/ 1208333 h 4951702"/>
                <a:gd name="connsiteX107" fmla="*/ 431321 w 4828239"/>
                <a:gd name="connsiteY107" fmla="*/ 841539 h 4951702"/>
                <a:gd name="connsiteX108" fmla="*/ 807876 w 4828239"/>
                <a:gd name="connsiteY108" fmla="*/ 533448 h 4951702"/>
                <a:gd name="connsiteX109" fmla="*/ 1228743 w 4828239"/>
                <a:gd name="connsiteY109" fmla="*/ 288828 h 4951702"/>
                <a:gd name="connsiteX110" fmla="*/ 2163003 w 4828239"/>
                <a:gd name="connsiteY110" fmla="*/ 19056 h 4951702"/>
                <a:gd name="connsiteX111" fmla="*/ 2407249 w 4828239"/>
                <a:gd name="connsiteY111" fmla="*/ 1168 h 495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4828239" h="4951702">
                  <a:moveTo>
                    <a:pt x="2407249" y="1168"/>
                  </a:moveTo>
                  <a:cubicBezTo>
                    <a:pt x="2488914" y="-1193"/>
                    <a:pt x="2570658" y="33"/>
                    <a:pt x="2651971" y="4800"/>
                  </a:cubicBezTo>
                  <a:cubicBezTo>
                    <a:pt x="2814869" y="14698"/>
                    <a:pt x="2977677" y="38942"/>
                    <a:pt x="3136762" y="80075"/>
                  </a:cubicBezTo>
                  <a:cubicBezTo>
                    <a:pt x="3295846" y="121117"/>
                    <a:pt x="3451209" y="179231"/>
                    <a:pt x="3598035" y="254778"/>
                  </a:cubicBezTo>
                  <a:cubicBezTo>
                    <a:pt x="3744680" y="330325"/>
                    <a:pt x="3883516" y="422670"/>
                    <a:pt x="4006734" y="532540"/>
                  </a:cubicBezTo>
                  <a:cubicBezTo>
                    <a:pt x="4130043" y="642320"/>
                    <a:pt x="4238460" y="767354"/>
                    <a:pt x="4333530" y="900560"/>
                  </a:cubicBezTo>
                  <a:lnTo>
                    <a:pt x="4368761" y="950864"/>
                  </a:lnTo>
                  <a:lnTo>
                    <a:pt x="4402539" y="1002077"/>
                  </a:lnTo>
                  <a:cubicBezTo>
                    <a:pt x="4413436" y="1019329"/>
                    <a:pt x="4424604" y="1036491"/>
                    <a:pt x="4435319" y="1053834"/>
                  </a:cubicBezTo>
                  <a:lnTo>
                    <a:pt x="4466918" y="1106317"/>
                  </a:lnTo>
                  <a:cubicBezTo>
                    <a:pt x="4508233" y="1176779"/>
                    <a:pt x="4547187" y="1248604"/>
                    <a:pt x="4582327" y="1322244"/>
                  </a:cubicBezTo>
                  <a:cubicBezTo>
                    <a:pt x="4652789" y="1469524"/>
                    <a:pt x="4707088" y="1624523"/>
                    <a:pt x="4740322" y="1783517"/>
                  </a:cubicBezTo>
                  <a:cubicBezTo>
                    <a:pt x="4756848" y="1863060"/>
                    <a:pt x="4768380" y="1943238"/>
                    <a:pt x="4777370" y="2023507"/>
                  </a:cubicBezTo>
                  <a:cubicBezTo>
                    <a:pt x="4786540" y="2103685"/>
                    <a:pt x="4793895" y="2183772"/>
                    <a:pt x="4801432" y="2263678"/>
                  </a:cubicBezTo>
                  <a:cubicBezTo>
                    <a:pt x="4808605" y="2343674"/>
                    <a:pt x="4814961" y="2423670"/>
                    <a:pt x="4820591" y="2503848"/>
                  </a:cubicBezTo>
                  <a:lnTo>
                    <a:pt x="4824496" y="2564050"/>
                  </a:lnTo>
                  <a:cubicBezTo>
                    <a:pt x="4825222" y="2573947"/>
                    <a:pt x="4825676" y="2584571"/>
                    <a:pt x="4826221" y="2595013"/>
                  </a:cubicBezTo>
                  <a:cubicBezTo>
                    <a:pt x="4826766" y="2605455"/>
                    <a:pt x="4827311" y="2615989"/>
                    <a:pt x="4827492" y="2626522"/>
                  </a:cubicBezTo>
                  <a:cubicBezTo>
                    <a:pt x="4828854" y="2668563"/>
                    <a:pt x="4828400" y="2710967"/>
                    <a:pt x="4825767" y="2753462"/>
                  </a:cubicBezTo>
                  <a:cubicBezTo>
                    <a:pt x="4815960" y="2923534"/>
                    <a:pt x="4770287" y="3094877"/>
                    <a:pt x="4696465" y="3252055"/>
                  </a:cubicBezTo>
                  <a:cubicBezTo>
                    <a:pt x="4622825" y="3409687"/>
                    <a:pt x="4521308" y="3551156"/>
                    <a:pt x="4409077" y="3675464"/>
                  </a:cubicBezTo>
                  <a:cubicBezTo>
                    <a:pt x="4352961" y="3737845"/>
                    <a:pt x="4294031" y="3796321"/>
                    <a:pt x="4233920" y="3851983"/>
                  </a:cubicBezTo>
                  <a:cubicBezTo>
                    <a:pt x="4173809" y="3907645"/>
                    <a:pt x="4112882" y="3961218"/>
                    <a:pt x="4051318" y="4012430"/>
                  </a:cubicBezTo>
                  <a:cubicBezTo>
                    <a:pt x="3928463" y="4115308"/>
                    <a:pt x="3802884" y="4209107"/>
                    <a:pt x="3680392" y="4301543"/>
                  </a:cubicBezTo>
                  <a:lnTo>
                    <a:pt x="3587048" y="4372096"/>
                  </a:lnTo>
                  <a:cubicBezTo>
                    <a:pt x="3555449" y="4395795"/>
                    <a:pt x="3523578" y="4419676"/>
                    <a:pt x="3491161" y="4443103"/>
                  </a:cubicBezTo>
                  <a:cubicBezTo>
                    <a:pt x="3458836" y="4466621"/>
                    <a:pt x="3426147" y="4490047"/>
                    <a:pt x="3392914" y="4513202"/>
                  </a:cubicBezTo>
                  <a:cubicBezTo>
                    <a:pt x="3359590" y="4536175"/>
                    <a:pt x="3325993" y="4558966"/>
                    <a:pt x="3291579" y="4581303"/>
                  </a:cubicBezTo>
                  <a:cubicBezTo>
                    <a:pt x="3223114" y="4626069"/>
                    <a:pt x="3152471" y="4669472"/>
                    <a:pt x="3078830" y="4709153"/>
                  </a:cubicBezTo>
                  <a:cubicBezTo>
                    <a:pt x="3005281" y="4749014"/>
                    <a:pt x="2929189" y="4786061"/>
                    <a:pt x="2850010" y="4817842"/>
                  </a:cubicBezTo>
                  <a:cubicBezTo>
                    <a:pt x="2692378" y="4882312"/>
                    <a:pt x="2523032" y="4925806"/>
                    <a:pt x="2352052" y="4942876"/>
                  </a:cubicBezTo>
                  <a:cubicBezTo>
                    <a:pt x="2309285" y="4946963"/>
                    <a:pt x="2266517" y="4950050"/>
                    <a:pt x="2223840" y="4950958"/>
                  </a:cubicBezTo>
                  <a:lnTo>
                    <a:pt x="2191787" y="4951684"/>
                  </a:lnTo>
                  <a:cubicBezTo>
                    <a:pt x="2181163" y="4951775"/>
                    <a:pt x="2170449" y="4951503"/>
                    <a:pt x="2159825" y="4951503"/>
                  </a:cubicBezTo>
                  <a:lnTo>
                    <a:pt x="2127953" y="4951139"/>
                  </a:lnTo>
                  <a:lnTo>
                    <a:pt x="2096990" y="4949959"/>
                  </a:lnTo>
                  <a:cubicBezTo>
                    <a:pt x="2014542" y="4947326"/>
                    <a:pt x="1931912" y="4940788"/>
                    <a:pt x="1849646" y="4930255"/>
                  </a:cubicBezTo>
                  <a:cubicBezTo>
                    <a:pt x="1767288" y="4920267"/>
                    <a:pt x="1685113" y="4905920"/>
                    <a:pt x="1603845" y="4886852"/>
                  </a:cubicBezTo>
                  <a:cubicBezTo>
                    <a:pt x="1522668" y="4867601"/>
                    <a:pt x="1442127" y="4844811"/>
                    <a:pt x="1362403" y="4818841"/>
                  </a:cubicBezTo>
                  <a:cubicBezTo>
                    <a:pt x="1203228" y="4766449"/>
                    <a:pt x="1045868" y="4701253"/>
                    <a:pt x="900222" y="4614355"/>
                  </a:cubicBezTo>
                  <a:cubicBezTo>
                    <a:pt x="754485" y="4527639"/>
                    <a:pt x="624366" y="4417678"/>
                    <a:pt x="510682" y="4296004"/>
                  </a:cubicBezTo>
                  <a:cubicBezTo>
                    <a:pt x="453568" y="4235258"/>
                    <a:pt x="401629" y="4170607"/>
                    <a:pt x="352778" y="4104412"/>
                  </a:cubicBezTo>
                  <a:cubicBezTo>
                    <a:pt x="304199" y="4037945"/>
                    <a:pt x="257980" y="3970479"/>
                    <a:pt x="214850" y="3901561"/>
                  </a:cubicBezTo>
                  <a:cubicBezTo>
                    <a:pt x="203772" y="3884490"/>
                    <a:pt x="193330" y="3867147"/>
                    <a:pt x="182615" y="3849894"/>
                  </a:cubicBezTo>
                  <a:lnTo>
                    <a:pt x="151833" y="3799772"/>
                  </a:lnTo>
                  <a:cubicBezTo>
                    <a:pt x="132129" y="3767356"/>
                    <a:pt x="111699" y="3735212"/>
                    <a:pt x="91087" y="3702614"/>
                  </a:cubicBezTo>
                  <a:lnTo>
                    <a:pt x="0" y="3558952"/>
                  </a:lnTo>
                  <a:lnTo>
                    <a:pt x="0" y="3152786"/>
                  </a:lnTo>
                  <a:lnTo>
                    <a:pt x="21078" y="3185589"/>
                  </a:lnTo>
                  <a:cubicBezTo>
                    <a:pt x="63392" y="3246607"/>
                    <a:pt x="110427" y="3305810"/>
                    <a:pt x="159097" y="3365285"/>
                  </a:cubicBezTo>
                  <a:cubicBezTo>
                    <a:pt x="207767" y="3424851"/>
                    <a:pt x="258616" y="3484417"/>
                    <a:pt x="308466" y="3546344"/>
                  </a:cubicBezTo>
                  <a:cubicBezTo>
                    <a:pt x="333437" y="3577217"/>
                    <a:pt x="358135" y="3608816"/>
                    <a:pt x="382742" y="3640869"/>
                  </a:cubicBezTo>
                  <a:lnTo>
                    <a:pt x="418427" y="3687269"/>
                  </a:lnTo>
                  <a:cubicBezTo>
                    <a:pt x="430141" y="3702069"/>
                    <a:pt x="441309" y="3717233"/>
                    <a:pt x="453386" y="3731671"/>
                  </a:cubicBezTo>
                  <a:cubicBezTo>
                    <a:pt x="547638" y="3849168"/>
                    <a:pt x="649881" y="3957313"/>
                    <a:pt x="753758" y="4059829"/>
                  </a:cubicBezTo>
                  <a:cubicBezTo>
                    <a:pt x="805970" y="4110859"/>
                    <a:pt x="859089" y="4160164"/>
                    <a:pt x="913479" y="4207472"/>
                  </a:cubicBezTo>
                  <a:cubicBezTo>
                    <a:pt x="967869" y="4254780"/>
                    <a:pt x="1023258" y="4300544"/>
                    <a:pt x="1080736" y="4343584"/>
                  </a:cubicBezTo>
                  <a:cubicBezTo>
                    <a:pt x="1195237" y="4429846"/>
                    <a:pt x="1318727" y="4506937"/>
                    <a:pt x="1454385" y="4558875"/>
                  </a:cubicBezTo>
                  <a:cubicBezTo>
                    <a:pt x="1522033" y="4584845"/>
                    <a:pt x="1592132" y="4604730"/>
                    <a:pt x="1663411" y="4619712"/>
                  </a:cubicBezTo>
                  <a:cubicBezTo>
                    <a:pt x="1681299" y="4623254"/>
                    <a:pt x="1699006" y="4627340"/>
                    <a:pt x="1716984" y="4630427"/>
                  </a:cubicBezTo>
                  <a:lnTo>
                    <a:pt x="1771011" y="4639417"/>
                  </a:lnTo>
                  <a:cubicBezTo>
                    <a:pt x="1807241" y="4644229"/>
                    <a:pt x="1843471" y="4649314"/>
                    <a:pt x="1880064" y="4652311"/>
                  </a:cubicBezTo>
                  <a:cubicBezTo>
                    <a:pt x="1898316" y="4654036"/>
                    <a:pt x="1916567" y="4655670"/>
                    <a:pt x="1934909" y="4656487"/>
                  </a:cubicBezTo>
                  <a:cubicBezTo>
                    <a:pt x="1953251" y="4657395"/>
                    <a:pt x="1971502" y="4658848"/>
                    <a:pt x="1989935" y="4659393"/>
                  </a:cubicBezTo>
                  <a:lnTo>
                    <a:pt x="2045142" y="4660664"/>
                  </a:lnTo>
                  <a:cubicBezTo>
                    <a:pt x="2063484" y="4661118"/>
                    <a:pt x="2082008" y="4660482"/>
                    <a:pt x="2100440" y="4660392"/>
                  </a:cubicBezTo>
                  <a:lnTo>
                    <a:pt x="2128135" y="4660119"/>
                  </a:lnTo>
                  <a:cubicBezTo>
                    <a:pt x="2137124" y="4659847"/>
                    <a:pt x="2145932" y="4659302"/>
                    <a:pt x="2154831" y="4658939"/>
                  </a:cubicBezTo>
                  <a:cubicBezTo>
                    <a:pt x="2163729" y="4658485"/>
                    <a:pt x="2172628" y="4658212"/>
                    <a:pt x="2181436" y="4657577"/>
                  </a:cubicBezTo>
                  <a:lnTo>
                    <a:pt x="2207950" y="4655398"/>
                  </a:lnTo>
                  <a:cubicBezTo>
                    <a:pt x="2243272" y="4652583"/>
                    <a:pt x="2278321" y="4647861"/>
                    <a:pt x="2313098" y="4642413"/>
                  </a:cubicBezTo>
                  <a:cubicBezTo>
                    <a:pt x="2452298" y="4619349"/>
                    <a:pt x="2586139" y="4574221"/>
                    <a:pt x="2713625" y="4510932"/>
                  </a:cubicBezTo>
                  <a:cubicBezTo>
                    <a:pt x="2841565" y="4448369"/>
                    <a:pt x="2963330" y="4368282"/>
                    <a:pt x="3083643" y="4280386"/>
                  </a:cubicBezTo>
                  <a:cubicBezTo>
                    <a:pt x="3113698" y="4258503"/>
                    <a:pt x="3143572" y="4235712"/>
                    <a:pt x="3173355" y="4212648"/>
                  </a:cubicBezTo>
                  <a:cubicBezTo>
                    <a:pt x="3203319" y="4189675"/>
                    <a:pt x="3233193" y="4166339"/>
                    <a:pt x="3263067" y="4142640"/>
                  </a:cubicBezTo>
                  <a:lnTo>
                    <a:pt x="3444762" y="3997357"/>
                  </a:lnTo>
                  <a:cubicBezTo>
                    <a:pt x="3569432" y="3898473"/>
                    <a:pt x="3695284" y="3806401"/>
                    <a:pt x="3818229" y="3716144"/>
                  </a:cubicBezTo>
                  <a:cubicBezTo>
                    <a:pt x="3941084" y="3625886"/>
                    <a:pt x="4059309" y="3534721"/>
                    <a:pt x="4166182" y="3436474"/>
                  </a:cubicBezTo>
                  <a:cubicBezTo>
                    <a:pt x="4273056" y="3338408"/>
                    <a:pt x="4369578" y="3233895"/>
                    <a:pt x="4444399" y="3115943"/>
                  </a:cubicBezTo>
                  <a:cubicBezTo>
                    <a:pt x="4481809" y="3057013"/>
                    <a:pt x="4513772" y="2994905"/>
                    <a:pt x="4539196" y="2929618"/>
                  </a:cubicBezTo>
                  <a:cubicBezTo>
                    <a:pt x="4564802" y="2864422"/>
                    <a:pt x="4583235" y="2796139"/>
                    <a:pt x="4596946" y="2726040"/>
                  </a:cubicBezTo>
                  <a:cubicBezTo>
                    <a:pt x="4603756" y="2690991"/>
                    <a:pt x="4609204" y="2655306"/>
                    <a:pt x="4612927" y="2619257"/>
                  </a:cubicBezTo>
                  <a:cubicBezTo>
                    <a:pt x="4614017" y="2610268"/>
                    <a:pt x="4614743" y="2601188"/>
                    <a:pt x="4615561" y="2592198"/>
                  </a:cubicBezTo>
                  <a:cubicBezTo>
                    <a:pt x="4616287" y="2583118"/>
                    <a:pt x="4617195" y="2574220"/>
                    <a:pt x="4617558" y="2564595"/>
                  </a:cubicBezTo>
                  <a:lnTo>
                    <a:pt x="4620464" y="2507571"/>
                  </a:lnTo>
                  <a:cubicBezTo>
                    <a:pt x="4623097" y="2431479"/>
                    <a:pt x="4621462" y="2355297"/>
                    <a:pt x="4615470" y="2279568"/>
                  </a:cubicBezTo>
                  <a:cubicBezTo>
                    <a:pt x="4609658" y="2203748"/>
                    <a:pt x="4598490" y="2128564"/>
                    <a:pt x="4583416" y="2054379"/>
                  </a:cubicBezTo>
                  <a:cubicBezTo>
                    <a:pt x="4568162" y="1980194"/>
                    <a:pt x="4549094" y="1907008"/>
                    <a:pt x="4529026" y="1834639"/>
                  </a:cubicBezTo>
                  <a:cubicBezTo>
                    <a:pt x="4488983" y="1689810"/>
                    <a:pt x="4444762" y="1546888"/>
                    <a:pt x="4388556" y="1408324"/>
                  </a:cubicBezTo>
                  <a:cubicBezTo>
                    <a:pt x="4360407" y="1339133"/>
                    <a:pt x="4328990" y="1271213"/>
                    <a:pt x="4292851" y="1205927"/>
                  </a:cubicBezTo>
                  <a:cubicBezTo>
                    <a:pt x="4284043" y="1189492"/>
                    <a:pt x="4274327" y="1173511"/>
                    <a:pt x="4264975" y="1157439"/>
                  </a:cubicBezTo>
                  <a:cubicBezTo>
                    <a:pt x="4255350" y="1141458"/>
                    <a:pt x="4245361" y="1125749"/>
                    <a:pt x="4235646" y="1109859"/>
                  </a:cubicBezTo>
                  <a:lnTo>
                    <a:pt x="4204591" y="1063368"/>
                  </a:lnTo>
                  <a:lnTo>
                    <a:pt x="4172175" y="1017876"/>
                  </a:lnTo>
                  <a:cubicBezTo>
                    <a:pt x="4083462" y="898290"/>
                    <a:pt x="3979312" y="791326"/>
                    <a:pt x="3865265" y="697618"/>
                  </a:cubicBezTo>
                  <a:cubicBezTo>
                    <a:pt x="3751490" y="603638"/>
                    <a:pt x="3627909" y="521917"/>
                    <a:pt x="3495792" y="456267"/>
                  </a:cubicBezTo>
                  <a:cubicBezTo>
                    <a:pt x="3363766" y="390436"/>
                    <a:pt x="3224022" y="339950"/>
                    <a:pt x="3080011" y="304719"/>
                  </a:cubicBezTo>
                  <a:cubicBezTo>
                    <a:pt x="2935999" y="269397"/>
                    <a:pt x="2787992" y="249057"/>
                    <a:pt x="2638805" y="241884"/>
                  </a:cubicBezTo>
                  <a:cubicBezTo>
                    <a:pt x="2489345" y="234347"/>
                    <a:pt x="2340067" y="239341"/>
                    <a:pt x="2191696" y="257865"/>
                  </a:cubicBezTo>
                  <a:cubicBezTo>
                    <a:pt x="2043417" y="276479"/>
                    <a:pt x="1896500" y="307624"/>
                    <a:pt x="1752851" y="350120"/>
                  </a:cubicBezTo>
                  <a:cubicBezTo>
                    <a:pt x="1609112" y="392433"/>
                    <a:pt x="1468914" y="447187"/>
                    <a:pt x="1333074" y="510657"/>
                  </a:cubicBezTo>
                  <a:cubicBezTo>
                    <a:pt x="1060578" y="636236"/>
                    <a:pt x="806151" y="802767"/>
                    <a:pt x="582960" y="1003893"/>
                  </a:cubicBezTo>
                  <a:cubicBezTo>
                    <a:pt x="471728" y="1104774"/>
                    <a:pt x="368668" y="1214825"/>
                    <a:pt x="276322" y="1333049"/>
                  </a:cubicBezTo>
                  <a:cubicBezTo>
                    <a:pt x="183795" y="1451092"/>
                    <a:pt x="102164" y="1577669"/>
                    <a:pt x="33882" y="1711057"/>
                  </a:cubicBezTo>
                  <a:lnTo>
                    <a:pt x="0" y="1785501"/>
                  </a:lnTo>
                  <a:lnTo>
                    <a:pt x="0" y="1377082"/>
                  </a:lnTo>
                  <a:lnTo>
                    <a:pt x="111188" y="1208333"/>
                  </a:lnTo>
                  <a:cubicBezTo>
                    <a:pt x="206927" y="1076920"/>
                    <a:pt x="314732" y="954315"/>
                    <a:pt x="431321" y="841539"/>
                  </a:cubicBezTo>
                  <a:cubicBezTo>
                    <a:pt x="548183" y="728763"/>
                    <a:pt x="674488" y="625885"/>
                    <a:pt x="807876" y="533448"/>
                  </a:cubicBezTo>
                  <a:cubicBezTo>
                    <a:pt x="941446" y="441103"/>
                    <a:pt x="1082007" y="358837"/>
                    <a:pt x="1228743" y="288828"/>
                  </a:cubicBezTo>
                  <a:cubicBezTo>
                    <a:pt x="1522578" y="149811"/>
                    <a:pt x="1838931" y="57919"/>
                    <a:pt x="2163003" y="19056"/>
                  </a:cubicBezTo>
                  <a:cubicBezTo>
                    <a:pt x="2243998" y="9477"/>
                    <a:pt x="2325584" y="3529"/>
                    <a:pt x="2407249" y="116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6" name="Freeform: Shape 1145">
              <a:extLst>
                <a:ext uri="{FF2B5EF4-FFF2-40B4-BE49-F238E27FC236}">
                  <a16:creationId xmlns:a16="http://schemas.microsoft.com/office/drawing/2014/main" id="{B2935CA6-94DE-46EF-8BB1-9DB074B6C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544811 h 4884231"/>
                <a:gd name="connsiteX1" fmla="*/ 1694919 w 4814598"/>
                <a:gd name="connsiteY1" fmla="*/ 709526 h 4884231"/>
                <a:gd name="connsiteX2" fmla="*/ 932184 w 4814598"/>
                <a:gd name="connsiteY2" fmla="*/ 1163171 h 4884231"/>
                <a:gd name="connsiteX3" fmla="*/ 407894 w 4814598"/>
                <a:gd name="connsiteY3" fmla="*/ 1812768 h 4884231"/>
                <a:gd name="connsiteX4" fmla="*/ 220025 w 4814598"/>
                <a:gd name="connsiteY4" fmla="*/ 2558977 h 4884231"/>
                <a:gd name="connsiteX5" fmla="*/ 530204 w 4814598"/>
                <a:gd name="connsiteY5" fmla="*/ 3236995 h 4884231"/>
                <a:gd name="connsiteX6" fmla="*/ 697098 w 4814598"/>
                <a:gd name="connsiteY6" fmla="*/ 3471717 h 4884231"/>
                <a:gd name="connsiteX7" fmla="*/ 1333800 w 4814598"/>
                <a:gd name="connsiteY7" fmla="*/ 4121677 h 4884231"/>
                <a:gd name="connsiteX8" fmla="*/ 2170902 w 4814598"/>
                <a:gd name="connsiteY8" fmla="*/ 4339420 h 4884231"/>
                <a:gd name="connsiteX9" fmla="*/ 2709357 w 4814598"/>
                <a:gd name="connsiteY9" fmla="*/ 4200765 h 4884231"/>
                <a:gd name="connsiteX10" fmla="*/ 3290852 w 4814598"/>
                <a:gd name="connsiteY10" fmla="*/ 3800420 h 4884231"/>
                <a:gd name="connsiteX11" fmla="*/ 3434410 w 4814598"/>
                <a:gd name="connsiteY11" fmla="*/ 3689188 h 4884231"/>
                <a:gd name="connsiteX12" fmla="*/ 4069660 w 4814598"/>
                <a:gd name="connsiteY12" fmla="*/ 3124945 h 4884231"/>
                <a:gd name="connsiteX13" fmla="*/ 4269787 w 4814598"/>
                <a:gd name="connsiteY13" fmla="*/ 2558977 h 4884231"/>
                <a:gd name="connsiteX14" fmla="*/ 3797526 w 4814598"/>
                <a:gd name="connsiteY14" fmla="*/ 1099701 h 4884231"/>
                <a:gd name="connsiteX15" fmla="*/ 3273691 w 4814598"/>
                <a:gd name="connsiteY15" fmla="*/ 695179 h 4884231"/>
                <a:gd name="connsiteX16" fmla="*/ 2550817 w 4814598"/>
                <a:gd name="connsiteY16" fmla="*/ 544811 h 4884231"/>
                <a:gd name="connsiteX17" fmla="*/ 2550817 w 4814598"/>
                <a:gd name="connsiteY17" fmla="*/ 0 h 4884231"/>
                <a:gd name="connsiteX18" fmla="*/ 4814598 w 4814598"/>
                <a:gd name="connsiteY18" fmla="*/ 2558977 h 4884231"/>
                <a:gd name="connsiteX19" fmla="*/ 3626365 w 4814598"/>
                <a:gd name="connsiteY19" fmla="*/ 4229640 h 4884231"/>
                <a:gd name="connsiteX20" fmla="*/ 2170902 w 4814598"/>
                <a:gd name="connsiteY20" fmla="*/ 4884231 h 4884231"/>
                <a:gd name="connsiteX21" fmla="*/ 246267 w 4814598"/>
                <a:gd name="connsiteY21" fmla="*/ 3777538 h 4884231"/>
                <a:gd name="connsiteX22" fmla="*/ 40127 w 4814598"/>
                <a:gd name="connsiteY22" fmla="*/ 3489366 h 4884231"/>
                <a:gd name="connsiteX23" fmla="*/ 0 w 4814598"/>
                <a:gd name="connsiteY23" fmla="*/ 3432245 h 4884231"/>
                <a:gd name="connsiteX24" fmla="*/ 0 w 4814598"/>
                <a:gd name="connsiteY24" fmla="*/ 1432577 h 4884231"/>
                <a:gd name="connsiteX25" fmla="*/ 54624 w 4814598"/>
                <a:gd name="connsiteY25" fmla="*/ 1339196 h 4884231"/>
                <a:gd name="connsiteX26" fmla="*/ 2550817 w 4814598"/>
                <a:gd name="connsiteY26"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4598" h="4884231">
                  <a:moveTo>
                    <a:pt x="2550817" y="544811"/>
                  </a:moveTo>
                  <a:cubicBezTo>
                    <a:pt x="2270966" y="544811"/>
                    <a:pt x="1974952" y="601744"/>
                    <a:pt x="1694919" y="709526"/>
                  </a:cubicBezTo>
                  <a:cubicBezTo>
                    <a:pt x="1417883" y="816127"/>
                    <a:pt x="1154103" y="973032"/>
                    <a:pt x="932184" y="1163171"/>
                  </a:cubicBezTo>
                  <a:cubicBezTo>
                    <a:pt x="710536" y="1353038"/>
                    <a:pt x="529296" y="1577682"/>
                    <a:pt x="407894" y="1812768"/>
                  </a:cubicBezTo>
                  <a:cubicBezTo>
                    <a:pt x="283223" y="2054210"/>
                    <a:pt x="220025" y="2305277"/>
                    <a:pt x="220025" y="2558977"/>
                  </a:cubicBezTo>
                  <a:cubicBezTo>
                    <a:pt x="220025" y="2801418"/>
                    <a:pt x="315095" y="2942070"/>
                    <a:pt x="530204" y="3236995"/>
                  </a:cubicBezTo>
                  <a:cubicBezTo>
                    <a:pt x="584050" y="3310817"/>
                    <a:pt x="639711" y="3387181"/>
                    <a:pt x="697098" y="3471717"/>
                  </a:cubicBezTo>
                  <a:cubicBezTo>
                    <a:pt x="900040" y="3770818"/>
                    <a:pt x="1108249" y="3983476"/>
                    <a:pt x="1333800" y="4121677"/>
                  </a:cubicBezTo>
                  <a:cubicBezTo>
                    <a:pt x="1572882" y="4268231"/>
                    <a:pt x="1846740" y="4339420"/>
                    <a:pt x="2170902" y="4339420"/>
                  </a:cubicBezTo>
                  <a:cubicBezTo>
                    <a:pt x="2354867" y="4339420"/>
                    <a:pt x="2525938" y="4295381"/>
                    <a:pt x="2709357" y="4200765"/>
                  </a:cubicBezTo>
                  <a:cubicBezTo>
                    <a:pt x="2897680" y="4103607"/>
                    <a:pt x="3084097" y="3961956"/>
                    <a:pt x="3290852" y="3800420"/>
                  </a:cubicBezTo>
                  <a:cubicBezTo>
                    <a:pt x="3339340" y="3762556"/>
                    <a:pt x="3387647" y="3725236"/>
                    <a:pt x="3434410" y="3689188"/>
                  </a:cubicBezTo>
                  <a:cubicBezTo>
                    <a:pt x="3682844" y="3497505"/>
                    <a:pt x="3917476" y="3316446"/>
                    <a:pt x="4069660" y="3124945"/>
                  </a:cubicBezTo>
                  <a:cubicBezTo>
                    <a:pt x="4209948" y="2948426"/>
                    <a:pt x="4269787" y="2779172"/>
                    <a:pt x="4269787" y="2558977"/>
                  </a:cubicBezTo>
                  <a:cubicBezTo>
                    <a:pt x="4269787" y="1980933"/>
                    <a:pt x="4102076" y="1462636"/>
                    <a:pt x="3797526" y="1099701"/>
                  </a:cubicBezTo>
                  <a:cubicBezTo>
                    <a:pt x="3650427" y="924453"/>
                    <a:pt x="3474272" y="788342"/>
                    <a:pt x="3273691" y="695179"/>
                  </a:cubicBezTo>
                  <a:cubicBezTo>
                    <a:pt x="3058944" y="595388"/>
                    <a:pt x="2815686" y="544811"/>
                    <a:pt x="2550817" y="544811"/>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47" name="Freeform: Shape 1146">
              <a:extLst>
                <a:ext uri="{FF2B5EF4-FFF2-40B4-BE49-F238E27FC236}">
                  <a16:creationId xmlns:a16="http://schemas.microsoft.com/office/drawing/2014/main" id="{2352A8D1-612B-42BB-A925-A3EF53F72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960593"/>
              <a:ext cx="4814598" cy="4884231"/>
            </a:xfrm>
            <a:custGeom>
              <a:avLst/>
              <a:gdLst>
                <a:gd name="connsiteX0" fmla="*/ 2550817 w 4814598"/>
                <a:gd name="connsiteY0" fmla="*/ 454009 h 4884231"/>
                <a:gd name="connsiteX1" fmla="*/ 1662321 w 4814598"/>
                <a:gd name="connsiteY1" fmla="*/ 624807 h 4884231"/>
                <a:gd name="connsiteX2" fmla="*/ 873072 w 4814598"/>
                <a:gd name="connsiteY2" fmla="*/ 1094253 h 4884231"/>
                <a:gd name="connsiteX3" fmla="*/ 327171 w 4814598"/>
                <a:gd name="connsiteY3" fmla="*/ 1771181 h 4884231"/>
                <a:gd name="connsiteX4" fmla="*/ 129223 w 4814598"/>
                <a:gd name="connsiteY4" fmla="*/ 2558977 h 4884231"/>
                <a:gd name="connsiteX5" fmla="*/ 456836 w 4814598"/>
                <a:gd name="connsiteY5" fmla="*/ 3290477 h 4884231"/>
                <a:gd name="connsiteX6" fmla="*/ 621914 w 4814598"/>
                <a:gd name="connsiteY6" fmla="*/ 3522657 h 4884231"/>
                <a:gd name="connsiteX7" fmla="*/ 2170902 w 4814598"/>
                <a:gd name="connsiteY7" fmla="*/ 4430222 h 4884231"/>
                <a:gd name="connsiteX8" fmla="*/ 3346786 w 4814598"/>
                <a:gd name="connsiteY8" fmla="*/ 3871881 h 4884231"/>
                <a:gd name="connsiteX9" fmla="*/ 3489890 w 4814598"/>
                <a:gd name="connsiteY9" fmla="*/ 3761012 h 4884231"/>
                <a:gd name="connsiteX10" fmla="*/ 4140757 w 4814598"/>
                <a:gd name="connsiteY10" fmla="*/ 3181424 h 4884231"/>
                <a:gd name="connsiteX11" fmla="*/ 4360589 w 4814598"/>
                <a:gd name="connsiteY11" fmla="*/ 2558977 h 4884231"/>
                <a:gd name="connsiteX12" fmla="*/ 3867171 w 4814598"/>
                <a:gd name="connsiteY12" fmla="*/ 1041315 h 4884231"/>
                <a:gd name="connsiteX13" fmla="*/ 3312009 w 4814598"/>
                <a:gd name="connsiteY13" fmla="*/ 612822 h 4884231"/>
                <a:gd name="connsiteX14" fmla="*/ 2550817 w 4814598"/>
                <a:gd name="connsiteY14" fmla="*/ 454009 h 4884231"/>
                <a:gd name="connsiteX15" fmla="*/ 2550817 w 4814598"/>
                <a:gd name="connsiteY15" fmla="*/ 0 h 4884231"/>
                <a:gd name="connsiteX16" fmla="*/ 4814598 w 4814598"/>
                <a:gd name="connsiteY16" fmla="*/ 2558977 h 4884231"/>
                <a:gd name="connsiteX17" fmla="*/ 3626365 w 4814598"/>
                <a:gd name="connsiteY17" fmla="*/ 4229640 h 4884231"/>
                <a:gd name="connsiteX18" fmla="*/ 2170902 w 4814598"/>
                <a:gd name="connsiteY18" fmla="*/ 4884231 h 4884231"/>
                <a:gd name="connsiteX19" fmla="*/ 246267 w 4814598"/>
                <a:gd name="connsiteY19" fmla="*/ 3777538 h 4884231"/>
                <a:gd name="connsiteX20" fmla="*/ 40127 w 4814598"/>
                <a:gd name="connsiteY20" fmla="*/ 3489366 h 4884231"/>
                <a:gd name="connsiteX21" fmla="*/ 0 w 4814598"/>
                <a:gd name="connsiteY21" fmla="*/ 3432245 h 4884231"/>
                <a:gd name="connsiteX22" fmla="*/ 0 w 4814598"/>
                <a:gd name="connsiteY22" fmla="*/ 1432577 h 4884231"/>
                <a:gd name="connsiteX23" fmla="*/ 54624 w 4814598"/>
                <a:gd name="connsiteY23" fmla="*/ 1339196 h 4884231"/>
                <a:gd name="connsiteX24" fmla="*/ 2550817 w 4814598"/>
                <a:gd name="connsiteY24" fmla="*/ 0 h 488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14598" h="4884231">
                  <a:moveTo>
                    <a:pt x="2550817" y="454009"/>
                  </a:moveTo>
                  <a:cubicBezTo>
                    <a:pt x="2255802" y="454009"/>
                    <a:pt x="1956792" y="511396"/>
                    <a:pt x="1662321" y="624807"/>
                  </a:cubicBezTo>
                  <a:cubicBezTo>
                    <a:pt x="1375660" y="735041"/>
                    <a:pt x="1102800" y="897394"/>
                    <a:pt x="873072" y="1094253"/>
                  </a:cubicBezTo>
                  <a:cubicBezTo>
                    <a:pt x="639348" y="1294471"/>
                    <a:pt x="455656" y="1522293"/>
                    <a:pt x="327171" y="1771181"/>
                  </a:cubicBezTo>
                  <a:cubicBezTo>
                    <a:pt x="195872" y="2025607"/>
                    <a:pt x="129223" y="2290658"/>
                    <a:pt x="129223" y="2558977"/>
                  </a:cubicBezTo>
                  <a:cubicBezTo>
                    <a:pt x="129223" y="2829294"/>
                    <a:pt x="235552" y="2987108"/>
                    <a:pt x="456836" y="3290477"/>
                  </a:cubicBezTo>
                  <a:cubicBezTo>
                    <a:pt x="510228" y="3363663"/>
                    <a:pt x="565435" y="3439392"/>
                    <a:pt x="621914" y="3522657"/>
                  </a:cubicBezTo>
                  <a:cubicBezTo>
                    <a:pt x="1053495" y="4158815"/>
                    <a:pt x="1516766" y="4430222"/>
                    <a:pt x="2170902" y="4430222"/>
                  </a:cubicBezTo>
                  <a:cubicBezTo>
                    <a:pt x="2600213" y="4430222"/>
                    <a:pt x="2915205" y="4209119"/>
                    <a:pt x="3346786" y="3871881"/>
                  </a:cubicBezTo>
                  <a:cubicBezTo>
                    <a:pt x="3395002" y="3834198"/>
                    <a:pt x="3443218" y="3796969"/>
                    <a:pt x="3489890" y="3761012"/>
                  </a:cubicBezTo>
                  <a:cubicBezTo>
                    <a:pt x="3742864" y="3565879"/>
                    <a:pt x="3981763" y="3381551"/>
                    <a:pt x="4140757" y="3181424"/>
                  </a:cubicBezTo>
                  <a:cubicBezTo>
                    <a:pt x="4292760" y="2990104"/>
                    <a:pt x="4360589" y="2798149"/>
                    <a:pt x="4360589" y="2558977"/>
                  </a:cubicBezTo>
                  <a:cubicBezTo>
                    <a:pt x="4360589" y="1959594"/>
                    <a:pt x="4185341" y="1420595"/>
                    <a:pt x="3867171" y="1041315"/>
                  </a:cubicBezTo>
                  <a:cubicBezTo>
                    <a:pt x="3711446" y="855807"/>
                    <a:pt x="3524667" y="711614"/>
                    <a:pt x="3312009" y="612822"/>
                  </a:cubicBezTo>
                  <a:cubicBezTo>
                    <a:pt x="3085095" y="507491"/>
                    <a:pt x="2829034" y="454009"/>
                    <a:pt x="2550817" y="454009"/>
                  </a:cubicBezTo>
                  <a:close/>
                  <a:moveTo>
                    <a:pt x="2550817" y="0"/>
                  </a:moveTo>
                  <a:cubicBezTo>
                    <a:pt x="3970050" y="0"/>
                    <a:pt x="4814598" y="1145647"/>
                    <a:pt x="4814598" y="2558977"/>
                  </a:cubicBezTo>
                  <a:cubicBezTo>
                    <a:pt x="4814598" y="3376738"/>
                    <a:pt x="4225839" y="3761193"/>
                    <a:pt x="3626365" y="4229640"/>
                  </a:cubicBezTo>
                  <a:cubicBezTo>
                    <a:pt x="3189699" y="4570874"/>
                    <a:pt x="2769014" y="4884231"/>
                    <a:pt x="2170902" y="4884231"/>
                  </a:cubicBezTo>
                  <a:cubicBezTo>
                    <a:pt x="1283950" y="4884231"/>
                    <a:pt x="708085" y="4458279"/>
                    <a:pt x="246267" y="3777538"/>
                  </a:cubicBezTo>
                  <a:cubicBezTo>
                    <a:pt x="176985" y="3675432"/>
                    <a:pt x="106654" y="3581344"/>
                    <a:pt x="40127" y="3489366"/>
                  </a:cubicBezTo>
                  <a:lnTo>
                    <a:pt x="0" y="3432245"/>
                  </a:lnTo>
                  <a:lnTo>
                    <a:pt x="0" y="1432577"/>
                  </a:lnTo>
                  <a:lnTo>
                    <a:pt x="54624" y="1339196"/>
                  </a:lnTo>
                  <a:cubicBezTo>
                    <a:pt x="578230" y="541497"/>
                    <a:pt x="1569352" y="0"/>
                    <a:pt x="2550817"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148" name="Freeform: Shape 1147">
              <a:extLst>
                <a:ext uri="{FF2B5EF4-FFF2-40B4-BE49-F238E27FC236}">
                  <a16:creationId xmlns:a16="http://schemas.microsoft.com/office/drawing/2014/main" id="{0858A699-36FD-4E40-A79C-7B11883C9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96695"/>
              <a:ext cx="4850918" cy="5212025"/>
            </a:xfrm>
            <a:custGeom>
              <a:avLst/>
              <a:gdLst>
                <a:gd name="connsiteX0" fmla="*/ 2244906 w 4850918"/>
                <a:gd name="connsiteY0" fmla="*/ 0 h 5212025"/>
                <a:gd name="connsiteX1" fmla="*/ 4850918 w 4850918"/>
                <a:gd name="connsiteY1" fmla="*/ 2606013 h 5212025"/>
                <a:gd name="connsiteX2" fmla="*/ 2244906 w 4850918"/>
                <a:gd name="connsiteY2" fmla="*/ 5212025 h 5212025"/>
                <a:gd name="connsiteX3" fmla="*/ 83949 w 4850918"/>
                <a:gd name="connsiteY3" fmla="*/ 4063077 h 5212025"/>
                <a:gd name="connsiteX4" fmla="*/ 0 w 4850918"/>
                <a:gd name="connsiteY4" fmla="*/ 3924890 h 5212025"/>
                <a:gd name="connsiteX5" fmla="*/ 0 w 4850918"/>
                <a:gd name="connsiteY5" fmla="*/ 3598606 h 5212025"/>
                <a:gd name="connsiteX6" fmla="*/ 15357 w 4850918"/>
                <a:gd name="connsiteY6" fmla="*/ 3619452 h 5212025"/>
                <a:gd name="connsiteX7" fmla="*/ 107340 w 4850918"/>
                <a:gd name="connsiteY7" fmla="*/ 3738402 h 5212025"/>
                <a:gd name="connsiteX8" fmla="*/ 168177 w 4850918"/>
                <a:gd name="connsiteY8" fmla="*/ 3816401 h 5212025"/>
                <a:gd name="connsiteX9" fmla="*/ 245086 w 4850918"/>
                <a:gd name="connsiteY9" fmla="*/ 3916919 h 5212025"/>
                <a:gd name="connsiteX10" fmla="*/ 284403 w 4850918"/>
                <a:gd name="connsiteY10" fmla="*/ 3970310 h 5212025"/>
                <a:gd name="connsiteX11" fmla="*/ 319634 w 4850918"/>
                <a:gd name="connsiteY11" fmla="*/ 4018253 h 5212025"/>
                <a:gd name="connsiteX12" fmla="*/ 319816 w 4850918"/>
                <a:gd name="connsiteY12" fmla="*/ 4018435 h 5212025"/>
                <a:gd name="connsiteX13" fmla="*/ 319998 w 4850918"/>
                <a:gd name="connsiteY13" fmla="*/ 4018617 h 5212025"/>
                <a:gd name="connsiteX14" fmla="*/ 381652 w 4850918"/>
                <a:gd name="connsiteY14" fmla="*/ 4099884 h 5212025"/>
                <a:gd name="connsiteX15" fmla="*/ 393547 w 4850918"/>
                <a:gd name="connsiteY15" fmla="*/ 4115230 h 5212025"/>
                <a:gd name="connsiteX16" fmla="*/ 399540 w 4850918"/>
                <a:gd name="connsiteY16" fmla="*/ 4122676 h 5212025"/>
                <a:gd name="connsiteX17" fmla="*/ 470547 w 4850918"/>
                <a:gd name="connsiteY17" fmla="*/ 4208756 h 5212025"/>
                <a:gd name="connsiteX18" fmla="*/ 633445 w 4850918"/>
                <a:gd name="connsiteY18" fmla="*/ 4384730 h 5212025"/>
                <a:gd name="connsiteX19" fmla="*/ 997833 w 4850918"/>
                <a:gd name="connsiteY19" fmla="*/ 4677384 h 5212025"/>
                <a:gd name="connsiteX20" fmla="*/ 1198505 w 4850918"/>
                <a:gd name="connsiteY20" fmla="*/ 4786982 h 5212025"/>
                <a:gd name="connsiteX21" fmla="*/ 1198687 w 4850918"/>
                <a:gd name="connsiteY21" fmla="*/ 4787073 h 5212025"/>
                <a:gd name="connsiteX22" fmla="*/ 1198869 w 4850918"/>
                <a:gd name="connsiteY22" fmla="*/ 4787164 h 5212025"/>
                <a:gd name="connsiteX23" fmla="*/ 1410709 w 4850918"/>
                <a:gd name="connsiteY23" fmla="*/ 4869975 h 5212025"/>
                <a:gd name="connsiteX24" fmla="*/ 1631902 w 4850918"/>
                <a:gd name="connsiteY24" fmla="*/ 4927271 h 5212025"/>
                <a:gd name="connsiteX25" fmla="*/ 1744134 w 4850918"/>
                <a:gd name="connsiteY25" fmla="*/ 4946157 h 5212025"/>
                <a:gd name="connsiteX26" fmla="*/ 1856819 w 4850918"/>
                <a:gd name="connsiteY26" fmla="*/ 4958961 h 5212025"/>
                <a:gd name="connsiteX27" fmla="*/ 2090089 w 4850918"/>
                <a:gd name="connsiteY27" fmla="*/ 4969130 h 5212025"/>
                <a:gd name="connsiteX28" fmla="*/ 2101802 w 4850918"/>
                <a:gd name="connsiteY28" fmla="*/ 4969130 h 5212025"/>
                <a:gd name="connsiteX29" fmla="*/ 2117238 w 4850918"/>
                <a:gd name="connsiteY29" fmla="*/ 4969221 h 5212025"/>
                <a:gd name="connsiteX30" fmla="*/ 2147294 w 4850918"/>
                <a:gd name="connsiteY30" fmla="*/ 4968767 h 5212025"/>
                <a:gd name="connsiteX31" fmla="*/ 2147566 w 4850918"/>
                <a:gd name="connsiteY31" fmla="*/ 4968767 h 5212025"/>
                <a:gd name="connsiteX32" fmla="*/ 2147838 w 4850918"/>
                <a:gd name="connsiteY32" fmla="*/ 4968767 h 5212025"/>
                <a:gd name="connsiteX33" fmla="*/ 2176078 w 4850918"/>
                <a:gd name="connsiteY33" fmla="*/ 4968041 h 5212025"/>
                <a:gd name="connsiteX34" fmla="*/ 2204499 w 4850918"/>
                <a:gd name="connsiteY34" fmla="*/ 4966588 h 5212025"/>
                <a:gd name="connsiteX35" fmla="*/ 2315822 w 4850918"/>
                <a:gd name="connsiteY35" fmla="*/ 4956872 h 5212025"/>
                <a:gd name="connsiteX36" fmla="*/ 2746222 w 4850918"/>
                <a:gd name="connsiteY36" fmla="*/ 4840555 h 5212025"/>
                <a:gd name="connsiteX37" fmla="*/ 2950617 w 4850918"/>
                <a:gd name="connsiteY37" fmla="*/ 4739220 h 5212025"/>
                <a:gd name="connsiteX38" fmla="*/ 3148929 w 4850918"/>
                <a:gd name="connsiteY38" fmla="*/ 4615367 h 5212025"/>
                <a:gd name="connsiteX39" fmla="*/ 3342791 w 4850918"/>
                <a:gd name="connsiteY39" fmla="*/ 4474533 h 5212025"/>
                <a:gd name="connsiteX40" fmla="*/ 3438496 w 4850918"/>
                <a:gd name="connsiteY40" fmla="*/ 4399894 h 5212025"/>
                <a:gd name="connsiteX41" fmla="*/ 3536108 w 4850918"/>
                <a:gd name="connsiteY41" fmla="*/ 4321804 h 5212025"/>
                <a:gd name="connsiteX42" fmla="*/ 3700641 w 4850918"/>
                <a:gd name="connsiteY42" fmla="*/ 4192956 h 5212025"/>
                <a:gd name="connsiteX43" fmla="*/ 3927282 w 4850918"/>
                <a:gd name="connsiteY43" fmla="*/ 4014258 h 5212025"/>
                <a:gd name="connsiteX44" fmla="*/ 4279230 w 4850918"/>
                <a:gd name="connsiteY44" fmla="*/ 3693909 h 5212025"/>
                <a:gd name="connsiteX45" fmla="*/ 4424785 w 4850918"/>
                <a:gd name="connsiteY45" fmla="*/ 3517209 h 5212025"/>
                <a:gd name="connsiteX46" fmla="*/ 4539922 w 4850918"/>
                <a:gd name="connsiteY46" fmla="*/ 3324800 h 5212025"/>
                <a:gd name="connsiteX47" fmla="*/ 4660234 w 4850918"/>
                <a:gd name="connsiteY47" fmla="*/ 2893945 h 5212025"/>
                <a:gd name="connsiteX48" fmla="*/ 4667045 w 4850918"/>
                <a:gd name="connsiteY48" fmla="*/ 2779081 h 5212025"/>
                <a:gd name="connsiteX49" fmla="*/ 4667135 w 4850918"/>
                <a:gd name="connsiteY49" fmla="*/ 2774632 h 5212025"/>
                <a:gd name="connsiteX50" fmla="*/ 4667408 w 4850918"/>
                <a:gd name="connsiteY50" fmla="*/ 2719787 h 5212025"/>
                <a:gd name="connsiteX51" fmla="*/ 4667317 w 4850918"/>
                <a:gd name="connsiteY51" fmla="*/ 2702444 h 5212025"/>
                <a:gd name="connsiteX52" fmla="*/ 4666772 w 4850918"/>
                <a:gd name="connsiteY52" fmla="*/ 2658950 h 5212025"/>
                <a:gd name="connsiteX53" fmla="*/ 4654787 w 4850918"/>
                <a:gd name="connsiteY53" fmla="*/ 2416691 h 5212025"/>
                <a:gd name="connsiteX54" fmla="*/ 4581781 w 4850918"/>
                <a:gd name="connsiteY54" fmla="*/ 1936985 h 5212025"/>
                <a:gd name="connsiteX55" fmla="*/ 4435046 w 4850918"/>
                <a:gd name="connsiteY55" fmla="*/ 1474894 h 5212025"/>
                <a:gd name="connsiteX56" fmla="*/ 4386104 w 4850918"/>
                <a:gd name="connsiteY56" fmla="*/ 1364116 h 5212025"/>
                <a:gd name="connsiteX57" fmla="*/ 4331623 w 4850918"/>
                <a:gd name="connsiteY57" fmla="*/ 1255698 h 5212025"/>
                <a:gd name="connsiteX58" fmla="*/ 4206861 w 4850918"/>
                <a:gd name="connsiteY58" fmla="*/ 1048216 h 5212025"/>
                <a:gd name="connsiteX59" fmla="*/ 3895592 w 4850918"/>
                <a:gd name="connsiteY59" fmla="*/ 681922 h 5212025"/>
                <a:gd name="connsiteX60" fmla="*/ 3710356 w 4850918"/>
                <a:gd name="connsiteY60" fmla="*/ 530192 h 5212025"/>
                <a:gd name="connsiteX61" fmla="*/ 3507777 w 4850918"/>
                <a:gd name="connsiteY61" fmla="*/ 403705 h 5212025"/>
                <a:gd name="connsiteX62" fmla="*/ 3065936 w 4850918"/>
                <a:gd name="connsiteY62" fmla="*/ 232543 h 5212025"/>
                <a:gd name="connsiteX63" fmla="*/ 2834573 w 4850918"/>
                <a:gd name="connsiteY63" fmla="*/ 187233 h 5212025"/>
                <a:gd name="connsiteX64" fmla="*/ 2601212 w 4850918"/>
                <a:gd name="connsiteY64" fmla="*/ 166894 h 5212025"/>
                <a:gd name="connsiteX65" fmla="*/ 2499332 w 4850918"/>
                <a:gd name="connsiteY65" fmla="*/ 164715 h 5212025"/>
                <a:gd name="connsiteX66" fmla="*/ 2131857 w 4850918"/>
                <a:gd name="connsiteY66" fmla="*/ 192046 h 5212025"/>
                <a:gd name="connsiteX67" fmla="*/ 1901130 w 4850918"/>
                <a:gd name="connsiteY67" fmla="*/ 237084 h 5212025"/>
                <a:gd name="connsiteX68" fmla="*/ 1674579 w 4850918"/>
                <a:gd name="connsiteY68" fmla="*/ 301553 h 5212025"/>
                <a:gd name="connsiteX69" fmla="*/ 1453477 w 4850918"/>
                <a:gd name="connsiteY69" fmla="*/ 383819 h 5212025"/>
                <a:gd name="connsiteX70" fmla="*/ 1238821 w 4850918"/>
                <a:gd name="connsiteY70" fmla="*/ 483338 h 5212025"/>
                <a:gd name="connsiteX71" fmla="*/ 831666 w 4850918"/>
                <a:gd name="connsiteY71" fmla="*/ 727777 h 5212025"/>
                <a:gd name="connsiteX72" fmla="*/ 735416 w 4850918"/>
                <a:gd name="connsiteY72" fmla="*/ 798148 h 5212025"/>
                <a:gd name="connsiteX73" fmla="*/ 735234 w 4850918"/>
                <a:gd name="connsiteY73" fmla="*/ 798330 h 5212025"/>
                <a:gd name="connsiteX74" fmla="*/ 735053 w 4850918"/>
                <a:gd name="connsiteY74" fmla="*/ 798511 h 5212025"/>
                <a:gd name="connsiteX75" fmla="*/ 695554 w 4850918"/>
                <a:gd name="connsiteY75" fmla="*/ 828748 h 5212025"/>
                <a:gd name="connsiteX76" fmla="*/ 687563 w 4850918"/>
                <a:gd name="connsiteY76" fmla="*/ 835014 h 5212025"/>
                <a:gd name="connsiteX77" fmla="*/ 641254 w 4850918"/>
                <a:gd name="connsiteY77" fmla="*/ 871970 h 5212025"/>
                <a:gd name="connsiteX78" fmla="*/ 461013 w 4850918"/>
                <a:gd name="connsiteY78" fmla="*/ 1030147 h 5212025"/>
                <a:gd name="connsiteX79" fmla="*/ 139938 w 4850918"/>
                <a:gd name="connsiteY79" fmla="*/ 1388360 h 5212025"/>
                <a:gd name="connsiteX80" fmla="*/ 3281 w 4850918"/>
                <a:gd name="connsiteY80" fmla="*/ 1587670 h 5212025"/>
                <a:gd name="connsiteX81" fmla="*/ 0 w 4850918"/>
                <a:gd name="connsiteY81" fmla="*/ 1593348 h 5212025"/>
                <a:gd name="connsiteX82" fmla="*/ 0 w 4850918"/>
                <a:gd name="connsiteY82" fmla="*/ 1287136 h 5212025"/>
                <a:gd name="connsiteX83" fmla="*/ 83949 w 4850918"/>
                <a:gd name="connsiteY83" fmla="*/ 1148949 h 5212025"/>
                <a:gd name="connsiteX84" fmla="*/ 2244906 w 4850918"/>
                <a:gd name="connsiteY84" fmla="*/ 0 h 521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50918" h="5212025">
                  <a:moveTo>
                    <a:pt x="2244906" y="0"/>
                  </a:moveTo>
                  <a:cubicBezTo>
                    <a:pt x="3684206" y="0"/>
                    <a:pt x="4850918" y="1166713"/>
                    <a:pt x="4850918" y="2606013"/>
                  </a:cubicBezTo>
                  <a:cubicBezTo>
                    <a:pt x="4850918" y="4045313"/>
                    <a:pt x="3684206" y="5212025"/>
                    <a:pt x="2244906" y="5212025"/>
                  </a:cubicBezTo>
                  <a:cubicBezTo>
                    <a:pt x="1345344" y="5212025"/>
                    <a:pt x="552260" y="4756278"/>
                    <a:pt x="83949" y="4063077"/>
                  </a:cubicBezTo>
                  <a:lnTo>
                    <a:pt x="0" y="3924890"/>
                  </a:lnTo>
                  <a:lnTo>
                    <a:pt x="0" y="3598606"/>
                  </a:lnTo>
                  <a:lnTo>
                    <a:pt x="15357" y="3619452"/>
                  </a:lnTo>
                  <a:cubicBezTo>
                    <a:pt x="45413" y="3659314"/>
                    <a:pt x="76921" y="3699539"/>
                    <a:pt x="107340" y="3738402"/>
                  </a:cubicBezTo>
                  <a:cubicBezTo>
                    <a:pt x="127316" y="3763917"/>
                    <a:pt x="148019" y="3790250"/>
                    <a:pt x="168177" y="3816401"/>
                  </a:cubicBezTo>
                  <a:cubicBezTo>
                    <a:pt x="189334" y="3843732"/>
                    <a:pt x="217210" y="3879781"/>
                    <a:pt x="245086" y="3916919"/>
                  </a:cubicBezTo>
                  <a:cubicBezTo>
                    <a:pt x="258343" y="3934443"/>
                    <a:pt x="271600" y="3952695"/>
                    <a:pt x="284403" y="3970310"/>
                  </a:cubicBezTo>
                  <a:cubicBezTo>
                    <a:pt x="296571" y="3987018"/>
                    <a:pt x="308102" y="4002908"/>
                    <a:pt x="319634" y="4018253"/>
                  </a:cubicBezTo>
                  <a:lnTo>
                    <a:pt x="319816" y="4018435"/>
                  </a:lnTo>
                  <a:lnTo>
                    <a:pt x="319998" y="4018617"/>
                  </a:lnTo>
                  <a:cubicBezTo>
                    <a:pt x="339883" y="4045948"/>
                    <a:pt x="361131" y="4073370"/>
                    <a:pt x="381652" y="4099884"/>
                  </a:cubicBezTo>
                  <a:lnTo>
                    <a:pt x="393547" y="4115230"/>
                  </a:lnTo>
                  <a:lnTo>
                    <a:pt x="399540" y="4122676"/>
                  </a:lnTo>
                  <a:cubicBezTo>
                    <a:pt x="422604" y="4151187"/>
                    <a:pt x="446303" y="4180698"/>
                    <a:pt x="470547" y="4208756"/>
                  </a:cubicBezTo>
                  <a:cubicBezTo>
                    <a:pt x="523848" y="4271228"/>
                    <a:pt x="578692" y="4330430"/>
                    <a:pt x="633445" y="4384730"/>
                  </a:cubicBezTo>
                  <a:cubicBezTo>
                    <a:pt x="750035" y="4499776"/>
                    <a:pt x="872708" y="4598296"/>
                    <a:pt x="997833" y="4677384"/>
                  </a:cubicBezTo>
                  <a:cubicBezTo>
                    <a:pt x="1068659" y="4721786"/>
                    <a:pt x="1134218" y="4757653"/>
                    <a:pt x="1198505" y="4786982"/>
                  </a:cubicBezTo>
                  <a:lnTo>
                    <a:pt x="1198687" y="4787073"/>
                  </a:lnTo>
                  <a:lnTo>
                    <a:pt x="1198869" y="4787164"/>
                  </a:lnTo>
                  <a:cubicBezTo>
                    <a:pt x="1264246" y="4817945"/>
                    <a:pt x="1335525" y="4845821"/>
                    <a:pt x="1410709" y="4869975"/>
                  </a:cubicBezTo>
                  <a:cubicBezTo>
                    <a:pt x="1479900" y="4892221"/>
                    <a:pt x="1554358" y="4911562"/>
                    <a:pt x="1631902" y="4927271"/>
                  </a:cubicBezTo>
                  <a:cubicBezTo>
                    <a:pt x="1667588" y="4934353"/>
                    <a:pt x="1705452" y="4940709"/>
                    <a:pt x="1744134" y="4946157"/>
                  </a:cubicBezTo>
                  <a:cubicBezTo>
                    <a:pt x="1780454" y="4951243"/>
                    <a:pt x="1818409" y="4955510"/>
                    <a:pt x="1856819" y="4958961"/>
                  </a:cubicBezTo>
                  <a:cubicBezTo>
                    <a:pt x="1930277" y="4965680"/>
                    <a:pt x="2006551" y="4968949"/>
                    <a:pt x="2090089" y="4969130"/>
                  </a:cubicBezTo>
                  <a:lnTo>
                    <a:pt x="2101802" y="4969130"/>
                  </a:lnTo>
                  <a:cubicBezTo>
                    <a:pt x="2106978" y="4969221"/>
                    <a:pt x="2112063" y="4969221"/>
                    <a:pt x="2117238" y="4969221"/>
                  </a:cubicBezTo>
                  <a:cubicBezTo>
                    <a:pt x="2129678" y="4969221"/>
                    <a:pt x="2138940" y="4969130"/>
                    <a:pt x="2147294" y="4968767"/>
                  </a:cubicBezTo>
                  <a:lnTo>
                    <a:pt x="2147566" y="4968767"/>
                  </a:lnTo>
                  <a:lnTo>
                    <a:pt x="2147838" y="4968767"/>
                  </a:lnTo>
                  <a:lnTo>
                    <a:pt x="2176078" y="4968041"/>
                  </a:lnTo>
                  <a:lnTo>
                    <a:pt x="2204499" y="4966588"/>
                  </a:lnTo>
                  <a:cubicBezTo>
                    <a:pt x="2236824" y="4965135"/>
                    <a:pt x="2271238" y="4962138"/>
                    <a:pt x="2315822" y="4956872"/>
                  </a:cubicBezTo>
                  <a:cubicBezTo>
                    <a:pt x="2460651" y="4939166"/>
                    <a:pt x="2605480" y="4900030"/>
                    <a:pt x="2746222" y="4840555"/>
                  </a:cubicBezTo>
                  <a:cubicBezTo>
                    <a:pt x="2810783" y="4813587"/>
                    <a:pt x="2877613" y="4780444"/>
                    <a:pt x="2950617" y="4739220"/>
                  </a:cubicBezTo>
                  <a:cubicBezTo>
                    <a:pt x="3013452" y="4703989"/>
                    <a:pt x="3078285" y="4663492"/>
                    <a:pt x="3148929" y="4615367"/>
                  </a:cubicBezTo>
                  <a:cubicBezTo>
                    <a:pt x="3207042" y="4575777"/>
                    <a:pt x="3268696" y="4531012"/>
                    <a:pt x="3342791" y="4474533"/>
                  </a:cubicBezTo>
                  <a:cubicBezTo>
                    <a:pt x="3375298" y="4449835"/>
                    <a:pt x="3408077" y="4423956"/>
                    <a:pt x="3438496" y="4399894"/>
                  </a:cubicBezTo>
                  <a:lnTo>
                    <a:pt x="3536108" y="4321804"/>
                  </a:lnTo>
                  <a:cubicBezTo>
                    <a:pt x="3591043" y="4278219"/>
                    <a:pt x="3646795" y="4234907"/>
                    <a:pt x="3700641" y="4192956"/>
                  </a:cubicBezTo>
                  <a:cubicBezTo>
                    <a:pt x="3775643" y="4134571"/>
                    <a:pt x="3853279" y="4074187"/>
                    <a:pt x="3927282" y="4014258"/>
                  </a:cubicBezTo>
                  <a:cubicBezTo>
                    <a:pt x="4077741" y="3892493"/>
                    <a:pt x="4186340" y="3793610"/>
                    <a:pt x="4279230" y="3693909"/>
                  </a:cubicBezTo>
                  <a:cubicBezTo>
                    <a:pt x="4335800" y="3632800"/>
                    <a:pt x="4383471" y="3574959"/>
                    <a:pt x="4424785" y="3517209"/>
                  </a:cubicBezTo>
                  <a:cubicBezTo>
                    <a:pt x="4471367" y="3451559"/>
                    <a:pt x="4508959" y="3388725"/>
                    <a:pt x="4539922" y="3324800"/>
                  </a:cubicBezTo>
                  <a:cubicBezTo>
                    <a:pt x="4604664" y="3192774"/>
                    <a:pt x="4645162" y="3047763"/>
                    <a:pt x="4660234" y="2893945"/>
                  </a:cubicBezTo>
                  <a:cubicBezTo>
                    <a:pt x="4663776" y="2857443"/>
                    <a:pt x="4666046" y="2818671"/>
                    <a:pt x="4667045" y="2779081"/>
                  </a:cubicBezTo>
                  <a:lnTo>
                    <a:pt x="4667135" y="2774632"/>
                  </a:lnTo>
                  <a:cubicBezTo>
                    <a:pt x="4667408" y="2756834"/>
                    <a:pt x="4667680" y="2738583"/>
                    <a:pt x="4667408" y="2719787"/>
                  </a:cubicBezTo>
                  <a:cubicBezTo>
                    <a:pt x="4667408" y="2713976"/>
                    <a:pt x="4667317" y="2708256"/>
                    <a:pt x="4667317" y="2702444"/>
                  </a:cubicBezTo>
                  <a:cubicBezTo>
                    <a:pt x="4667317" y="2688188"/>
                    <a:pt x="4667226" y="2673569"/>
                    <a:pt x="4666772" y="2658950"/>
                  </a:cubicBezTo>
                  <a:cubicBezTo>
                    <a:pt x="4665228" y="2576139"/>
                    <a:pt x="4661142" y="2494599"/>
                    <a:pt x="4654787" y="2416691"/>
                  </a:cubicBezTo>
                  <a:cubicBezTo>
                    <a:pt x="4640531" y="2247618"/>
                    <a:pt x="4616014" y="2086263"/>
                    <a:pt x="4581781" y="1936985"/>
                  </a:cubicBezTo>
                  <a:cubicBezTo>
                    <a:pt x="4544280" y="1773814"/>
                    <a:pt x="4494884" y="1618361"/>
                    <a:pt x="4435046" y="1474894"/>
                  </a:cubicBezTo>
                  <a:cubicBezTo>
                    <a:pt x="4419519" y="1437484"/>
                    <a:pt x="4402993" y="1400164"/>
                    <a:pt x="4386104" y="1364116"/>
                  </a:cubicBezTo>
                  <a:cubicBezTo>
                    <a:pt x="4369578" y="1329248"/>
                    <a:pt x="4351236" y="1292837"/>
                    <a:pt x="4331623" y="1255698"/>
                  </a:cubicBezTo>
                  <a:cubicBezTo>
                    <a:pt x="4294757" y="1186054"/>
                    <a:pt x="4252988" y="1116318"/>
                    <a:pt x="4206861" y="1048216"/>
                  </a:cubicBezTo>
                  <a:cubicBezTo>
                    <a:pt x="4117058" y="913920"/>
                    <a:pt x="4012273" y="790612"/>
                    <a:pt x="3895592" y="681922"/>
                  </a:cubicBezTo>
                  <a:cubicBezTo>
                    <a:pt x="3836662" y="627441"/>
                    <a:pt x="3774281" y="576319"/>
                    <a:pt x="3710356" y="530192"/>
                  </a:cubicBezTo>
                  <a:cubicBezTo>
                    <a:pt x="3642437" y="481795"/>
                    <a:pt x="3574335" y="439299"/>
                    <a:pt x="3507777" y="403705"/>
                  </a:cubicBezTo>
                  <a:cubicBezTo>
                    <a:pt x="3371575" y="329974"/>
                    <a:pt x="3222932" y="272406"/>
                    <a:pt x="3065936" y="232543"/>
                  </a:cubicBezTo>
                  <a:cubicBezTo>
                    <a:pt x="2990933" y="213475"/>
                    <a:pt x="2913116" y="198220"/>
                    <a:pt x="2834573" y="187233"/>
                  </a:cubicBezTo>
                  <a:cubicBezTo>
                    <a:pt x="2758208" y="176610"/>
                    <a:pt x="2679756" y="169799"/>
                    <a:pt x="2601212" y="166894"/>
                  </a:cubicBezTo>
                  <a:cubicBezTo>
                    <a:pt x="2567434" y="165441"/>
                    <a:pt x="2533201" y="164715"/>
                    <a:pt x="2499332" y="164715"/>
                  </a:cubicBezTo>
                  <a:cubicBezTo>
                    <a:pt x="2378294" y="164715"/>
                    <a:pt x="2254531" y="173886"/>
                    <a:pt x="2131857" y="192046"/>
                  </a:cubicBezTo>
                  <a:cubicBezTo>
                    <a:pt x="2052043" y="204304"/>
                    <a:pt x="1974407" y="219468"/>
                    <a:pt x="1901130" y="237084"/>
                  </a:cubicBezTo>
                  <a:cubicBezTo>
                    <a:pt x="1822314" y="256334"/>
                    <a:pt x="1746040" y="278035"/>
                    <a:pt x="1674579" y="301553"/>
                  </a:cubicBezTo>
                  <a:cubicBezTo>
                    <a:pt x="1599849" y="326069"/>
                    <a:pt x="1525483" y="353764"/>
                    <a:pt x="1453477" y="383819"/>
                  </a:cubicBezTo>
                  <a:cubicBezTo>
                    <a:pt x="1381199" y="414147"/>
                    <a:pt x="1309011" y="447653"/>
                    <a:pt x="1238821" y="483338"/>
                  </a:cubicBezTo>
                  <a:cubicBezTo>
                    <a:pt x="1097715" y="555162"/>
                    <a:pt x="960695" y="637338"/>
                    <a:pt x="831666" y="727777"/>
                  </a:cubicBezTo>
                  <a:cubicBezTo>
                    <a:pt x="805061" y="746573"/>
                    <a:pt x="770102" y="771543"/>
                    <a:pt x="735416" y="798148"/>
                  </a:cubicBezTo>
                  <a:lnTo>
                    <a:pt x="735234" y="798330"/>
                  </a:lnTo>
                  <a:lnTo>
                    <a:pt x="735053" y="798511"/>
                  </a:lnTo>
                  <a:cubicBezTo>
                    <a:pt x="721796" y="808318"/>
                    <a:pt x="708448" y="818669"/>
                    <a:pt x="695554" y="828748"/>
                  </a:cubicBezTo>
                  <a:lnTo>
                    <a:pt x="687563" y="835014"/>
                  </a:lnTo>
                  <a:cubicBezTo>
                    <a:pt x="670765" y="847817"/>
                    <a:pt x="654784" y="860892"/>
                    <a:pt x="641254" y="871970"/>
                  </a:cubicBezTo>
                  <a:cubicBezTo>
                    <a:pt x="574061" y="926996"/>
                    <a:pt x="515131" y="978753"/>
                    <a:pt x="461013" y="1030147"/>
                  </a:cubicBezTo>
                  <a:cubicBezTo>
                    <a:pt x="343152" y="1141288"/>
                    <a:pt x="235189" y="1261782"/>
                    <a:pt x="139938" y="1388360"/>
                  </a:cubicBezTo>
                  <a:cubicBezTo>
                    <a:pt x="90632" y="1453919"/>
                    <a:pt x="44596" y="1521021"/>
                    <a:pt x="3281" y="1587670"/>
                  </a:cubicBezTo>
                  <a:lnTo>
                    <a:pt x="0" y="1593348"/>
                  </a:lnTo>
                  <a:lnTo>
                    <a:pt x="0" y="1287136"/>
                  </a:lnTo>
                  <a:lnTo>
                    <a:pt x="83949" y="1148949"/>
                  </a:lnTo>
                  <a:cubicBezTo>
                    <a:pt x="552260" y="455747"/>
                    <a:pt x="1345344" y="0"/>
                    <a:pt x="224490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C9971254-893D-44FC-AE93-19128B629507}"/>
              </a:ext>
            </a:extLst>
          </p:cNvPr>
          <p:cNvSpPr>
            <a:spLocks noGrp="1"/>
          </p:cNvSpPr>
          <p:nvPr>
            <p:ph type="subTitle" idx="1"/>
          </p:nvPr>
        </p:nvSpPr>
        <p:spPr>
          <a:xfrm>
            <a:off x="5429392" y="2013719"/>
            <a:ext cx="5824761" cy="3639289"/>
          </a:xfrm>
        </p:spPr>
        <p:txBody>
          <a:bodyPr vert="horz" lIns="91440" tIns="45720" rIns="91440" bIns="45720" rtlCol="0" anchor="ctr">
            <a:normAutofit/>
          </a:bodyPr>
          <a:lstStyle/>
          <a:p>
            <a:pPr marL="57150" indent="-285750" algn="l">
              <a:buSzPct val="73000"/>
              <a:buFont typeface="Wingdings" panose="05000000000000000000" pitchFamily="2" charset="2"/>
              <a:buChar char="q"/>
            </a:pPr>
            <a:endParaRPr lang="en-US" sz="1800">
              <a:solidFill>
                <a:schemeClr val="tx2"/>
              </a:solidFill>
            </a:endParaRPr>
          </a:p>
          <a:p>
            <a:pPr marL="457200" indent="-457200" algn="l">
              <a:buSzPct val="73000"/>
              <a:buFont typeface="Wingdings" panose="05000000000000000000" pitchFamily="2" charset="2"/>
              <a:buChar char="q"/>
            </a:pPr>
            <a:r>
              <a:rPr kumimoji="0" lang="en-US" sz="3200" b="1" i="0" u="none" strike="noStrike" cap="none" spc="0" normalizeH="0" baseline="0" noProof="0">
                <a:ln>
                  <a:noFill/>
                </a:ln>
                <a:effectLst/>
                <a:uLnTx/>
                <a:uFillTx/>
              </a:rPr>
              <a:t>No Training of the Month for Relias</a:t>
            </a:r>
          </a:p>
          <a:p>
            <a:pPr marL="457200" indent="-457200" algn="l">
              <a:buSzPct val="73000"/>
              <a:buFont typeface="Wingdings" panose="05000000000000000000" pitchFamily="2" charset="2"/>
              <a:buChar char="q"/>
            </a:pPr>
            <a:r>
              <a:rPr kumimoji="0" lang="en-US" sz="3200" b="1" i="0" u="none" strike="noStrike" cap="none" spc="0" normalizeH="0" baseline="0" noProof="0">
                <a:ln>
                  <a:noFill/>
                </a:ln>
                <a:effectLst/>
                <a:uLnTx/>
                <a:uFillTx/>
              </a:rPr>
              <a:t>DREAM Pre-Employment and </a:t>
            </a:r>
            <a:r>
              <a:rPr kumimoji="0" lang="en-US" sz="3200" b="1" i="0" u="none" strike="noStrike" cap="none" spc="0" normalizeH="0" baseline="0" noProof="0" err="1">
                <a:ln>
                  <a:noFill/>
                </a:ln>
                <a:effectLst/>
                <a:uLnTx/>
                <a:uFillTx/>
              </a:rPr>
              <a:t>Drea</a:t>
            </a:r>
            <a:r>
              <a:rPr lang="en-US" sz="3200" b="1"/>
              <a:t>m Job Fair</a:t>
            </a:r>
            <a:r>
              <a:rPr kumimoji="0" lang="en-US" sz="3200" b="1" i="0" u="none" strike="noStrike" cap="none" spc="0" normalizeH="0" baseline="0" noProof="0">
                <a:ln>
                  <a:noFill/>
                </a:ln>
                <a:effectLst/>
                <a:uLnTx/>
                <a:uFillTx/>
              </a:rPr>
              <a:t>- </a:t>
            </a:r>
            <a:r>
              <a:rPr kumimoji="0" lang="en-US" sz="3200" b="1" i="0" u="none" strike="noStrike" cap="none" spc="0" normalizeH="0" baseline="0" noProof="0">
                <a:ln>
                  <a:noFill/>
                </a:ln>
                <a:solidFill>
                  <a:srgbClr val="00B050"/>
                </a:solidFill>
                <a:effectLst/>
                <a:uLnTx/>
                <a:uFillTx/>
              </a:rPr>
              <a:t>Next Slide</a:t>
            </a:r>
          </a:p>
          <a:p>
            <a:pPr algn="l"/>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a:p>
            <a:pPr indent="-228600" algn="l">
              <a:buFont typeface="Arial" panose="020B0604020202020204" pitchFamily="34" charset="0"/>
              <a:buChar char="•"/>
            </a:pPr>
            <a:endParaRPr lang="en-US" sz="1800">
              <a:solidFill>
                <a:schemeClr val="tx2"/>
              </a:solidFill>
            </a:endParaRPr>
          </a:p>
        </p:txBody>
      </p:sp>
    </p:spTree>
    <p:extLst>
      <p:ext uri="{BB962C8B-B14F-4D97-AF65-F5344CB8AC3E}">
        <p14:creationId xmlns:p14="http://schemas.microsoft.com/office/powerpoint/2010/main" val="942333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D0C42-2B69-6EB8-DFCE-032A0A249C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0E84DF-9E7B-E8D4-E8BF-A221350685F5}"/>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AzAHP Training Plans</a:t>
            </a:r>
            <a:endParaRPr lang="en-US">
              <a:solidFill>
                <a:srgbClr val="0070C0"/>
              </a:solidFill>
            </a:endParaRPr>
          </a:p>
        </p:txBody>
      </p:sp>
      <p:sp>
        <p:nvSpPr>
          <p:cNvPr id="5" name="TextBox 4">
            <a:extLst>
              <a:ext uri="{FF2B5EF4-FFF2-40B4-BE49-F238E27FC236}">
                <a16:creationId xmlns:a16="http://schemas.microsoft.com/office/drawing/2014/main" id="{FAD4F14D-4AC6-0FB2-1581-73EC4C594A5E}"/>
              </a:ext>
            </a:extLst>
          </p:cNvPr>
          <p:cNvSpPr txBox="1"/>
          <p:nvPr/>
        </p:nvSpPr>
        <p:spPr>
          <a:xfrm>
            <a:off x="323557" y="1052727"/>
            <a:ext cx="11621276" cy="2722477"/>
          </a:xfrm>
          <a:prstGeom prst="rect">
            <a:avLst/>
          </a:prstGeom>
          <a:noFill/>
        </p:spPr>
        <p:txBody>
          <a:bodyPr wrap="square" lIns="91440" tIns="45720" rIns="91440" bIns="45720" anchor="t">
            <a:spAutoFit/>
          </a:bodyPr>
          <a:lstStyle/>
          <a:p>
            <a:pPr>
              <a:lnSpc>
                <a:spcPct val="150000"/>
              </a:lnSpc>
              <a:spcBef>
                <a:spcPts val="1000"/>
              </a:spcBef>
            </a:pPr>
            <a:r>
              <a:rPr lang="en-US" sz="1200">
                <a:solidFill>
                  <a:srgbClr val="0070C0"/>
                </a:solidFill>
                <a:latin typeface="Arial"/>
                <a:ea typeface="Calibri"/>
                <a:cs typeface="Arial"/>
              </a:rPr>
              <a:t>***As a reminder, it is required that Behavioral Health contracted ACC/RBHA Providers must ensure that all staff who work in programs that support, oversee, or are paid by the Health Plan contract have access to Relias and are enrolled in the AzAHP </a:t>
            </a:r>
            <a:r>
              <a:rPr lang="en-US" sz="1200" err="1">
                <a:solidFill>
                  <a:srgbClr val="0070C0"/>
                </a:solidFill>
                <a:latin typeface="Arial"/>
                <a:ea typeface="Calibri"/>
                <a:cs typeface="Arial"/>
              </a:rPr>
              <a:t>AzAHP</a:t>
            </a:r>
            <a:r>
              <a:rPr lang="en-US" sz="1200">
                <a:solidFill>
                  <a:srgbClr val="0070C0"/>
                </a:solidFill>
                <a:latin typeface="Arial"/>
                <a:ea typeface="Calibri"/>
                <a:cs typeface="Arial"/>
              </a:rPr>
              <a:t> – Core Training Plan (90 Days) and the AzAHP – Core Training Plan (Annual) training plans. This includes, but is not limited to, full time/part time/on-call, direct care, clinical, medical, administrative, leadership, executive and support staff. Quarterly reporting is completed by the WFD Alliance to check on completion metrics for these two training plans.***</a:t>
            </a:r>
          </a:p>
          <a:p>
            <a:pPr algn="ctr">
              <a:lnSpc>
                <a:spcPct val="150000"/>
              </a:lnSpc>
              <a:spcBef>
                <a:spcPts val="1000"/>
              </a:spcBef>
            </a:pPr>
            <a:endParaRPr lang="en-US" sz="1200" b="1">
              <a:solidFill>
                <a:srgbClr val="6E6E6E"/>
              </a:solidFill>
              <a:latin typeface="Arial"/>
              <a:ea typeface="Calibri"/>
              <a:cs typeface="Arial"/>
            </a:endParaRPr>
          </a:p>
          <a:p>
            <a:pPr>
              <a:lnSpc>
                <a:spcPct val="150000"/>
              </a:lnSpc>
              <a:spcBef>
                <a:spcPts val="1000"/>
              </a:spcBef>
            </a:pPr>
            <a:endParaRPr lang="en-US" sz="1200">
              <a:solidFill>
                <a:srgbClr val="6E6E6E"/>
              </a:solidFill>
              <a:latin typeface="Arial"/>
              <a:ea typeface="Calibri"/>
              <a:cs typeface="Arial"/>
            </a:endParaRP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a:p>
            <a:pPr marL="109220" lvl="1"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C5BC1F1D-32A9-70C0-DEE8-868E85C1609D}"/>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65830F2-0265-9B4B-2EA7-7C409ED11996}"/>
              </a:ext>
            </a:extLst>
          </p:cNvPr>
          <p:cNvSpPr txBox="1"/>
          <p:nvPr/>
        </p:nvSpPr>
        <p:spPr>
          <a:xfrm>
            <a:off x="6556911" y="2263057"/>
            <a:ext cx="5203825" cy="2644250"/>
          </a:xfrm>
          <a:prstGeom prst="rect">
            <a:avLst/>
          </a:prstGeom>
          <a:noFill/>
        </p:spPr>
        <p:txBody>
          <a:bodyPr wrap="square">
            <a:spAutoFit/>
          </a:bodyPr>
          <a:lstStyle/>
          <a:p>
            <a:pPr>
              <a:lnSpc>
                <a:spcPct val="150000"/>
              </a:lnSpc>
            </a:pPr>
            <a:r>
              <a:rPr lang="en-US" sz="1400" b="1"/>
              <a:t>AzAHP – Core Training Plan (Annual) </a:t>
            </a:r>
          </a:p>
          <a:p>
            <a:pPr marL="342900" indent="-342900">
              <a:lnSpc>
                <a:spcPct val="150000"/>
              </a:lnSpc>
              <a:buAutoNum type="arabicPeriod"/>
            </a:pPr>
            <a:r>
              <a:rPr lang="en-US" sz="1400"/>
              <a:t>HIPAA: Basics (0.5hrs) </a:t>
            </a:r>
          </a:p>
          <a:p>
            <a:pPr marL="342900" indent="-342900">
              <a:lnSpc>
                <a:spcPct val="150000"/>
              </a:lnSpc>
              <a:buAutoNum type="arabicPeriod"/>
            </a:pPr>
            <a:r>
              <a:rPr lang="en-US" sz="1400"/>
              <a:t>Preventing, Identifying and Responding to Abuse and Neglect (1.0hrs) </a:t>
            </a:r>
          </a:p>
          <a:p>
            <a:pPr marL="342900" indent="-342900">
              <a:lnSpc>
                <a:spcPct val="150000"/>
              </a:lnSpc>
              <a:buAutoNum type="arabicPeriod"/>
            </a:pPr>
            <a:r>
              <a:rPr lang="en-US" sz="1400"/>
              <a:t>Basics of Corporate Compliance (0.5hrs) </a:t>
            </a:r>
          </a:p>
          <a:p>
            <a:pPr marL="342900" indent="-342900">
              <a:lnSpc>
                <a:spcPct val="150000"/>
              </a:lnSpc>
              <a:buAutoNum type="arabicPeriod"/>
            </a:pPr>
            <a:r>
              <a:rPr lang="en-US" sz="1400"/>
              <a:t>*AzAHP – Cultural Competency in Health Care (1.0hrs)  </a:t>
            </a:r>
          </a:p>
          <a:p>
            <a:pPr marL="342900" indent="-342900">
              <a:lnSpc>
                <a:spcPct val="150000"/>
              </a:lnSpc>
              <a:buAutoNum type="arabicPeriod"/>
            </a:pPr>
            <a:r>
              <a:rPr lang="en-US" sz="1400"/>
              <a:t>*AHCCCS – Health Plan Fraud (0.75hrs) </a:t>
            </a:r>
          </a:p>
          <a:p>
            <a:pPr marL="342900" indent="-342900">
              <a:lnSpc>
                <a:spcPct val="150000"/>
              </a:lnSpc>
              <a:buAutoNum type="arabicPeriod"/>
            </a:pPr>
            <a:r>
              <a:rPr lang="en-US" sz="1400"/>
              <a:t>*AzAHP – Quality of Care Concern (1.0hr)</a:t>
            </a:r>
          </a:p>
        </p:txBody>
      </p:sp>
      <p:sp>
        <p:nvSpPr>
          <p:cNvPr id="7" name="TextBox 6">
            <a:extLst>
              <a:ext uri="{FF2B5EF4-FFF2-40B4-BE49-F238E27FC236}">
                <a16:creationId xmlns:a16="http://schemas.microsoft.com/office/drawing/2014/main" id="{F60E7080-7AEC-2D2E-A441-19453CC18C02}"/>
              </a:ext>
            </a:extLst>
          </p:cNvPr>
          <p:cNvSpPr txBox="1"/>
          <p:nvPr/>
        </p:nvSpPr>
        <p:spPr>
          <a:xfrm>
            <a:off x="6040636" y="5368049"/>
            <a:ext cx="5775642" cy="738664"/>
          </a:xfrm>
          <a:prstGeom prst="rect">
            <a:avLst/>
          </a:prstGeom>
          <a:solidFill>
            <a:schemeClr val="bg1">
              <a:lumMod val="95000"/>
            </a:schemeClr>
          </a:solidFill>
        </p:spPr>
        <p:txBody>
          <a:bodyPr wrap="square">
            <a:spAutoFit/>
          </a:bodyPr>
          <a:lstStyle/>
          <a:p>
            <a:r>
              <a:rPr lang="en-US" sz="1400"/>
              <a:t>Please reference the "AzAHP Core Training Plans" document for exceptions and further information which is available under the "Provider Resources" tab in </a:t>
            </a:r>
            <a:r>
              <a:rPr lang="en-US" sz="1400" err="1"/>
              <a:t>AzAHP's</a:t>
            </a:r>
            <a:r>
              <a:rPr lang="en-US" sz="1400"/>
              <a:t> website.</a:t>
            </a:r>
          </a:p>
        </p:txBody>
      </p:sp>
      <p:sp>
        <p:nvSpPr>
          <p:cNvPr id="10" name="TextBox 9">
            <a:extLst>
              <a:ext uri="{FF2B5EF4-FFF2-40B4-BE49-F238E27FC236}">
                <a16:creationId xmlns:a16="http://schemas.microsoft.com/office/drawing/2014/main" id="{B6429DB5-B0EA-C8CD-79AC-06E527833597}"/>
              </a:ext>
            </a:extLst>
          </p:cNvPr>
          <p:cNvSpPr txBox="1"/>
          <p:nvPr/>
        </p:nvSpPr>
        <p:spPr>
          <a:xfrm>
            <a:off x="642164" y="2288649"/>
            <a:ext cx="4992927" cy="3724096"/>
          </a:xfrm>
          <a:prstGeom prst="rect">
            <a:avLst/>
          </a:prstGeom>
          <a:noFill/>
        </p:spPr>
        <p:txBody>
          <a:bodyPr wrap="square">
            <a:spAutoFit/>
          </a:bodyPr>
          <a:lstStyle/>
          <a:p>
            <a:pPr>
              <a:lnSpc>
                <a:spcPct val="150000"/>
              </a:lnSpc>
              <a:spcBef>
                <a:spcPts val="1000"/>
              </a:spcBef>
            </a:pPr>
            <a:r>
              <a:rPr lang="en-US" sz="1400" b="1">
                <a:ea typeface="+mn-lt"/>
                <a:cs typeface="+mn-lt"/>
              </a:rPr>
              <a:t>AzAHP – Core Training Plan (90 Days)</a:t>
            </a:r>
            <a:r>
              <a:rPr lang="en-US" sz="1400">
                <a:ea typeface="+mn-lt"/>
                <a:cs typeface="+mn-lt"/>
              </a:rPr>
              <a:t>  </a:t>
            </a:r>
          </a:p>
          <a:p>
            <a:pPr marL="228600" indent="-228600">
              <a:spcBef>
                <a:spcPts val="1000"/>
              </a:spcBef>
              <a:buAutoNum type="arabicPeriod"/>
            </a:pPr>
            <a:r>
              <a:rPr lang="en-US" sz="1400">
                <a:ea typeface="+mn-lt"/>
                <a:cs typeface="+mn-lt"/>
              </a:rPr>
              <a:t>*AHCCCS – Health Plan Fraud (0.75hrs) </a:t>
            </a:r>
          </a:p>
          <a:p>
            <a:pPr marL="228600" indent="-228600">
              <a:spcBef>
                <a:spcPts val="1000"/>
              </a:spcBef>
              <a:buAutoNum type="arabicPeriod"/>
            </a:pPr>
            <a:r>
              <a:rPr lang="en-US" sz="1400">
                <a:ea typeface="+mn-lt"/>
                <a:cs typeface="+mn-lt"/>
              </a:rPr>
              <a:t> *AHCCCS – NEO – Rehabilitation Employment (0.5hrs) </a:t>
            </a:r>
          </a:p>
          <a:p>
            <a:pPr marL="228600" indent="-228600">
              <a:spcBef>
                <a:spcPts val="1000"/>
              </a:spcBef>
              <a:buAutoNum type="arabicPeriod"/>
            </a:pPr>
            <a:r>
              <a:rPr lang="en-US" sz="1400">
                <a:ea typeface="+mn-lt"/>
                <a:cs typeface="+mn-lt"/>
              </a:rPr>
              <a:t> *AzAHP – AHCCCS 101 (2.0hrs)</a:t>
            </a:r>
          </a:p>
          <a:p>
            <a:pPr marL="228600" indent="-228600">
              <a:spcBef>
                <a:spcPts val="1000"/>
              </a:spcBef>
              <a:buAutoNum type="arabicPeriod"/>
            </a:pPr>
            <a:r>
              <a:rPr lang="en-US" sz="1400">
                <a:ea typeface="+mn-lt"/>
                <a:cs typeface="+mn-lt"/>
              </a:rPr>
              <a:t>Supporting Client Rights for Paraprofessionals in Behavioral Health (1.0hrs)</a:t>
            </a:r>
          </a:p>
          <a:p>
            <a:pPr marL="228600" indent="-228600">
              <a:spcBef>
                <a:spcPts val="1000"/>
              </a:spcBef>
              <a:buAutoNum type="arabicPeriod"/>
            </a:pPr>
            <a:r>
              <a:rPr lang="en-US" sz="1400">
                <a:ea typeface="+mn-lt"/>
                <a:cs typeface="+mn-lt"/>
              </a:rPr>
              <a:t>*AzAHP – Cultural Competency in Health Care (1.0hrs)</a:t>
            </a:r>
          </a:p>
          <a:p>
            <a:pPr marL="228600" indent="-228600">
              <a:spcBef>
                <a:spcPts val="1000"/>
              </a:spcBef>
              <a:buAutoNum type="arabicPeriod"/>
            </a:pPr>
            <a:r>
              <a:rPr lang="en-US" sz="1400">
                <a:ea typeface="+mn-lt"/>
                <a:cs typeface="+mn-lt"/>
              </a:rPr>
              <a:t>*AzAHP – Quality of Care Concern (1.0hr)</a:t>
            </a:r>
          </a:p>
          <a:p>
            <a:pPr marL="228600" indent="-228600">
              <a:spcBef>
                <a:spcPts val="1000"/>
              </a:spcBef>
              <a:buAutoNum type="arabicPeriod"/>
            </a:pPr>
            <a:r>
              <a:rPr lang="en-US" sz="1400">
                <a:ea typeface="+mn-lt"/>
                <a:cs typeface="+mn-lt"/>
              </a:rPr>
              <a:t>Basics of Corporate Compliance (0.5hrs)</a:t>
            </a:r>
          </a:p>
          <a:p>
            <a:pPr marL="228600" indent="-228600">
              <a:spcBef>
                <a:spcPts val="1000"/>
              </a:spcBef>
              <a:buAutoNum type="arabicPeriod"/>
            </a:pPr>
            <a:r>
              <a:rPr lang="en-US" sz="1400">
                <a:ea typeface="+mn-lt"/>
                <a:cs typeface="+mn-lt"/>
              </a:rPr>
              <a:t>HIPAA: Basics (0.5)</a:t>
            </a:r>
          </a:p>
          <a:p>
            <a:pPr marL="228600" indent="-228600">
              <a:spcBef>
                <a:spcPts val="1000"/>
              </a:spcBef>
              <a:buAutoNum type="arabicPeriod"/>
            </a:pPr>
            <a:r>
              <a:rPr lang="en-US" sz="1400">
                <a:ea typeface="+mn-lt"/>
                <a:cs typeface="+mn-lt"/>
              </a:rPr>
              <a:t>Integration of Primary and Behavioral Healthcare (1.25hrs) </a:t>
            </a:r>
            <a:endParaRPr lang="en-US" sz="1400">
              <a:ea typeface="Calibri" panose="020F0502020204030204"/>
              <a:cs typeface="Calibri" panose="020F0502020204030204"/>
            </a:endParaRPr>
          </a:p>
        </p:txBody>
      </p:sp>
      <p:sp>
        <p:nvSpPr>
          <p:cNvPr id="12" name="TextBox 11">
            <a:extLst>
              <a:ext uri="{FF2B5EF4-FFF2-40B4-BE49-F238E27FC236}">
                <a16:creationId xmlns:a16="http://schemas.microsoft.com/office/drawing/2014/main" id="{C5A6E86E-46D7-2850-B295-C13EBE2479BE}"/>
              </a:ext>
            </a:extLst>
          </p:cNvPr>
          <p:cNvSpPr txBox="1"/>
          <p:nvPr/>
        </p:nvSpPr>
        <p:spPr>
          <a:xfrm>
            <a:off x="103239" y="6446119"/>
            <a:ext cx="12698360" cy="380682"/>
          </a:xfrm>
          <a:prstGeom prst="rect">
            <a:avLst/>
          </a:prstGeom>
          <a:noFill/>
        </p:spPr>
        <p:txBody>
          <a:bodyPr wrap="square">
            <a:spAutoFit/>
          </a:bodyPr>
          <a:lstStyle/>
          <a:p>
            <a:pPr>
              <a:lnSpc>
                <a:spcPct val="150000"/>
              </a:lnSpc>
              <a:spcBef>
                <a:spcPts val="1000"/>
              </a:spcBef>
            </a:pPr>
            <a:r>
              <a:rPr lang="en-US" sz="1400" b="1">
                <a:solidFill>
                  <a:srgbClr val="000000"/>
                </a:solidFill>
                <a:latin typeface="Arial"/>
                <a:ea typeface="Calibri"/>
                <a:cs typeface="Arial"/>
              </a:rPr>
              <a:t>***AzAHP Standardized Autoenrollment Profiles Applied to Both Training Plans Titled "Core Training Plan (90Days/Annual - DO NOT EDIT)***</a:t>
            </a:r>
            <a:endParaRPr lang="en-US" sz="1400"/>
          </a:p>
        </p:txBody>
      </p:sp>
    </p:spTree>
    <p:extLst>
      <p:ext uri="{BB962C8B-B14F-4D97-AF65-F5344CB8AC3E}">
        <p14:creationId xmlns:p14="http://schemas.microsoft.com/office/powerpoint/2010/main" val="368863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E9388D-904F-2EEF-F93D-C682860983C1}"/>
              </a:ext>
            </a:extLst>
          </p:cNvPr>
          <p:cNvPicPr>
            <a:picLocks noChangeAspect="1"/>
          </p:cNvPicPr>
          <p:nvPr/>
        </p:nvPicPr>
        <p:blipFill rotWithShape="1">
          <a:blip r:embed="rId2"/>
          <a:srcRect l="6591" r="6833" b="-1"/>
          <a:stretch/>
        </p:blipFill>
        <p:spPr>
          <a:xfrm>
            <a:off x="5419264" y="3265080"/>
            <a:ext cx="6129269" cy="3592925"/>
          </a:xfrm>
          <a:prstGeom prst="rect">
            <a:avLst/>
          </a:prstGeom>
        </p:spPr>
      </p:pic>
      <p:pic>
        <p:nvPicPr>
          <p:cNvPr id="7" name="Picture 6">
            <a:extLst>
              <a:ext uri="{FF2B5EF4-FFF2-40B4-BE49-F238E27FC236}">
                <a16:creationId xmlns:a16="http://schemas.microsoft.com/office/drawing/2014/main" id="{D5F31A8D-C134-2773-57C8-D956823DE2C3}"/>
              </a:ext>
            </a:extLst>
          </p:cNvPr>
          <p:cNvPicPr>
            <a:picLocks noChangeAspect="1"/>
          </p:cNvPicPr>
          <p:nvPr/>
        </p:nvPicPr>
        <p:blipFill rotWithShape="1">
          <a:blip r:embed="rId3"/>
          <a:srcRect l="369" r="2649" b="-1"/>
          <a:stretch/>
        </p:blipFill>
        <p:spPr>
          <a:xfrm>
            <a:off x="643467" y="-5"/>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sp>
        <p:nvSpPr>
          <p:cNvPr id="22" name="Rectangle 11">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045" y="643467"/>
            <a:ext cx="4661488"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8" y="4080063"/>
            <a:ext cx="4614930"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4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30511CB-2556-40C9-9975-93D0D2EF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Rectangle 29">
            <a:extLst>
              <a:ext uri="{FF2B5EF4-FFF2-40B4-BE49-F238E27FC236}">
                <a16:creationId xmlns:a16="http://schemas.microsoft.com/office/drawing/2014/main" id="{0137E738-AFAB-48B2-97F9-5C4BF393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2" name="Straight Connector 31">
            <a:extLst>
              <a:ext uri="{FF2B5EF4-FFF2-40B4-BE49-F238E27FC236}">
                <a16:creationId xmlns:a16="http://schemas.microsoft.com/office/drawing/2014/main" id="{0703A2A2-0F14-45FC-8CB4-D5DEEC49AC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552D83D0-1B9D-4034-A175-CA980152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D904C-DB93-11BC-AF03-ECB3E251EE7A}"/>
              </a:ext>
            </a:extLst>
          </p:cNvPr>
          <p:cNvSpPr>
            <a:spLocks noGrp="1"/>
          </p:cNvSpPr>
          <p:nvPr>
            <p:ph type="ctrTitle"/>
          </p:nvPr>
        </p:nvSpPr>
        <p:spPr>
          <a:xfrm>
            <a:off x="6956868" y="634946"/>
            <a:ext cx="4592874" cy="1450757"/>
          </a:xfrm>
        </p:spPr>
        <p:txBody>
          <a:bodyPr vert="horz" lIns="91440" tIns="45720" rIns="91440" bIns="45720" rtlCol="0" anchor="b">
            <a:normAutofit/>
          </a:bodyPr>
          <a:lstStyle/>
          <a:p>
            <a:pPr defTabSz="914400"/>
            <a:r>
              <a:rPr lang="en-US" sz="4800" spc="-50">
                <a:solidFill>
                  <a:schemeClr val="tx1">
                    <a:lumMod val="75000"/>
                    <a:lumOff val="25000"/>
                  </a:schemeClr>
                </a:solidFill>
              </a:rPr>
              <a:t>We are switching to Teams!</a:t>
            </a:r>
          </a:p>
        </p:txBody>
      </p:sp>
      <p:sp>
        <p:nvSpPr>
          <p:cNvPr id="36" name="Rectangle 35">
            <a:extLst>
              <a:ext uri="{FF2B5EF4-FFF2-40B4-BE49-F238E27FC236}">
                <a16:creationId xmlns:a16="http://schemas.microsoft.com/office/drawing/2014/main" id="{5BB7A09E-9DB2-4EB4-9C14-D3E1C780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79458" cy="6334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406B87E-474F-4B1D-9DBA-587A2BC73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background with white text&#10;&#10;Description automatically generated">
            <a:extLst>
              <a:ext uri="{FF2B5EF4-FFF2-40B4-BE49-F238E27FC236}">
                <a16:creationId xmlns:a16="http://schemas.microsoft.com/office/drawing/2014/main" id="{0104FC4C-86C1-A282-9F3C-63103AD9816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760" r="1" b="1"/>
          <a:stretch/>
        </p:blipFill>
        <p:spPr>
          <a:xfrm>
            <a:off x="458336" y="954982"/>
            <a:ext cx="2784700" cy="2141739"/>
          </a:xfrm>
          <a:prstGeom prst="rect">
            <a:avLst/>
          </a:prstGeom>
          <a:ln>
            <a:noFill/>
          </a:ln>
          <a:effectLst>
            <a:outerShdw blurRad="292100" dist="139700" dir="2700000" algn="tl" rotWithShape="0">
              <a:srgbClr val="333333">
                <a:alpha val="65000"/>
              </a:srgbClr>
            </a:outerShdw>
          </a:effectLst>
        </p:spPr>
      </p:pic>
      <p:sp>
        <p:nvSpPr>
          <p:cNvPr id="40" name="Rectangle 39">
            <a:extLst>
              <a:ext uri="{FF2B5EF4-FFF2-40B4-BE49-F238E27FC236}">
                <a16:creationId xmlns:a16="http://schemas.microsoft.com/office/drawing/2014/main" id="{D4A28900-D253-40FB-A828-B609002BD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5525586A-EF27-4F5E-93D3-443559DBEC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6569"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87C04326-2C03-4AAE-A2F7-FEA42A885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35564"/>
          </a:xfrm>
          <a:prstGeom prst="rect">
            <a:avLst/>
          </a:prstGeom>
          <a:solidFill>
            <a:schemeClr val="accent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4F95911-88F4-4A79-8333-3B1D7B05B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of a company&#10;&#10;Description automatically generated">
            <a:extLst>
              <a:ext uri="{FF2B5EF4-FFF2-40B4-BE49-F238E27FC236}">
                <a16:creationId xmlns:a16="http://schemas.microsoft.com/office/drawing/2014/main" id="{5F0C9219-5431-DE62-316F-73D80F37BE5C}"/>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1" b="10946"/>
          <a:stretch/>
        </p:blipFill>
        <p:spPr>
          <a:xfrm>
            <a:off x="3664752" y="3266991"/>
            <a:ext cx="2295082" cy="1900811"/>
          </a:xfrm>
          <a:prstGeom prst="rect">
            <a:avLst/>
          </a:prstGeom>
        </p:spPr>
      </p:pic>
      <p:sp>
        <p:nvSpPr>
          <p:cNvPr id="3" name="Content Placeholder 2">
            <a:extLst>
              <a:ext uri="{FF2B5EF4-FFF2-40B4-BE49-F238E27FC236}">
                <a16:creationId xmlns:a16="http://schemas.microsoft.com/office/drawing/2014/main" id="{7DA30A3F-A929-5DCA-EDF5-7029EB59A932}"/>
              </a:ext>
            </a:extLst>
          </p:cNvPr>
          <p:cNvSpPr>
            <a:spLocks noGrp="1"/>
          </p:cNvSpPr>
          <p:nvPr>
            <p:ph idx="4294967295"/>
          </p:nvPr>
        </p:nvSpPr>
        <p:spPr>
          <a:xfrm>
            <a:off x="7140790" y="2276983"/>
            <a:ext cx="4592874" cy="3670180"/>
          </a:xfrm>
        </p:spPr>
        <p:txBody>
          <a:bodyPr vert="horz" lIns="0" tIns="45720" rIns="0" bIns="45720" rtlCol="0" anchor="t">
            <a:normAutofit fontScale="92500" lnSpcReduction="20000"/>
          </a:bodyPr>
          <a:lstStyle/>
          <a:p>
            <a:pPr marL="90805" indent="-90805" defTabSz="914400"/>
            <a:r>
              <a:rPr lang="en-US" sz="2800"/>
              <a:t>Effective Next Meeting:</a:t>
            </a:r>
            <a:endParaRPr lang="en-US"/>
          </a:p>
          <a:p>
            <a:pPr marL="457200" lvl="1" indent="0" defTabSz="914400">
              <a:buFont typeface="Calibri" panose="020F0502020204030204" pitchFamily="34" charset="0"/>
              <a:buNone/>
            </a:pPr>
            <a:r>
              <a:rPr lang="en-US" sz="2400"/>
              <a:t>March 14th, 2024</a:t>
            </a:r>
          </a:p>
          <a:p>
            <a:pPr marL="90805" indent="-90805"/>
            <a:r>
              <a:rPr lang="en-US" sz="2400" b="1">
                <a:ea typeface="Calibri"/>
                <a:cs typeface="Calibri"/>
              </a:rPr>
              <a:t>Same Time</a:t>
            </a:r>
            <a:r>
              <a:rPr lang="en-US" sz="2400">
                <a:ea typeface="Calibri"/>
                <a:cs typeface="Calibri"/>
              </a:rPr>
              <a:t>: 2</a:t>
            </a:r>
            <a:r>
              <a:rPr lang="en-US" sz="2400" baseline="30000">
                <a:ea typeface="Calibri"/>
                <a:cs typeface="Calibri"/>
              </a:rPr>
              <a:t>nd</a:t>
            </a:r>
            <a:r>
              <a:rPr lang="en-US" sz="2400">
                <a:ea typeface="Calibri"/>
                <a:cs typeface="Calibri"/>
              </a:rPr>
              <a:t> Thursday of the Month from 11am-12:30pm MST</a:t>
            </a:r>
          </a:p>
          <a:p>
            <a:pPr marL="90805" indent="-90805"/>
            <a:r>
              <a:rPr lang="en-US" sz="2400">
                <a:ea typeface="Calibri"/>
                <a:cs typeface="Calibri"/>
              </a:rPr>
              <a:t>**Be sure to create a new reoccurring invite on your calendar with the link below!</a:t>
            </a:r>
            <a:endParaRPr lang="en-US" sz="2400"/>
          </a:p>
          <a:p>
            <a:pPr marL="90805" indent="-90805" defTabSz="914400"/>
            <a:r>
              <a:rPr lang="en-US" sz="2800"/>
              <a:t>Link:</a:t>
            </a:r>
            <a:endParaRPr lang="en-US" sz="2800">
              <a:ea typeface="Calibri"/>
              <a:cs typeface="Calibri"/>
            </a:endParaRPr>
          </a:p>
          <a:p>
            <a:pPr marL="384175" lvl="2" indent="0" defTabSz="914400">
              <a:buNone/>
            </a:pPr>
            <a:r>
              <a:rPr lang="en-US" sz="1500">
                <a:ea typeface="Calibri"/>
                <a:cs typeface="Calibri"/>
                <a:hlinkClick r:id="rId6"/>
              </a:rPr>
              <a:t>https://teams.microsoft.com/l/meetup-join/19:meeting_ZDBjMTU5MTAtMzJkNC00MDliLTljNDgtOTVmOGVmZWRhZmEx@thread.v2/0?context=%7B%22Tid%22:%224e6b076a-1c16-42e3-a8ea-752686e1424d%22,%22Oid%22:%224031f37a-6f0b-4ca9-97b7-6ccf06c7b467%22%7D</a:t>
            </a:r>
            <a:endParaRPr lang="en-US" sz="1500">
              <a:ea typeface="Calibri"/>
              <a:cs typeface="Calibri"/>
            </a:endParaRPr>
          </a:p>
        </p:txBody>
      </p:sp>
      <p:sp>
        <p:nvSpPr>
          <p:cNvPr id="48" name="Rectangle 47">
            <a:extLst>
              <a:ext uri="{FF2B5EF4-FFF2-40B4-BE49-F238E27FC236}">
                <a16:creationId xmlns:a16="http://schemas.microsoft.com/office/drawing/2014/main" id="{D867116F-D0DD-42D4-87A4-71EB09943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3C9268DF-A2DD-4DA6-8222-1319FF37C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75469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BF36-D55B-4D77-A7D6-11C9BACC0509}"/>
              </a:ext>
            </a:extLst>
          </p:cNvPr>
          <p:cNvSpPr>
            <a:spLocks noGrp="1"/>
          </p:cNvSpPr>
          <p:nvPr>
            <p:ph type="title"/>
          </p:nvPr>
        </p:nvSpPr>
        <p:spPr>
          <a:xfrm>
            <a:off x="6230271" y="3794336"/>
            <a:ext cx="5242259" cy="1922251"/>
          </a:xfrm>
        </p:spPr>
        <p:txBody>
          <a:bodyPr vert="horz" lIns="91440" tIns="45720" rIns="91440" bIns="45720" rtlCol="0" anchor="t" anchorCtr="0" compatLnSpc="1">
            <a:normAutofit/>
          </a:bodyPr>
          <a:lstStyle/>
          <a:p>
            <a:pPr>
              <a:lnSpc>
                <a:spcPct val="90000"/>
              </a:lnSpc>
              <a:spcBef>
                <a:spcPct val="0"/>
              </a:spcBef>
            </a:pPr>
            <a:r>
              <a:rPr lang="en-US" sz="3700" b="1" kern="1200" spc="-67">
                <a:solidFill>
                  <a:srgbClr val="00B0F0"/>
                </a:solidFill>
                <a:latin typeface="+mj-lt"/>
                <a:ea typeface="+mj-ea"/>
                <a:cs typeface="+mj-cs"/>
              </a:rPr>
              <a:t>Open Discussion:</a:t>
            </a:r>
            <a:br>
              <a:rPr lang="en-US" sz="3700" kern="1200" spc="-67">
                <a:solidFill>
                  <a:schemeClr val="tx1"/>
                </a:solidFill>
                <a:latin typeface="+mj-lt"/>
                <a:ea typeface="+mj-ea"/>
                <a:cs typeface="+mj-cs"/>
              </a:rPr>
            </a:br>
            <a:r>
              <a:rPr lang="en-US" sz="3700" kern="1200" spc="-67">
                <a:solidFill>
                  <a:schemeClr val="tx1"/>
                </a:solidFill>
                <a:latin typeface="+mj-lt"/>
                <a:ea typeface="+mj-ea"/>
                <a:cs typeface="+mj-cs"/>
              </a:rPr>
              <a:t>Questions, Suggestions, Ideas &amp; Feedback</a:t>
            </a:r>
          </a:p>
        </p:txBody>
      </p:sp>
      <p:pic>
        <p:nvPicPr>
          <p:cNvPr id="2050" name="Picture 2">
            <a:extLst>
              <a:ext uri="{FF2B5EF4-FFF2-40B4-BE49-F238E27FC236}">
                <a16:creationId xmlns:a16="http://schemas.microsoft.com/office/drawing/2014/main" id="{EC189BDE-B0E5-47A9-BE7C-78D402AAB8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76" r="22084" b="1"/>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Schaffer Library Suggestion Box">
            <a:extLst>
              <a:ext uri="{FF2B5EF4-FFF2-40B4-BE49-F238E27FC236}">
                <a16:creationId xmlns:a16="http://schemas.microsoft.com/office/drawing/2014/main" id="{7E1DA17A-8D09-4C0E-A83D-197FA52F1E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2847"/>
          <a:stretch/>
        </p:blipFill>
        <p:spPr bwMode="auto">
          <a:xfrm>
            <a:off x="5647736" y="480292"/>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9C3539-F9C2-40B0-A1B9-8EB69BBABCFB}"/>
              </a:ext>
            </a:extLst>
          </p:cNvPr>
          <p:cNvSpPr/>
          <p:nvPr/>
        </p:nvSpPr>
        <p:spPr>
          <a:xfrm>
            <a:off x="5012871" y="6482442"/>
            <a:ext cx="1993899" cy="342899"/>
          </a:xfrm>
          <a:prstGeom prst="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5969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6BB9730C-14BA-4087-9AF5-401956772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9041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04C8AB72-CC2C-4452-A54B-A3EB92AD2D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4E7BFEB-84FA-4253-9EF7-A5041588B539}"/>
              </a:ext>
            </a:extLst>
          </p:cNvPr>
          <p:cNvSpPr>
            <a:spLocks noGrp="1"/>
          </p:cNvSpPr>
          <p:nvPr>
            <p:ph type="ctrTitle"/>
          </p:nvPr>
        </p:nvSpPr>
        <p:spPr>
          <a:xfrm>
            <a:off x="1065196" y="5120640"/>
            <a:ext cx="10058400" cy="822960"/>
          </a:xfrm>
        </p:spPr>
        <p:txBody>
          <a:bodyPr>
            <a:normAutofit/>
          </a:bodyPr>
          <a:lstStyle/>
          <a:p>
            <a:r>
              <a:rPr lang="en-US" sz="3700" b="1">
                <a:solidFill>
                  <a:srgbClr val="FFFFFF"/>
                </a:solidFill>
              </a:rPr>
              <a:t>Thank You!</a:t>
            </a:r>
          </a:p>
        </p:txBody>
      </p:sp>
      <p:pic>
        <p:nvPicPr>
          <p:cNvPr id="4" name="Picture 3">
            <a:extLst>
              <a:ext uri="{FF2B5EF4-FFF2-40B4-BE49-F238E27FC236}">
                <a16:creationId xmlns:a16="http://schemas.microsoft.com/office/drawing/2014/main" id="{E245915D-2E32-40C6-A6C3-9C98A43E4D4F}"/>
              </a:ext>
            </a:extLst>
          </p:cNvPr>
          <p:cNvPicPr>
            <a:picLocks noChangeAspect="1"/>
          </p:cNvPicPr>
          <p:nvPr/>
        </p:nvPicPr>
        <p:blipFill rotWithShape="1">
          <a:blip r:embed="rId2"/>
          <a:srcRect l="19545" t="1486" r="36533" b="-1486"/>
          <a:stretch/>
        </p:blipFill>
        <p:spPr>
          <a:xfrm>
            <a:off x="633999" y="773843"/>
            <a:ext cx="10925101" cy="3357976"/>
          </a:xfrm>
          <a:prstGeom prst="rect">
            <a:avLst/>
          </a:prstGeom>
        </p:spPr>
      </p:pic>
      <p:sp>
        <p:nvSpPr>
          <p:cNvPr id="30" name="Rectangle 23">
            <a:extLst>
              <a:ext uri="{FF2B5EF4-FFF2-40B4-BE49-F238E27FC236}">
                <a16:creationId xmlns:a16="http://schemas.microsoft.com/office/drawing/2014/main" id="{48F3622B-3E4C-4435-A51C-9D6FD1C2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6" name="Picture 2">
            <a:extLst>
              <a:ext uri="{FF2B5EF4-FFF2-40B4-BE49-F238E27FC236}">
                <a16:creationId xmlns:a16="http://schemas.microsoft.com/office/drawing/2014/main" id="{159CE9BA-8A8E-4C6C-B47A-6E70326F840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192127" y="1008116"/>
            <a:ext cx="17653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00FDF27D-1C3C-4E10-A0E4-D8262AD0436A}"/>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2055939" y="206218"/>
            <a:ext cx="17272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403E6CE-A99A-43C7-A66A-FC2FFBF809EF}"/>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7132101" y="4074301"/>
            <a:ext cx="31623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5DC9A3A-3EF3-42CC-B6CB-84470447AB19}"/>
              </a:ext>
            </a:extLst>
          </p:cNvPr>
          <p:cNvPicPr>
            <a:picLocks noChangeAspect="1" noChangeArrowheads="1"/>
          </p:cNvPicPr>
          <p:nvPr/>
        </p:nvPicPr>
        <p:blipFill>
          <a:blip r:embed="rId6">
            <a:alphaModFix amt="20000"/>
            <a:extLst>
              <a:ext uri="{28A0092B-C50C-407E-A947-70E740481C1C}">
                <a14:useLocalDpi xmlns:a14="http://schemas.microsoft.com/office/drawing/2010/main" val="0"/>
              </a:ext>
            </a:extLst>
          </a:blip>
          <a:srcRect/>
          <a:stretch>
            <a:fillRect/>
          </a:stretch>
        </p:blipFill>
        <p:spPr bwMode="auto">
          <a:xfrm>
            <a:off x="10240872" y="2244791"/>
            <a:ext cx="1854200" cy="7366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B377E657-88D0-4271-A497-3D43190BB6F5}"/>
              </a:ext>
            </a:extLst>
          </p:cNvPr>
          <p:cNvPicPr>
            <a:picLocks noChangeAspect="1" noChangeArrowheads="1"/>
          </p:cNvPicPr>
          <p:nvPr/>
        </p:nvPicPr>
        <p:blipFill>
          <a:blip r:embed="rId7">
            <a:alphaModFix amt="20000"/>
            <a:extLst>
              <a:ext uri="{28A0092B-C50C-407E-A947-70E740481C1C}">
                <a14:useLocalDpi xmlns:a14="http://schemas.microsoft.com/office/drawing/2010/main" val="0"/>
              </a:ext>
            </a:extLst>
          </a:blip>
          <a:srcRect/>
          <a:stretch>
            <a:fillRect/>
          </a:stretch>
        </p:blipFill>
        <p:spPr bwMode="auto">
          <a:xfrm>
            <a:off x="3075839" y="3774277"/>
            <a:ext cx="2095500" cy="8890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E1862BE5-4FC7-4920-ADF4-A1AE9C8432D1}"/>
              </a:ext>
            </a:extLst>
          </p:cNvPr>
          <p:cNvPicPr>
            <a:picLocks noChangeAspect="1" noChangeArrowheads="1"/>
          </p:cNvPicPr>
          <p:nvPr/>
        </p:nvPicPr>
        <p:blipFill>
          <a:blip r:embed="rId8">
            <a:alphaModFix amt="20000"/>
            <a:extLst>
              <a:ext uri="{28A0092B-C50C-407E-A947-70E740481C1C}">
                <a14:useLocalDpi xmlns:a14="http://schemas.microsoft.com/office/drawing/2010/main" val="0"/>
              </a:ext>
            </a:extLst>
          </a:blip>
          <a:srcRect/>
          <a:stretch>
            <a:fillRect/>
          </a:stretch>
        </p:blipFill>
        <p:spPr bwMode="auto">
          <a:xfrm>
            <a:off x="8203495" y="451091"/>
            <a:ext cx="29718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43AA7E37-04FD-42D6-BC57-1BE4F53F7278}"/>
              </a:ext>
            </a:extLst>
          </p:cNvPr>
          <p:cNvPicPr>
            <a:picLocks noChangeAspect="1" noChangeArrowheads="1"/>
          </p:cNvPicPr>
          <p:nvPr/>
        </p:nvPicPr>
        <p:blipFill>
          <a:blip r:embed="rId9">
            <a:alphaModFix amt="20000"/>
            <a:extLst>
              <a:ext uri="{28A0092B-C50C-407E-A947-70E740481C1C}">
                <a14:useLocalDpi xmlns:a14="http://schemas.microsoft.com/office/drawing/2010/main" val="0"/>
              </a:ext>
            </a:extLst>
          </a:blip>
          <a:srcRect/>
          <a:stretch>
            <a:fillRect/>
          </a:stretch>
        </p:blipFill>
        <p:spPr bwMode="auto">
          <a:xfrm>
            <a:off x="192127" y="2965637"/>
            <a:ext cx="1511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5E84A650-7162-4E6F-9220-BD01F78033EA}"/>
              </a:ext>
            </a:extLst>
          </p:cNvPr>
          <p:cNvPicPr>
            <a:picLocks noChangeAspect="1" noChangeArrowheads="1"/>
          </p:cNvPicPr>
          <p:nvPr/>
        </p:nvPicPr>
        <p:blipFill>
          <a:blip r:embed="rId10">
            <a:alphaModFix amt="20000"/>
            <a:extLst>
              <a:ext uri="{28A0092B-C50C-407E-A947-70E740481C1C}">
                <a14:useLocalDpi xmlns:a14="http://schemas.microsoft.com/office/drawing/2010/main" val="0"/>
              </a:ext>
            </a:extLst>
          </a:blip>
          <a:srcRect/>
          <a:stretch>
            <a:fillRect/>
          </a:stretch>
        </p:blipFill>
        <p:spPr bwMode="auto">
          <a:xfrm>
            <a:off x="5290601" y="419101"/>
            <a:ext cx="18415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43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D3E02-443E-212F-B498-87DCF14F80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7C311-1C0C-7242-357C-2FBCF7D3FB5E}"/>
              </a:ext>
            </a:extLst>
          </p:cNvPr>
          <p:cNvSpPr>
            <a:spLocks noGrp="1"/>
          </p:cNvSpPr>
          <p:nvPr>
            <p:ph type="title" idx="4294967295"/>
          </p:nvPr>
        </p:nvSpPr>
        <p:spPr>
          <a:xfrm>
            <a:off x="642164" y="411881"/>
            <a:ext cx="11407697" cy="702954"/>
          </a:xfrm>
        </p:spPr>
        <p:txBody>
          <a:bodyPr>
            <a:normAutofit fontScale="90000"/>
          </a:bodyPr>
          <a:lstStyle/>
          <a:p>
            <a:r>
              <a:rPr lang="en-US">
                <a:solidFill>
                  <a:srgbClr val="404040"/>
                </a:solidFill>
                <a:latin typeface="Calibri Light"/>
                <a:cs typeface="Calibri Light"/>
              </a:rPr>
              <a:t>Relias Updates- </a:t>
            </a:r>
            <a:r>
              <a:rPr lang="en-US">
                <a:solidFill>
                  <a:srgbClr val="0070C0"/>
                </a:solidFill>
                <a:latin typeface="Calibri Light"/>
                <a:cs typeface="Calibri Light"/>
              </a:rPr>
              <a:t>CFT Competency Evaluation Tool</a:t>
            </a:r>
            <a:endParaRPr lang="en-US">
              <a:solidFill>
                <a:srgbClr val="0070C0"/>
              </a:solidFill>
            </a:endParaRPr>
          </a:p>
        </p:txBody>
      </p:sp>
      <p:sp>
        <p:nvSpPr>
          <p:cNvPr id="5" name="TextBox 4">
            <a:extLst>
              <a:ext uri="{FF2B5EF4-FFF2-40B4-BE49-F238E27FC236}">
                <a16:creationId xmlns:a16="http://schemas.microsoft.com/office/drawing/2014/main" id="{C82DAFE1-E888-69C3-7148-4D1A319D4816}"/>
              </a:ext>
            </a:extLst>
          </p:cNvPr>
          <p:cNvSpPr txBox="1"/>
          <p:nvPr/>
        </p:nvSpPr>
        <p:spPr>
          <a:xfrm>
            <a:off x="609355" y="1121112"/>
            <a:ext cx="10572751" cy="4865627"/>
          </a:xfrm>
          <a:prstGeom prst="rect">
            <a:avLst/>
          </a:prstGeom>
          <a:noFill/>
        </p:spPr>
        <p:txBody>
          <a:bodyPr wrap="square" lIns="91440" tIns="45720" rIns="91440" bIns="45720" anchor="t">
            <a:spAutoFit/>
          </a:bodyPr>
          <a:lstStyle/>
          <a:p>
            <a:pPr>
              <a:lnSpc>
                <a:spcPct val="150000"/>
              </a:lnSpc>
              <a:spcBef>
                <a:spcPts val="1000"/>
              </a:spcBef>
            </a:pPr>
            <a:r>
              <a:rPr lang="en-US" sz="1400" b="1">
                <a:solidFill>
                  <a:srgbClr val="000000"/>
                </a:solidFill>
                <a:latin typeface="Arial"/>
                <a:ea typeface="Calibri"/>
                <a:cs typeface="Arial"/>
              </a:rPr>
              <a:t>CFT Competency Evaluation Updates</a:t>
            </a: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Legacy CFT Competency Evaluations have been retired.</a:t>
            </a: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Three Updated CFT Competency Evaluations have been shared throughout the AzAHP Enterprise and learner enrollments that were not overdue were transferred over to the updated corresponding CFT Competency Evaluation (90 day, Six Month, and Annual). This means that all overdue enrollments were removed in the legacy CFT assignments.</a:t>
            </a:r>
          </a:p>
          <a:p>
            <a:pPr marL="384175" lvl="2">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indent="-603250" algn="ctr">
              <a:lnSpc>
                <a:spcPct val="130000"/>
              </a:lnSpc>
              <a:spcBef>
                <a:spcPts val="1000"/>
              </a:spcBef>
            </a:pPr>
            <a:endParaRPr lang="en-US" sz="1400">
              <a:solidFill>
                <a:srgbClr val="6E6E6E"/>
              </a:solidFill>
              <a:latin typeface="Arial"/>
              <a:ea typeface="Calibri"/>
              <a:cs typeface="Arial"/>
            </a:endParaRPr>
          </a:p>
          <a:p>
            <a:pPr marL="384175" lvl="2" algn="ctr">
              <a:lnSpc>
                <a:spcPct val="130000"/>
              </a:lnSpc>
              <a:spcBef>
                <a:spcPts val="1000"/>
              </a:spcBef>
            </a:pPr>
            <a:endParaRPr lang="en-US" sz="1400" b="1">
              <a:solidFill>
                <a:srgbClr val="6E6E6E"/>
              </a:solidFill>
              <a:latin typeface="Arial"/>
              <a:ea typeface="Calibri"/>
              <a:cs typeface="Arial"/>
            </a:endParaRPr>
          </a:p>
          <a:p>
            <a:pPr marL="566420" lvl="2" indent="-182245">
              <a:lnSpc>
                <a:spcPct val="130000"/>
              </a:lnSpc>
              <a:spcBef>
                <a:spcPts val="1000"/>
              </a:spcBef>
              <a:buFont typeface="Calibri,Sans-Serif"/>
              <a:buChar char="•"/>
            </a:pPr>
            <a:r>
              <a:rPr lang="en-US" sz="1400">
                <a:solidFill>
                  <a:srgbClr val="6E6E6E"/>
                </a:solidFill>
                <a:latin typeface="Arial"/>
                <a:ea typeface="Calibri"/>
                <a:cs typeface="Arial"/>
              </a:rPr>
              <a:t>Rule Base Assignment profiles for Evaluator assignments in the legacy CFT Competency Evaluations were NOT transferred over. Those will have to be manually recreated if applicable.</a:t>
            </a:r>
          </a:p>
          <a:p>
            <a:pPr marL="566420" lvl="2" indent="-182245">
              <a:lnSpc>
                <a:spcPct val="130000"/>
              </a:lnSpc>
              <a:spcBef>
                <a:spcPts val="1000"/>
              </a:spcBef>
              <a:buFont typeface="Calibri,Sans-Serif"/>
              <a:buChar char="•"/>
            </a:pPr>
            <a:endParaRPr lang="en-US" sz="1200">
              <a:solidFill>
                <a:srgbClr val="6E6E6E"/>
              </a:solidFill>
              <a:latin typeface="Arial"/>
              <a:ea typeface="Calibri"/>
              <a:cs typeface="Arial"/>
            </a:endParaRPr>
          </a:p>
        </p:txBody>
      </p:sp>
      <p:cxnSp>
        <p:nvCxnSpPr>
          <p:cNvPr id="9" name="Straight Arrow Connector 8">
            <a:extLst>
              <a:ext uri="{FF2B5EF4-FFF2-40B4-BE49-F238E27FC236}">
                <a16:creationId xmlns:a16="http://schemas.microsoft.com/office/drawing/2014/main" id="{70DDB40A-11F0-F9AF-14BB-78709A5D730D}"/>
              </a:ext>
            </a:extLst>
          </p:cNvPr>
          <p:cNvCxnSpPr/>
          <p:nvPr/>
        </p:nvCxnSpPr>
        <p:spPr>
          <a:xfrm flipV="1">
            <a:off x="791422" y="1036751"/>
            <a:ext cx="10498428" cy="40782"/>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4266238-5CB6-CCFD-B2EE-FCBD6403F277}"/>
              </a:ext>
            </a:extLst>
          </p:cNvPr>
          <p:cNvSpPr txBox="1"/>
          <p:nvPr/>
        </p:nvSpPr>
        <p:spPr>
          <a:xfrm>
            <a:off x="5918446" y="3013806"/>
            <a:ext cx="566419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6E6E6E"/>
                </a:solidFill>
                <a:latin typeface="Arial"/>
                <a:cs typeface="Segoe UI"/>
              </a:rPr>
              <a:t>Updated CFT Competency Evaluations</a:t>
            </a:r>
            <a:endParaRPr lang="en-US"/>
          </a:p>
          <a:p>
            <a:pPr marL="171450" indent="-171450">
              <a:buFont typeface="Arial"/>
              <a:buChar char="•"/>
            </a:pPr>
            <a:r>
              <a:rPr lang="en-US" sz="1200">
                <a:solidFill>
                  <a:srgbClr val="323232"/>
                </a:solidFill>
                <a:latin typeface="Arial"/>
                <a:ea typeface="Arial"/>
                <a:cs typeface="Arial"/>
              </a:rPr>
              <a:t>(</a:t>
            </a:r>
            <a:r>
              <a:rPr lang="en-US" sz="1200" baseline="0">
                <a:solidFill>
                  <a:srgbClr val="323232"/>
                </a:solidFill>
                <a:latin typeface="Arial"/>
                <a:ea typeface="Arial"/>
                <a:cs typeface="Arial"/>
              </a:rPr>
              <a:t>Updated) *</a:t>
            </a:r>
            <a:r>
              <a:rPr lang="en-US" sz="1200" baseline="0" err="1">
                <a:solidFill>
                  <a:srgbClr val="323232"/>
                </a:solidFill>
                <a:latin typeface="Arial"/>
                <a:ea typeface="Arial"/>
                <a:cs typeface="Arial"/>
              </a:rPr>
              <a:t>AzAHP</a:t>
            </a:r>
            <a:r>
              <a:rPr lang="en-US" sz="1200" baseline="0">
                <a:solidFill>
                  <a:srgbClr val="323232"/>
                </a:solidFill>
                <a:latin typeface="Arial"/>
                <a:ea typeface="Arial"/>
                <a:cs typeface="Arial"/>
              </a:rPr>
              <a:t> - CFT Supervision Tool (Facilitator Competency Evaluation - 90 Day)</a:t>
            </a:r>
            <a:endParaRPr lang="en-US">
              <a:latin typeface="Calibri" panose="020F0502020204030204"/>
              <a:ea typeface="Calibri" panose="020F0502020204030204"/>
              <a:cs typeface="Calibri" panose="020F0502020204030204"/>
            </a:endParaRPr>
          </a:p>
          <a:p>
            <a:pPr marL="171450" indent="-171450">
              <a:buFont typeface="Arial"/>
              <a:buChar char="•"/>
            </a:pPr>
            <a:r>
              <a:rPr lang="en-US" sz="1200">
                <a:latin typeface="Arial"/>
                <a:ea typeface="Arial"/>
                <a:cs typeface="Arial"/>
              </a:rPr>
              <a:t>​</a:t>
            </a:r>
            <a:r>
              <a:rPr lang="en-US" sz="1200" baseline="0">
                <a:solidFill>
                  <a:srgbClr val="323232"/>
                </a:solidFill>
                <a:latin typeface="Arial"/>
                <a:ea typeface="Arial"/>
                <a:cs typeface="Arial"/>
              </a:rPr>
              <a:t>(Updated) *</a:t>
            </a:r>
            <a:r>
              <a:rPr lang="en-US" sz="1200" baseline="0" err="1">
                <a:solidFill>
                  <a:srgbClr val="323232"/>
                </a:solidFill>
                <a:latin typeface="Arial"/>
                <a:ea typeface="Arial"/>
                <a:cs typeface="Arial"/>
              </a:rPr>
              <a:t>AzAHP</a:t>
            </a:r>
            <a:r>
              <a:rPr lang="en-US" sz="1200" baseline="0">
                <a:solidFill>
                  <a:srgbClr val="323232"/>
                </a:solidFill>
                <a:latin typeface="Arial"/>
                <a:ea typeface="Arial"/>
                <a:cs typeface="Arial"/>
              </a:rPr>
              <a:t> - CFT Supervision Tool (Facilitator Competency Evaluation – 6 Month</a:t>
            </a:r>
            <a:r>
              <a:rPr lang="en-US" sz="1200">
                <a:solidFill>
                  <a:srgbClr val="323232"/>
                </a:solidFill>
                <a:latin typeface="Arial"/>
                <a:ea typeface="Arial"/>
                <a:cs typeface="Arial"/>
              </a:rPr>
              <a:t>)</a:t>
            </a:r>
            <a:endParaRPr lang="en-US">
              <a:solidFill>
                <a:srgbClr val="000000"/>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rgbClr val="323232"/>
                </a:solidFill>
                <a:latin typeface="Arial"/>
                <a:ea typeface="Arial"/>
                <a:cs typeface="Arial"/>
              </a:rPr>
              <a:t>(</a:t>
            </a:r>
            <a:r>
              <a:rPr lang="en-US" sz="1200" baseline="0">
                <a:solidFill>
                  <a:srgbClr val="323232"/>
                </a:solidFill>
                <a:latin typeface="Arial"/>
                <a:ea typeface="Arial"/>
                <a:cs typeface="Arial"/>
              </a:rPr>
              <a:t>Updated) *AzAHP - CFT Supervision Tool (Facilitator Competency Evaluation - Annual)</a:t>
            </a:r>
            <a:endParaRPr lang="en-US">
              <a:ea typeface="Calibri" panose="020F0502020204030204"/>
              <a:cs typeface="Calibri" panose="020F0502020204030204"/>
            </a:endParaRPr>
          </a:p>
        </p:txBody>
      </p:sp>
      <p:sp>
        <p:nvSpPr>
          <p:cNvPr id="6" name="TextBox 5">
            <a:extLst>
              <a:ext uri="{FF2B5EF4-FFF2-40B4-BE49-F238E27FC236}">
                <a16:creationId xmlns:a16="http://schemas.microsoft.com/office/drawing/2014/main" id="{3DEF082B-A897-FCFE-4DE0-AB33BF40A92C}"/>
              </a:ext>
            </a:extLst>
          </p:cNvPr>
          <p:cNvSpPr txBox="1"/>
          <p:nvPr/>
        </p:nvSpPr>
        <p:spPr>
          <a:xfrm>
            <a:off x="397607" y="3140415"/>
            <a:ext cx="5498123"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b="1">
                <a:solidFill>
                  <a:srgbClr val="6E6E6E"/>
                </a:solidFill>
                <a:latin typeface="Arial"/>
                <a:ea typeface="Calibri" panose="020F0502020204030204"/>
                <a:cs typeface="Segoe UI"/>
              </a:rPr>
              <a:t>Legacy CFT Competency Evaluations</a:t>
            </a:r>
          </a:p>
          <a:p>
            <a:pPr marL="171450" indent="-171450">
              <a:buFont typeface="Arial"/>
              <a:buChar char="•"/>
            </a:pPr>
            <a:r>
              <a:rPr lang="en-US" sz="1200">
                <a:solidFill>
                  <a:srgbClr val="323232"/>
                </a:solidFill>
                <a:latin typeface="Arial"/>
                <a:ea typeface="Arial"/>
                <a:cs typeface="Arial"/>
              </a:rPr>
              <a:t>*</a:t>
            </a:r>
            <a:r>
              <a:rPr lang="en-US" sz="1200" baseline="0" err="1">
                <a:solidFill>
                  <a:srgbClr val="323232"/>
                </a:solidFill>
                <a:latin typeface="Arial"/>
                <a:ea typeface="Arial"/>
                <a:cs typeface="Arial"/>
              </a:rPr>
              <a:t>AzAHP</a:t>
            </a:r>
            <a:r>
              <a:rPr lang="en-US" sz="1200" baseline="0">
                <a:solidFill>
                  <a:srgbClr val="323232"/>
                </a:solidFill>
                <a:latin typeface="Arial"/>
                <a:ea typeface="Arial"/>
                <a:cs typeface="Arial"/>
              </a:rPr>
              <a:t> - CFT Supervision Tool (Facilitator Competency Evaluation - 90 Day)</a:t>
            </a:r>
            <a:endParaRPr lang="en-US">
              <a:latin typeface="Calibri" panose="020F0502020204030204"/>
              <a:ea typeface="Calibri" panose="020F0502020204030204"/>
              <a:cs typeface="Calibri" panose="020F0502020204030204"/>
            </a:endParaRPr>
          </a:p>
          <a:p>
            <a:pPr marL="171450" indent="-171450">
              <a:buFont typeface="Arial"/>
              <a:buChar char="•"/>
            </a:pPr>
            <a:r>
              <a:rPr lang="en-US" sz="1200">
                <a:latin typeface="Arial"/>
                <a:ea typeface="Arial"/>
                <a:cs typeface="Arial"/>
              </a:rPr>
              <a:t>​</a:t>
            </a:r>
            <a:r>
              <a:rPr lang="en-US" sz="1200" baseline="0">
                <a:solidFill>
                  <a:srgbClr val="323232"/>
                </a:solidFill>
                <a:latin typeface="Arial"/>
                <a:ea typeface="Arial"/>
                <a:cs typeface="Arial"/>
              </a:rPr>
              <a:t>*</a:t>
            </a:r>
            <a:r>
              <a:rPr lang="en-US" sz="1200" baseline="0" err="1">
                <a:solidFill>
                  <a:srgbClr val="323232"/>
                </a:solidFill>
                <a:latin typeface="Arial"/>
                <a:ea typeface="Arial"/>
                <a:cs typeface="Arial"/>
              </a:rPr>
              <a:t>AzAHP</a:t>
            </a:r>
            <a:r>
              <a:rPr lang="en-US" sz="1200" baseline="0">
                <a:solidFill>
                  <a:srgbClr val="323232"/>
                </a:solidFill>
                <a:latin typeface="Arial"/>
                <a:ea typeface="Arial"/>
                <a:cs typeface="Arial"/>
              </a:rPr>
              <a:t> - CFT Supervision Tool (Facilitator Competency Evaluation – 6 Month</a:t>
            </a:r>
            <a:r>
              <a:rPr lang="en-US" sz="1200">
                <a:solidFill>
                  <a:srgbClr val="323232"/>
                </a:solidFill>
                <a:latin typeface="Arial"/>
                <a:ea typeface="Arial"/>
                <a:cs typeface="Arial"/>
              </a:rPr>
              <a:t>)</a:t>
            </a:r>
            <a:endParaRPr lang="en-US">
              <a:solidFill>
                <a:srgbClr val="000000"/>
              </a:solidFill>
              <a:latin typeface="Calibri" panose="020F0502020204030204"/>
              <a:ea typeface="Calibri" panose="020F0502020204030204"/>
              <a:cs typeface="Calibri" panose="020F0502020204030204"/>
            </a:endParaRPr>
          </a:p>
          <a:p>
            <a:pPr marL="171450" indent="-171450">
              <a:buFont typeface="Arial"/>
              <a:buChar char="•"/>
            </a:pPr>
            <a:r>
              <a:rPr lang="en-US" sz="1200">
                <a:solidFill>
                  <a:srgbClr val="323232"/>
                </a:solidFill>
                <a:latin typeface="Arial"/>
                <a:ea typeface="Arial"/>
                <a:cs typeface="Arial"/>
              </a:rPr>
              <a:t>*</a:t>
            </a:r>
            <a:r>
              <a:rPr lang="en-US" sz="1200" baseline="0" err="1">
                <a:solidFill>
                  <a:srgbClr val="323232"/>
                </a:solidFill>
                <a:latin typeface="Arial"/>
                <a:ea typeface="Arial"/>
                <a:cs typeface="Arial"/>
              </a:rPr>
              <a:t>AzAHP</a:t>
            </a:r>
            <a:r>
              <a:rPr lang="en-US" sz="1200" baseline="0">
                <a:solidFill>
                  <a:srgbClr val="323232"/>
                </a:solidFill>
                <a:latin typeface="Arial"/>
                <a:ea typeface="Arial"/>
                <a:cs typeface="Arial"/>
              </a:rPr>
              <a:t> - CFT Supervision Tool (Facilitator Competency Evaluation - Annual)</a:t>
            </a:r>
            <a:endParaRPr lang="en-US">
              <a:ea typeface="Calibri" panose="020F0502020204030204"/>
              <a:cs typeface="Calibri" panose="020F0502020204030204"/>
            </a:endParaRPr>
          </a:p>
        </p:txBody>
      </p:sp>
    </p:spTree>
    <p:extLst>
      <p:ext uri="{BB962C8B-B14F-4D97-AF65-F5344CB8AC3E}">
        <p14:creationId xmlns:p14="http://schemas.microsoft.com/office/powerpoint/2010/main" val="1457440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21.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1_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10.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AzAHP_pp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zAHP_ppt.potm" id="{B509A608-CCB7-4C8D-BF30-90DE2641D569}" vid="{F4E2B98D-436E-462E-A5C1-D9AEF39524DA}"/>
    </a:ext>
  </a:extLst>
</a:theme>
</file>

<file path=ppt/theme/theme15.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Maricopa">
  <a:themeElements>
    <a:clrScheme name="Simple Light">
      <a:dk1>
        <a:srgbClr val="000000"/>
      </a:dk1>
      <a:lt1>
        <a:srgbClr val="FFFFFF"/>
      </a:lt1>
      <a:dk2>
        <a:srgbClr val="595959"/>
      </a:dk2>
      <a:lt2>
        <a:srgbClr val="EEEEEE"/>
      </a:lt2>
      <a:accent1>
        <a:srgbClr val="0C2340"/>
      </a:accent1>
      <a:accent2>
        <a:srgbClr val="74AA50"/>
      </a:accent2>
      <a:accent3>
        <a:srgbClr val="ED8B00"/>
      </a:accent3>
      <a:accent4>
        <a:srgbClr val="008C95"/>
      </a:accent4>
      <a:accent5>
        <a:srgbClr val="00B5E2"/>
      </a:accent5>
      <a:accent6>
        <a:srgbClr val="CC5A5A"/>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Master Theme">
  <a:themeElements>
    <a:clrScheme name="Custom 4">
      <a:dk1>
        <a:srgbClr val="002677"/>
      </a:dk1>
      <a:lt1>
        <a:srgbClr val="FFFFFF"/>
      </a:lt1>
      <a:dk2>
        <a:srgbClr val="595959"/>
      </a:dk2>
      <a:lt2>
        <a:srgbClr val="CCF2F7"/>
      </a:lt2>
      <a:accent1>
        <a:srgbClr val="002677"/>
      </a:accent1>
      <a:accent2>
        <a:srgbClr val="00BED5"/>
      </a:accent2>
      <a:accent3>
        <a:srgbClr val="99E5EE"/>
      </a:accent3>
      <a:accent4>
        <a:srgbClr val="F5B700"/>
      </a:accent4>
      <a:accent5>
        <a:srgbClr val="FBE299"/>
      </a:accent5>
      <a:accent6>
        <a:srgbClr val="FF681F"/>
      </a:accent6>
      <a:hlink>
        <a:srgbClr val="196ECF"/>
      </a:hlink>
      <a:folHlink>
        <a:srgbClr val="002677"/>
      </a:folHlink>
    </a:clrScheme>
    <a:fontScheme name="UnitedHealthcar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2">
              <a:lumMod val="40000"/>
              <a:lumOff val="60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Concourse">
  <a:themeElements>
    <a:clrScheme name="Custom 7">
      <a:dk1>
        <a:sysClr val="windowText" lastClr="000000"/>
      </a:dk1>
      <a:lt1>
        <a:sysClr val="window" lastClr="FFFFFF"/>
      </a:lt1>
      <a:dk2>
        <a:srgbClr val="464646"/>
      </a:dk2>
      <a:lt2>
        <a:srgbClr val="DEF5FA"/>
      </a:lt2>
      <a:accent1>
        <a:srgbClr val="008080"/>
      </a:accent1>
      <a:accent2>
        <a:srgbClr val="DA1F28"/>
      </a:accent2>
      <a:accent3>
        <a:srgbClr val="EB641B"/>
      </a:accent3>
      <a:accent4>
        <a:srgbClr val="008080"/>
      </a:accent4>
      <a:accent5>
        <a:srgbClr val="474B78"/>
      </a:accent5>
      <a:accent6>
        <a:srgbClr val="7D3C4A"/>
      </a:accent6>
      <a:hlink>
        <a:srgbClr val="FF8119"/>
      </a:hlink>
      <a:folHlink>
        <a:srgbClr val="008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Office Theme">
  <a:themeElements>
    <a:clrScheme name="Orange">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lias Blue">
  <a:themeElements>
    <a:clrScheme name="Relias">
      <a:dk1>
        <a:srgbClr val="000000"/>
      </a:dk1>
      <a:lt1>
        <a:srgbClr val="FFFFFF"/>
      </a:lt1>
      <a:dk2>
        <a:srgbClr val="075669"/>
      </a:dk2>
      <a:lt2>
        <a:srgbClr val="485865"/>
      </a:lt2>
      <a:accent1>
        <a:srgbClr val="67A33B"/>
      </a:accent1>
      <a:accent2>
        <a:srgbClr val="C7E09B"/>
      </a:accent2>
      <a:accent3>
        <a:srgbClr val="48C1BA"/>
      </a:accent3>
      <a:accent4>
        <a:srgbClr val="FAB517"/>
      </a:accent4>
      <a:accent5>
        <a:srgbClr val="2B235E"/>
      </a:accent5>
      <a:accent6>
        <a:srgbClr val="877EBB"/>
      </a:accent6>
      <a:hlink>
        <a:srgbClr val="48C1BA"/>
      </a:hlink>
      <a:folHlink>
        <a:srgbClr val="48C1B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CODAC New">
      <a:dk1>
        <a:sysClr val="windowText" lastClr="000000"/>
      </a:dk1>
      <a:lt1>
        <a:sysClr val="window" lastClr="FFFFFF"/>
      </a:lt1>
      <a:dk2>
        <a:srgbClr val="1568B3"/>
      </a:dk2>
      <a:lt2>
        <a:srgbClr val="EEECE1"/>
      </a:lt2>
      <a:accent1>
        <a:srgbClr val="5C2D83"/>
      </a:accent1>
      <a:accent2>
        <a:srgbClr val="B4282E"/>
      </a:accent2>
      <a:accent3>
        <a:srgbClr val="00816F"/>
      </a:accent3>
      <a:accent4>
        <a:srgbClr val="ADA635"/>
      </a:accent4>
      <a:accent5>
        <a:srgbClr val="00687F"/>
      </a:accent5>
      <a:accent6>
        <a:srgbClr val="D8622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tum WIdescreen 2017">
  <a:themeElements>
    <a:clrScheme name="Optum May 2017">
      <a:dk1>
        <a:srgbClr val="55565A"/>
      </a:dk1>
      <a:lt1>
        <a:srgbClr val="FFFFFF"/>
      </a:lt1>
      <a:dk2>
        <a:srgbClr val="55565A"/>
      </a:dk2>
      <a:lt2>
        <a:srgbClr val="FFFFFF"/>
      </a:lt2>
      <a:accent1>
        <a:srgbClr val="E87722"/>
      </a:accent1>
      <a:accent2>
        <a:srgbClr val="EAAA00"/>
      </a:accent2>
      <a:accent3>
        <a:srgbClr val="63666A"/>
      </a:accent3>
      <a:accent4>
        <a:srgbClr val="888B8D"/>
      </a:accent4>
      <a:accent5>
        <a:srgbClr val="B1B3B3"/>
      </a:accent5>
      <a:accent6>
        <a:srgbClr val="D0D0CE"/>
      </a:accent6>
      <a:hlink>
        <a:srgbClr val="E87722"/>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custClrLst>
    <a:custClr name="Custom Color 1">
      <a:srgbClr val="E87722"/>
    </a:custClr>
    <a:custClr name="Custom Color 2">
      <a:srgbClr val="888B8D"/>
    </a:custClr>
    <a:custClr name="Custom Color 3">
      <a:srgbClr val="739600"/>
    </a:custClr>
    <a:custClr name="Custom Color 4">
      <a:srgbClr val="008770"/>
    </a:custClr>
    <a:custClr name="Custom Color 5">
      <a:srgbClr val="00549F"/>
    </a:custClr>
    <a:custClr name="Custom Color 6">
      <a:srgbClr val="3B0083"/>
    </a:custClr>
    <a:custClr name="Custom Color 7">
      <a:srgbClr val="A22B38"/>
    </a:custClr>
  </a:custClrLst>
  <a:extLst>
    <a:ext uri="{05A4C25C-085E-4340-85A3-A5531E510DB2}">
      <thm15:themeFamily xmlns:thm15="http://schemas.microsoft.com/office/thememl/2012/main" name="Optum Template Widescreen - 2017 - 06.27.17.potx" id="{14CCB6DF-C717-4413-BCDA-15B71AA5CDD8}" vid="{817E4C5E-750D-4B97-8ADE-F637BD8C075E}"/>
    </a:ext>
  </a:ext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Custom 12">
      <a:dk1>
        <a:sysClr val="windowText" lastClr="000000"/>
      </a:dk1>
      <a:lt1>
        <a:sysClr val="window" lastClr="FFFFFF"/>
      </a:lt1>
      <a:dk2>
        <a:srgbClr val="000000"/>
      </a:dk2>
      <a:lt2>
        <a:srgbClr val="FFFFFF"/>
      </a:lt2>
      <a:accent1>
        <a:srgbClr val="F58220"/>
      </a:accent1>
      <a:accent2>
        <a:srgbClr val="6E6E6E"/>
      </a:accent2>
      <a:accent3>
        <a:srgbClr val="AAC81E"/>
      </a:accent3>
      <a:accent4>
        <a:srgbClr val="CB177D"/>
      </a:accent4>
      <a:accent5>
        <a:srgbClr val="00B9E7"/>
      </a:accent5>
      <a:accent6>
        <a:srgbClr val="FDB913"/>
      </a:accent6>
      <a:hlink>
        <a:srgbClr val="F58220"/>
      </a:hlink>
      <a:folHlink>
        <a:srgbClr val="6E6E6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Design">
  <a:themeElements>
    <a:clrScheme name="Custom 26">
      <a:dk1>
        <a:srgbClr val="000000"/>
      </a:dk1>
      <a:lt1>
        <a:srgbClr val="FFFFFF"/>
      </a:lt1>
      <a:dk2>
        <a:srgbClr val="44546A"/>
      </a:dk2>
      <a:lt2>
        <a:srgbClr val="E7E6E6"/>
      </a:lt2>
      <a:accent1>
        <a:srgbClr val="E77721"/>
      </a:accent1>
      <a:accent2>
        <a:srgbClr val="9B9699"/>
      </a:accent2>
      <a:accent3>
        <a:srgbClr val="FAC533"/>
      </a:accent3>
      <a:accent4>
        <a:srgbClr val="0848BC"/>
      </a:accent4>
      <a:accent5>
        <a:srgbClr val="30A9E0"/>
      </a:accent5>
      <a:accent6>
        <a:srgbClr val="EFD19F"/>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mtClean="0">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Slide1">
  <a:themeElements>
    <a:clrScheme name="Molina Colors">
      <a:dk1>
        <a:srgbClr val="4D4D4F"/>
      </a:dk1>
      <a:lt1>
        <a:srgbClr val="FFFFFF"/>
      </a:lt1>
      <a:dk2>
        <a:srgbClr val="000000"/>
      </a:dk2>
      <a:lt2>
        <a:srgbClr val="B1B2B3"/>
      </a:lt2>
      <a:accent1>
        <a:srgbClr val="E36F1E"/>
      </a:accent1>
      <a:accent2>
        <a:srgbClr val="9FA617"/>
      </a:accent2>
      <a:accent3>
        <a:srgbClr val="DEB408"/>
      </a:accent3>
      <a:accent4>
        <a:srgbClr val="820024"/>
      </a:accent4>
      <a:accent5>
        <a:srgbClr val="002D62"/>
      </a:accent5>
      <a:accent6>
        <a:srgbClr val="00A0AF"/>
      </a:accent6>
      <a:hlink>
        <a:srgbClr val="00A0AF"/>
      </a:hlink>
      <a:folHlink>
        <a:srgbClr val="00A0A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Autofit/>
      </a:bodyPr>
      <a:lstStyle>
        <a:defPPr marL="342900" marR="0" indent="-342900" algn="l" defTabSz="914400" rtl="0" eaLnBrk="1" fontAlgn="auto" latinLnBrk="0" hangingPunct="1">
          <a:lnSpc>
            <a:spcPct val="100000"/>
          </a:lnSpc>
          <a:spcBef>
            <a:spcPct val="20000"/>
          </a:spcBef>
          <a:spcAft>
            <a:spcPts val="0"/>
          </a:spcAft>
          <a:buClrTx/>
          <a:buSzTx/>
          <a:buFontTx/>
          <a:buNone/>
          <a:tabLst/>
          <a:defRPr kumimoji="0" sz="1600" b="1"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97BBD52BAC75042B0E828ECC801CBB9" ma:contentTypeVersion="16" ma:contentTypeDescription="Create a new document." ma:contentTypeScope="" ma:versionID="02221e1097ac0ef641a1fcb1e0e4c703">
  <xsd:schema xmlns:xsd="http://www.w3.org/2001/XMLSchema" xmlns:xs="http://www.w3.org/2001/XMLSchema" xmlns:p="http://schemas.microsoft.com/office/2006/metadata/properties" xmlns:ns2="41d00b1b-eb82-47b0-9dd9-d10165ddcc4a" xmlns:ns3="bd7a2d25-7c1c-4ae6-8e95-6abd8e429544" targetNamespace="http://schemas.microsoft.com/office/2006/metadata/properties" ma:root="true" ma:fieldsID="7ad78fdc4f239fd57d168fa939f01cfa" ns2:_="" ns3:_="">
    <xsd:import namespace="41d00b1b-eb82-47b0-9dd9-d10165ddcc4a"/>
    <xsd:import namespace="bd7a2d25-7c1c-4ae6-8e95-6abd8e4295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00b1b-eb82-47b0-9dd9-d10165ddcc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afd74f0-bdc3-4096-b61a-44a52312da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a2d25-7c1c-4ae6-8e95-6abd8e42954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f1ab878-7171-4e64-a716-7464f9d888cf}" ma:internalName="TaxCatchAll" ma:showField="CatchAllData" ma:web="bd7a2d25-7c1c-4ae6-8e95-6abd8e4295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1d00b1b-eb82-47b0-9dd9-d10165ddcc4a">
      <Terms xmlns="http://schemas.microsoft.com/office/infopath/2007/PartnerControls"/>
    </lcf76f155ced4ddcb4097134ff3c332f>
    <TaxCatchAll xmlns="bd7a2d25-7c1c-4ae6-8e95-6abd8e429544" xsi:nil="true"/>
  </documentManagement>
</p:properties>
</file>

<file path=customXml/itemProps1.xml><?xml version="1.0" encoding="utf-8"?>
<ds:datastoreItem xmlns:ds="http://schemas.openxmlformats.org/officeDocument/2006/customXml" ds:itemID="{998E02BB-9A1B-47F7-B825-752696A6D8B0}">
  <ds:schemaRefs>
    <ds:schemaRef ds:uri="41d00b1b-eb82-47b0-9dd9-d10165ddcc4a"/>
    <ds:schemaRef ds:uri="bd7a2d25-7c1c-4ae6-8e95-6abd8e4295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851444A-BA80-40C2-8019-3F0CB3CFC73E}">
  <ds:schemaRefs>
    <ds:schemaRef ds:uri="http://schemas.microsoft.com/sharepoint/v3/contenttype/forms"/>
  </ds:schemaRefs>
</ds:datastoreItem>
</file>

<file path=customXml/itemProps3.xml><?xml version="1.0" encoding="utf-8"?>
<ds:datastoreItem xmlns:ds="http://schemas.openxmlformats.org/officeDocument/2006/customXml" ds:itemID="{E73DFC3D-8749-4DE9-84D1-13E73B05B3AC}">
  <ds:schemaRefs>
    <ds:schemaRef ds:uri="http://purl.org/dc/terms/"/>
    <ds:schemaRef ds:uri="http://purl.org/dc/elements/1.1/"/>
    <ds:schemaRef ds:uri="http://schemas.microsoft.com/office/2006/metadata/properties"/>
    <ds:schemaRef ds:uri="bd7a2d25-7c1c-4ae6-8e95-6abd8e429544"/>
    <ds:schemaRef ds:uri="41d00b1b-eb82-47b0-9dd9-d10165ddcc4a"/>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docMetadata/LabelInfo.xml><?xml version="1.0" encoding="utf-8"?>
<clbl:labelList xmlns:clbl="http://schemas.microsoft.com/office/2020/mipLabelMetadata">
  <clbl:label id="{aee29a66-edad-4c44-848c-c76edc8c8c1e}" enabled="1" method="Privileged" siteId="{adeadcd2-3aaf-4835-b273-1ebe8a7726f1}" contentBits="2" removed="0"/>
</clbl:labelList>
</file>

<file path=docProps/app.xml><?xml version="1.0" encoding="utf-8"?>
<Properties xmlns="http://schemas.openxmlformats.org/officeDocument/2006/extended-properties" xmlns:vt="http://schemas.openxmlformats.org/officeDocument/2006/docPropsVTypes">
  <TotalTime>0</TotalTime>
  <Words>8089</Words>
  <Application>Microsoft Office PowerPoint</Application>
  <PresentationFormat>Widescreen</PresentationFormat>
  <Paragraphs>896</Paragraphs>
  <Slides>83</Slides>
  <Notes>47</Notes>
  <HiddenSlides>0</HiddenSlides>
  <MMClips>0</MMClips>
  <ScaleCrop>false</ScaleCrop>
  <HeadingPairs>
    <vt:vector size="6" baseType="variant">
      <vt:variant>
        <vt:lpstr>Fonts Used</vt:lpstr>
      </vt:variant>
      <vt:variant>
        <vt:i4>30</vt:i4>
      </vt:variant>
      <vt:variant>
        <vt:lpstr>Theme</vt:lpstr>
      </vt:variant>
      <vt:variant>
        <vt:i4>22</vt:i4>
      </vt:variant>
      <vt:variant>
        <vt:lpstr>Slide Titles</vt:lpstr>
      </vt:variant>
      <vt:variant>
        <vt:i4>83</vt:i4>
      </vt:variant>
    </vt:vector>
  </HeadingPairs>
  <TitlesOfParts>
    <vt:vector size="135" baseType="lpstr">
      <vt:lpstr>STXingkai</vt:lpstr>
      <vt:lpstr>Arial</vt:lpstr>
      <vt:lpstr>Avenir Next LT Pro</vt:lpstr>
      <vt:lpstr>Bookman Old Style</vt:lpstr>
      <vt:lpstr>Calibri</vt:lpstr>
      <vt:lpstr>Calibri Light</vt:lpstr>
      <vt:lpstr>Calibri,Sans-Serif</vt:lpstr>
      <vt:lpstr>Courier New</vt:lpstr>
      <vt:lpstr>Ebrima</vt:lpstr>
      <vt:lpstr>Georgia</vt:lpstr>
      <vt:lpstr>Helvetica</vt:lpstr>
      <vt:lpstr>Lucida Sans</vt:lpstr>
      <vt:lpstr>Lucida Sans Unicode</vt:lpstr>
      <vt:lpstr>LucidaGrande</vt:lpstr>
      <vt:lpstr>Modern Love</vt:lpstr>
      <vt:lpstr>Montserrat</vt:lpstr>
      <vt:lpstr>Permanent Marker</vt:lpstr>
      <vt:lpstr>Raleway</vt:lpstr>
      <vt:lpstr>Roboto Condensed Light</vt:lpstr>
      <vt:lpstr>Segoe UI</vt:lpstr>
      <vt:lpstr>Segoe UI Emoji</vt:lpstr>
      <vt:lpstr>Source Sans Pro</vt:lpstr>
      <vt:lpstr>Symbol</vt:lpstr>
      <vt:lpstr>System Font Regular</vt:lpstr>
      <vt:lpstr>Tahoma</vt:lpstr>
      <vt:lpstr>Times New Roman</vt:lpstr>
      <vt:lpstr>Verdana</vt:lpstr>
      <vt:lpstr>Wingdings</vt:lpstr>
      <vt:lpstr>Wingdings 2</vt:lpstr>
      <vt:lpstr>Wingdings 3</vt:lpstr>
      <vt:lpstr>1_Retrospect</vt:lpstr>
      <vt:lpstr>Retrospect</vt:lpstr>
      <vt:lpstr>Relias Blue</vt:lpstr>
      <vt:lpstr>Custom Design</vt:lpstr>
      <vt:lpstr>Optum WIdescreen 2017</vt:lpstr>
      <vt:lpstr>Custom Design</vt:lpstr>
      <vt:lpstr>Custom Design</vt:lpstr>
      <vt:lpstr>Custom Design</vt:lpstr>
      <vt:lpstr>3_Slide1</vt:lpstr>
      <vt:lpstr>Master Theme</vt:lpstr>
      <vt:lpstr>Office Theme</vt:lpstr>
      <vt:lpstr>Master Theme</vt:lpstr>
      <vt:lpstr>1_Office Theme</vt:lpstr>
      <vt:lpstr>1_AzAHP_ppt</vt:lpstr>
      <vt:lpstr>Master Theme</vt:lpstr>
      <vt:lpstr>Maricopa</vt:lpstr>
      <vt:lpstr>3_Office Theme</vt:lpstr>
      <vt:lpstr>2_Office Theme</vt:lpstr>
      <vt:lpstr>Master Theme</vt:lpstr>
      <vt:lpstr>Office Theme</vt:lpstr>
      <vt:lpstr>Concourse</vt:lpstr>
      <vt:lpstr>Office Theme</vt:lpstr>
      <vt:lpstr>Arizona Workforce Development Alliance (ACC, ACC-RBHA)</vt:lpstr>
      <vt:lpstr>PowerPoint Presentation</vt:lpstr>
      <vt:lpstr>Arizona Workforce Development Alliance Members</vt:lpstr>
      <vt:lpstr>PowerPoint Presentation</vt:lpstr>
      <vt:lpstr>Announcement</vt:lpstr>
      <vt:lpstr>Heritage, History &amp; Health Observances</vt:lpstr>
      <vt:lpstr>Heritage, History &amp; Health Observances</vt:lpstr>
      <vt:lpstr>Relias Updates- AzAHP Training Plans</vt:lpstr>
      <vt:lpstr>Relias Updates- CFT Competency Evaluation Tool</vt:lpstr>
      <vt:lpstr>Relias Updates</vt:lpstr>
      <vt:lpstr>Relias Updates- Relias Webinar Opportunity </vt:lpstr>
      <vt:lpstr>Relias Tips/Tricks</vt:lpstr>
      <vt:lpstr>Relias Administrative Mastery Program (RAMP)</vt:lpstr>
      <vt:lpstr>Relias Office Hours </vt:lpstr>
      <vt:lpstr>PowerPoint Presentation</vt:lpstr>
      <vt:lpstr>AHCCCS Housing Program &amp; ACOM 448</vt:lpstr>
      <vt:lpstr>Additional Trainings and Resources  </vt:lpstr>
      <vt:lpstr>Coordinated Entry </vt:lpstr>
      <vt:lpstr>Additional Housing Resources </vt:lpstr>
      <vt:lpstr>Health Plan Housing Coordinators </vt:lpstr>
      <vt:lpstr>Provider- Workforce Development Plan  (P-WFDP)  Template</vt:lpstr>
      <vt:lpstr>PowerPoint Presentation</vt:lpstr>
      <vt:lpstr>PowerPoint Presentation</vt:lpstr>
      <vt:lpstr>PowerPoint Presentation</vt:lpstr>
      <vt:lpstr>PowerPoint Presentation</vt:lpstr>
      <vt:lpstr>Spring 2024 MCCCD Bachelor’s Degree Programs</vt:lpstr>
      <vt:lpstr>PowerPoint Presentation</vt:lpstr>
      <vt:lpstr>Average Cost of Attendance (120 credits) Bachelor’s Degree Programs</vt:lpstr>
      <vt:lpstr>Paying for College Bachelor’s Degree Programs</vt:lpstr>
      <vt:lpstr>Ways to Pay Bachelor’s Degree Programs</vt:lpstr>
      <vt:lpstr>Convenient Locations Bachelor’s Degree Programs</vt:lpstr>
      <vt:lpstr>How will this degree help students  and our community? </vt:lpstr>
      <vt:lpstr>Job/About Behavioral Sciences</vt:lpstr>
      <vt:lpstr>Job/About Behavioral Sciences</vt:lpstr>
      <vt:lpstr>Coursework/Requirements Behavioral Sciences</vt:lpstr>
      <vt:lpstr>Industry Certifications Behavioral Sciences</vt:lpstr>
      <vt:lpstr>Admissions Requirements Bachelor’s Degree Programs</vt:lpstr>
      <vt:lpstr>Admissions/Credits/Schedule Behavioral Sciences</vt:lpstr>
      <vt:lpstr>Transfer Credit Bachelor’s Degree Programs</vt:lpstr>
      <vt:lpstr>Contacts Behavioral Sciences</vt:lpstr>
      <vt:lpstr>PowerPoint Presentation</vt:lpstr>
      <vt:lpstr>Update</vt:lpstr>
      <vt:lpstr>Child and Family Team (CFT) Updates</vt:lpstr>
      <vt:lpstr>Division of Developmental Disabilities  Training Initiatives for Behavioral Health Providers</vt:lpstr>
      <vt:lpstr>Training Plan Course Completions</vt:lpstr>
      <vt:lpstr>PowerPoint Presentation</vt:lpstr>
      <vt:lpstr>DD Spotlight</vt:lpstr>
      <vt:lpstr>Nia Uhlenhake, CFSP Family Support Services Supervisor</vt:lpstr>
      <vt:lpstr>PowerPoint Presentation</vt:lpstr>
      <vt:lpstr>Locations</vt:lpstr>
      <vt:lpstr>PowerPoint Presentation</vt:lpstr>
      <vt:lpstr>PowerPoint Presentation</vt:lpstr>
      <vt:lpstr>PowerPoint Presentation</vt:lpstr>
      <vt:lpstr>PowerPoint Presentation</vt:lpstr>
      <vt:lpstr>WHAT WE DO: PROGRAMS &amp; SERVICES</vt:lpstr>
      <vt:lpstr>WHAT WE DO: PROGRAMS &amp; SERVICES</vt:lpstr>
      <vt:lpstr>WHAT WE DO: PROGRAMS &amp; SERVICES</vt:lpstr>
      <vt:lpstr>WHAT WE DO: TRAINING</vt:lpstr>
      <vt:lpstr>PowerPoint Presentation</vt:lpstr>
      <vt:lpstr>PowerPoint Presentation</vt:lpstr>
      <vt:lpstr>PowerPoint Presentation</vt:lpstr>
      <vt:lpstr>Thank you!  www.AZAunited.org</vt:lpstr>
      <vt:lpstr>PowerPoint Presentation</vt:lpstr>
      <vt:lpstr>BRAIN BITES</vt:lpstr>
      <vt:lpstr>Employee Rewards &amp; Recognition Initiatives</vt:lpstr>
      <vt:lpstr>Employee Rewards &amp; Recognition Initiatives</vt:lpstr>
      <vt:lpstr>2023 Q4  Course Completion Report</vt:lpstr>
      <vt:lpstr>PowerPoint Presentation</vt:lpstr>
      <vt:lpstr>PowerPoint Presentation</vt:lpstr>
      <vt:lpstr>PowerPoint Presentation</vt:lpstr>
      <vt:lpstr>PowerPoint Presentation</vt:lpstr>
      <vt:lpstr>PowerPoint Presentation</vt:lpstr>
      <vt:lpstr>PowerPoint Presentation</vt:lpstr>
      <vt:lpstr>Our Commitment to Workforce Development</vt:lpstr>
      <vt:lpstr>Examples of Actions Taken</vt:lpstr>
      <vt:lpstr>Results </vt:lpstr>
      <vt:lpstr>Training Opportunities</vt:lpstr>
      <vt:lpstr>Valor in the Workplace: Empowering Veteran Talent</vt:lpstr>
      <vt:lpstr>R &amp; R - Reminders and Resources</vt:lpstr>
      <vt:lpstr>PowerPoint Presentation</vt:lpstr>
      <vt:lpstr>We are switching to Teams!</vt:lpstr>
      <vt:lpstr>Open Discussion: Questions, Suggestions, Ideas &amp; 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Academy</dc:title>
  <dc:creator>McDonald, Selena M</dc:creator>
  <cp:lastModifiedBy>Sylvia Sanders</cp:lastModifiedBy>
  <cp:revision>1</cp:revision>
  <cp:lastPrinted>2023-07-13T20:20:09Z</cp:lastPrinted>
  <dcterms:created xsi:type="dcterms:W3CDTF">2020-07-24T21:51:24Z</dcterms:created>
  <dcterms:modified xsi:type="dcterms:W3CDTF">2024-02-09T13:31:12Z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0x010100E97BBD52BAC75042B0E828ECC801CBB9</vt:lpwstr>
  </property>
  <property fmtid="{D5CDD505-2E9C-101B-9397-08002B2CF9AE}" pid="3" name="MSIP_Label_67599526-06ca-49cc-9fa9-5307800a949a_Enabled">
    <vt:lpwstr>true</vt:lpwstr>
  </property>
  <property fmtid="{D5CDD505-2E9C-101B-9397-08002B2CF9AE}" pid="4" name="MSIP_Label_67599526-06ca-49cc-9fa9-5307800a949a_SetDate">
    <vt:lpwstr>2021-05-07T16:25:55Z</vt:lpwstr>
  </property>
  <property fmtid="{D5CDD505-2E9C-101B-9397-08002B2CF9AE}" pid="5" name="MSIP_Label_67599526-06ca-49cc-9fa9-5307800a949a_Method">
    <vt:lpwstr>Standard</vt:lpwstr>
  </property>
  <property fmtid="{D5CDD505-2E9C-101B-9397-08002B2CF9AE}" pid="6" name="MSIP_Label_67599526-06ca-49cc-9fa9-5307800a949a_Name">
    <vt:lpwstr>67599526-06ca-49cc-9fa9-5307800a949a</vt:lpwstr>
  </property>
  <property fmtid="{D5CDD505-2E9C-101B-9397-08002B2CF9AE}" pid="7" name="MSIP_Label_67599526-06ca-49cc-9fa9-5307800a949a_SiteId">
    <vt:lpwstr>fabb61b8-3afe-4e75-b934-a47f782b8cd7</vt:lpwstr>
  </property>
  <property fmtid="{D5CDD505-2E9C-101B-9397-08002B2CF9AE}" pid="8" name="MSIP_Label_67599526-06ca-49cc-9fa9-5307800a949a_ActionId">
    <vt:lpwstr>a37f8a6f-4b92-41ef-a6b8-3b45c900d1ab</vt:lpwstr>
  </property>
  <property fmtid="{D5CDD505-2E9C-101B-9397-08002B2CF9AE}" pid="9" name="MSIP_Label_67599526-06ca-49cc-9fa9-5307800a949a_ContentBits">
    <vt:lpwstr>0</vt:lpwstr>
  </property>
  <property fmtid="{D5CDD505-2E9C-101B-9397-08002B2CF9AE}" pid="10" name="MSIP_Label_aee29a66-edad-4c44-848c-c76edc8c8c1e_ContentBits">
    <vt:lpwstr>2</vt:lpwstr>
  </property>
  <property fmtid="{D5CDD505-2E9C-101B-9397-08002B2CF9AE}" pid="11" name="MSIP_Label_aee29a66-edad-4c44-848c-c76edc8c8c1e_Enabled">
    <vt:lpwstr>true</vt:lpwstr>
  </property>
  <property fmtid="{D5CDD505-2E9C-101B-9397-08002B2CF9AE}" pid="12" name="MSIP_Label_aee29a66-edad-4c44-848c-c76edc8c8c1e_ActionId">
    <vt:lpwstr>e128a7c1-e8e2-444b-a003-d3b77aed8146</vt:lpwstr>
  </property>
  <property fmtid="{D5CDD505-2E9C-101B-9397-08002B2CF9AE}" pid="13" name="MSIP_Label_aee29a66-edad-4c44-848c-c76edc8c8c1e_SetDate">
    <vt:lpwstr>2021-11-10T23:52:52Z</vt:lpwstr>
  </property>
  <property fmtid="{D5CDD505-2E9C-101B-9397-08002B2CF9AE}" pid="14" name="MSIP_Label_aee29a66-edad-4c44-848c-c76edc8c8c1e_SiteId">
    <vt:lpwstr>adeadcd2-3aaf-4835-b273-1ebe8a7726f1</vt:lpwstr>
  </property>
  <property fmtid="{D5CDD505-2E9C-101B-9397-08002B2CF9AE}" pid="15" name="MSIP_Label_aee29a66-edad-4c44-848c-c76edc8c8c1e_Method">
    <vt:lpwstr>Privileged</vt:lpwstr>
  </property>
  <property fmtid="{D5CDD505-2E9C-101B-9397-08002B2CF9AE}" pid="16" name="MSIP_Label_aee29a66-edad-4c44-848c-c76edc8c8c1e_Name">
    <vt:lpwstr>General</vt:lpwstr>
  </property>
  <property fmtid="{D5CDD505-2E9C-101B-9397-08002B2CF9AE}" pid="17" name="MSIP_Label_320f21ee-9bdc-4991-8abe-58f53448e302_Enabled">
    <vt:lpwstr>true</vt:lpwstr>
  </property>
  <property fmtid="{D5CDD505-2E9C-101B-9397-08002B2CF9AE}" pid="18" name="MSIP_Label_320f21ee-9bdc-4991-8abe-58f53448e302_SetDate">
    <vt:lpwstr>2022-10-10T15:47:43Z</vt:lpwstr>
  </property>
  <property fmtid="{D5CDD505-2E9C-101B-9397-08002B2CF9AE}" pid="19" name="MSIP_Label_320f21ee-9bdc-4991-8abe-58f53448e302_Method">
    <vt:lpwstr>Privileged</vt:lpwstr>
  </property>
  <property fmtid="{D5CDD505-2E9C-101B-9397-08002B2CF9AE}" pid="20" name="MSIP_Label_320f21ee-9bdc-4991-8abe-58f53448e302_Name">
    <vt:lpwstr>External Label</vt:lpwstr>
  </property>
  <property fmtid="{D5CDD505-2E9C-101B-9397-08002B2CF9AE}" pid="21" name="MSIP_Label_320f21ee-9bdc-4991-8abe-58f53448e302_SiteId">
    <vt:lpwstr>db05faca-c82a-4b9d-b9c5-0f64b6755421</vt:lpwstr>
  </property>
  <property fmtid="{D5CDD505-2E9C-101B-9397-08002B2CF9AE}" pid="22" name="MSIP_Label_320f21ee-9bdc-4991-8abe-58f53448e302_ActionId">
    <vt:lpwstr>7cb6b05c-0003-4321-af68-bc72b69e47c0</vt:lpwstr>
  </property>
  <property fmtid="{D5CDD505-2E9C-101B-9397-08002B2CF9AE}" pid="23" name="MSIP_Label_320f21ee-9bdc-4991-8abe-58f53448e302_ContentBits">
    <vt:lpwstr>0</vt:lpwstr>
  </property>
  <property fmtid="{D5CDD505-2E9C-101B-9397-08002B2CF9AE}" pid="24" name="MSIP_Label_5a776955-85f6-4fec-9553-96dd3e0373c4_Enabled">
    <vt:lpwstr>true</vt:lpwstr>
  </property>
  <property fmtid="{D5CDD505-2E9C-101B-9397-08002B2CF9AE}" pid="25" name="MSIP_Label_5a776955-85f6-4fec-9553-96dd3e0373c4_ContentBits">
    <vt:lpwstr>0</vt:lpwstr>
  </property>
  <property fmtid="{D5CDD505-2E9C-101B-9397-08002B2CF9AE}" pid="26" name="MSIP_Label_5a776955-85f6-4fec-9553-96dd3e0373c4_SetDate">
    <vt:lpwstr>2022-10-11T14:33:52Z</vt:lpwstr>
  </property>
  <property fmtid="{D5CDD505-2E9C-101B-9397-08002B2CF9AE}" pid="27" name="MSIP_Label_5a776955-85f6-4fec-9553-96dd3e0373c4_SiteId">
    <vt:lpwstr>f45ccc07-e57e-4d15-bf6f-f6cbccd2d395</vt:lpwstr>
  </property>
  <property fmtid="{D5CDD505-2E9C-101B-9397-08002B2CF9AE}" pid="28" name="MSIP_Label_5a776955-85f6-4fec-9553-96dd3e0373c4_Name">
    <vt:lpwstr>Confidential</vt:lpwstr>
  </property>
  <property fmtid="{D5CDD505-2E9C-101B-9397-08002B2CF9AE}" pid="29" name="MSIP_Label_5a776955-85f6-4fec-9553-96dd3e0373c4_Method">
    <vt:lpwstr>Standard</vt:lpwstr>
  </property>
  <property fmtid="{D5CDD505-2E9C-101B-9397-08002B2CF9AE}" pid="30" name="MSIP_Label_5a776955-85f6-4fec-9553-96dd3e0373c4_ActionId">
    <vt:lpwstr>aa1006cc-15e2-497e-aeb9-a06cfa0b8e8a</vt:lpwstr>
  </property>
  <property fmtid="{D5CDD505-2E9C-101B-9397-08002B2CF9AE}" pid="31" name="MediaServiceImageTags">
    <vt:lpwstr/>
  </property>
</Properties>
</file>